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96" r:id="rId3"/>
    <p:sldId id="456" r:id="rId4"/>
    <p:sldId id="455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6" r:id="rId51"/>
    <p:sldId id="507" r:id="rId52"/>
    <p:sldId id="508" r:id="rId53"/>
    <p:sldId id="511" r:id="rId54"/>
    <p:sldId id="512" r:id="rId55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9" autoAdjust="0"/>
    <p:restoredTop sz="94641" autoAdjust="0"/>
  </p:normalViewPr>
  <p:slideViewPr>
    <p:cSldViewPr>
      <p:cViewPr>
        <p:scale>
          <a:sx n="89" d="100"/>
          <a:sy n="89" d="100"/>
        </p:scale>
        <p:origin x="-822" y="-84"/>
      </p:cViewPr>
      <p:guideLst>
        <p:guide orient="horz" pos="1800"/>
        <p:guide pos="2908"/>
      </p:guideLst>
    </p:cSldViewPr>
  </p:slideViewPr>
  <p:outlineViewPr>
    <p:cViewPr>
      <p:scale>
        <a:sx n="33" d="100"/>
        <a:sy n="33" d="100"/>
      </p:scale>
      <p:origin x="9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838" y="-96"/>
      </p:cViewPr>
      <p:guideLst>
        <p:guide orient="horz" pos="2880"/>
        <p:guide pos="21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handoutMaster" Target="handoutMasters/handoutMaster1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fld id="{A586ED7F-77A8-4825-BB51-4FA91EB8B87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D313-6C66-45F8-A839-DCB572ECEF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A016-145E-4B7B-8EAF-27D1B455F7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D98A0-DEBD-4A56-B516-E2036EDB1A3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D645-E524-4B63-A342-13AF7FE56F3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6F367-BFFA-49CA-938B-793BFD9AA5C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E82B3-91E2-46DB-AB3E-FDB96F934CE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9B8BA-149A-41BD-915A-5EFA4B48B84A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253887"/>
            <a:ext cx="7772400" cy="1258093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52B3-5C98-434C-A8DE-8EBCD1CCB1E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3DC4C-B6D5-42DD-A974-7C18BDF4593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1549798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5A12F-ECAB-4FE9-B345-3F0C62C2154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002A0-3F97-453D-ABE0-291F6449EBD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6845D-6FB8-4395-8549-773C327A870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28627"/>
            <a:ext cx="2743200" cy="9683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5AF89-04B5-4978-B9AA-5933008A49B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923397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4466474"/>
            <a:ext cx="155448" cy="1295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80830"/>
            <a:ext cx="2212848" cy="131885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5296959"/>
            <a:ext cx="609600" cy="304271"/>
          </a:xfrm>
        </p:spPr>
        <p:txBody>
          <a:bodyPr/>
          <a:lstStyle/>
          <a:p>
            <a:pPr>
              <a:defRPr/>
            </a:pPr>
            <a:fld id="{C57BE03F-A1D5-40D1-9216-52EFF0194062}" type="slidenum">
              <a:rPr lang="en-US" altLang="zh-CN" smtClean="0"/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999597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9525" y="4847167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4381500" y="5183188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5953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5953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5296959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529695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08E82B3-91E2-46DB-AB3E-FDB96F934CEE}" type="slidenum">
              <a:rPr lang="en-US" altLang="zh-CN" smtClean="0"/>
            </a:fld>
            <a:endParaRPr lang="en-US" altLang="zh-CN"/>
          </a:p>
        </p:txBody>
      </p:sp>
      <p:grpSp>
        <p:nvGrpSpPr>
          <p:cNvPr id="2" name="组合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6" y="1785930"/>
            <a:ext cx="7286644" cy="152400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 smtClean="0">
                <a:solidFill>
                  <a:schemeClr val="tx2"/>
                </a:solidFill>
                <a:ea typeface="黑体" pitchFamily="49" charset="-122"/>
              </a:rPr>
              <a:t>学易云在线组卷</a:t>
            </a:r>
            <a:br>
              <a:rPr lang="zh-CN" altLang="en-US" sz="6600" dirty="0" smtClean="0">
                <a:solidFill>
                  <a:schemeClr val="tx2"/>
                </a:solidFill>
                <a:ea typeface="黑体" pitchFamily="49" charset="-122"/>
              </a:rPr>
            </a:br>
            <a:r>
              <a:rPr lang="zh-CN" altLang="en-US" sz="6600" dirty="0" smtClean="0">
                <a:solidFill>
                  <a:schemeClr val="tx2"/>
                </a:solidFill>
                <a:ea typeface="黑体" pitchFamily="49" charset="-122"/>
              </a:rPr>
              <a:t>应用讲解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590" y="692150"/>
            <a:ext cx="7715250" cy="2105025"/>
          </a:xfrm>
        </p:spPr>
        <p:txBody>
          <a:bodyPr/>
          <a:p>
            <a:pPr marL="0" indent="0">
              <a:buNone/>
            </a:pPr>
            <a:r>
              <a:rPr lang="zh-CN" altLang="en-US"/>
              <a:t>点击【上传试题】，选择要上传的文档，【打开】后，会跳出提示弹窗。在提示弹窗，会提示共有几道试题（即有几道试题符合上传模板要求）将保存至当前学科（学科可另选）：</a:t>
            </a:r>
            <a:endParaRPr lang="zh-CN" altLang="en-US"/>
          </a:p>
        </p:txBody>
      </p:sp>
      <p:pic>
        <p:nvPicPr>
          <p:cNvPr id="41" name="图片 4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2830" y="2483485"/>
            <a:ext cx="5894705" cy="30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8" name="图片 3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" y="50800"/>
            <a:ext cx="9100820" cy="56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640" y="788035"/>
            <a:ext cx="8021955" cy="1071245"/>
          </a:xfrm>
        </p:spPr>
        <p:txBody>
          <a:bodyPr/>
          <a:p>
            <a:pPr marL="0" indent="0">
              <a:buNone/>
            </a:pPr>
            <a:r>
              <a:rPr lang="zh-CN" altLang="en-US"/>
              <a:t>【确定】后可继续对所有上传试题进行默认属性的全局设置，设置后的属性也可在试题编辑时进行修改。</a:t>
            </a:r>
            <a:endParaRPr lang="zh-CN" altLang="en-US"/>
          </a:p>
        </p:txBody>
      </p:sp>
      <p:pic>
        <p:nvPicPr>
          <p:cNvPr id="53" name="图片 5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43940" y="1993265"/>
            <a:ext cx="6756400" cy="351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1840" y="844550"/>
            <a:ext cx="8020685" cy="131191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【确定】后进入试题编辑页面：题型、难度、适用地区读取上一步的设置值，可修改；教材和知识点也是必选项。</a:t>
            </a:r>
            <a:endParaRPr lang="zh-CN" altLang="en-US"/>
          </a:p>
        </p:txBody>
      </p:sp>
      <p:pic>
        <p:nvPicPr>
          <p:cNvPr id="34" name="图片 5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99795" y="2137410"/>
            <a:ext cx="743140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930" y="831215"/>
            <a:ext cx="7468870" cy="1147445"/>
          </a:xfrm>
        </p:spPr>
        <p:txBody>
          <a:bodyPr/>
          <a:p>
            <a:pPr marL="0" indent="0">
              <a:buNone/>
            </a:pPr>
            <a:r>
              <a:rPr lang="zh-CN" altLang="en-US"/>
              <a:t>教材的选择是单选：教材版本、年级（册）必选，章、节可选可不选。</a:t>
            </a:r>
            <a:endParaRPr lang="zh-CN" altLang="en-US"/>
          </a:p>
        </p:txBody>
      </p:sp>
      <p:pic>
        <p:nvPicPr>
          <p:cNvPr id="74" name="图片 7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86790" y="2019300"/>
            <a:ext cx="7268210" cy="33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2020" y="858520"/>
            <a:ext cx="7775575" cy="1143000"/>
          </a:xfrm>
        </p:spPr>
        <p:txBody>
          <a:bodyPr/>
          <a:p>
            <a:pPr marL="0" indent="0">
              <a:buNone/>
            </a:pPr>
            <a:r>
              <a:rPr lang="zh-CN" altLang="en-US"/>
              <a:t>知识点的选择是复选：可选择多个知识点。</a:t>
            </a:r>
            <a:endParaRPr lang="zh-CN" altLang="en-US"/>
          </a:p>
        </p:txBody>
      </p:sp>
      <p:pic>
        <p:nvPicPr>
          <p:cNvPr id="77" name="图片 7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9180" y="1629410"/>
            <a:ext cx="6668135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115" y="783590"/>
            <a:ext cx="8229600" cy="1057910"/>
          </a:xfrm>
        </p:spPr>
        <p:txBody>
          <a:bodyPr/>
          <a:p>
            <a:pPr marL="0" indent="0">
              <a:buNone/>
            </a:pPr>
            <a:r>
              <a:rPr lang="zh-CN" altLang="en-US"/>
              <a:t>在试题编辑页面，可对待编辑的试题进行查增删改。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a.查：可逐题查看每一道题详情。</a:t>
            </a:r>
            <a:endParaRPr lang="zh-CN" altLang="en-US"/>
          </a:p>
        </p:txBody>
      </p:sp>
      <p:pic>
        <p:nvPicPr>
          <p:cNvPr id="62" name="图片 6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6595" y="1840865"/>
            <a:ext cx="7619365" cy="36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555" y="855980"/>
            <a:ext cx="7995285" cy="1277620"/>
          </a:xfrm>
        </p:spPr>
        <p:txBody>
          <a:bodyPr/>
          <a:p>
            <a:pPr marL="0" indent="0">
              <a:buNone/>
            </a:pPr>
            <a:r>
              <a:rPr lang="zh-CN" altLang="en-US"/>
              <a:t>b.增：【插入试题】，将对插入的试题进行过滤查重（比较待编辑的试题），可指定试题插入位置。</a:t>
            </a:r>
            <a:endParaRPr lang="zh-CN" altLang="en-US"/>
          </a:p>
        </p:txBody>
      </p:sp>
      <p:pic>
        <p:nvPicPr>
          <p:cNvPr id="59" name="图片 5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5810" y="2159635"/>
            <a:ext cx="7840345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1860" y="930275"/>
            <a:ext cx="7775575" cy="924560"/>
          </a:xfrm>
        </p:spPr>
        <p:txBody>
          <a:bodyPr/>
          <a:p>
            <a:pPr marL="0" indent="0">
              <a:buNone/>
            </a:pPr>
            <a:r>
              <a:rPr lang="zh-CN" altLang="en-US"/>
              <a:t>c.删：可直接【删除】试题。</a:t>
            </a:r>
            <a:endParaRPr lang="zh-CN" altLang="en-US"/>
          </a:p>
        </p:txBody>
      </p:sp>
      <p:pic>
        <p:nvPicPr>
          <p:cNvPr id="65" name="图片 6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71550" y="1849120"/>
            <a:ext cx="7070725" cy="350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505" y="984885"/>
            <a:ext cx="8063230" cy="1242695"/>
          </a:xfrm>
        </p:spPr>
        <p:txBody>
          <a:bodyPr>
            <a:normAutofit fontScale="80000"/>
          </a:bodyPr>
          <a:p>
            <a:pPr marL="0" indent="0">
              <a:buNone/>
            </a:pPr>
            <a:r>
              <a:rPr lang="zh-CN" altLang="en-US"/>
              <a:t>d.改：可删除试题后，插入改后的试题做替换。涉及b、c操作。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为每道试题选择属性后，【提交】保存。如存在未选填教材与知识点的试题，会报提示：共几道题不符。</a:t>
            </a:r>
            <a:endParaRPr lang="zh-CN" altLang="en-US"/>
          </a:p>
        </p:txBody>
      </p:sp>
      <p:pic>
        <p:nvPicPr>
          <p:cNvPr id="80" name="图片 8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895" y="2353310"/>
            <a:ext cx="7768590" cy="30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05" y="50165"/>
            <a:ext cx="8017510" cy="1510030"/>
          </a:xfrm>
        </p:spPr>
        <p:txBody>
          <a:bodyPr>
            <a:normAutofit/>
          </a:bodyPr>
          <a:p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8640" y="1638935"/>
            <a:ext cx="8138160" cy="3956050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altLang="zh-CN"/>
              <a:t>   </a:t>
            </a:r>
            <a:r>
              <a:rPr lang="zh-CN" altLang="en-US"/>
              <a:t>试题库是学易云内资源共建共享的应用，可实现教育系统在区域范围内的试题集结，满足校本乃至区域对本地化试题资源的共建共享需求。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①试题上传、存储与管理：支持学校及其所属区域内相关人员和管理者对试题试卷的上传、逐级共享、审核。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②试题使用：区校已共享试题库，可将校本试题用于在线组卷。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学校人员（身份分为admin管理员和普通人员），可查用校内及其所属区域内已共享的试题/试卷，可上传并管理试题/试卷，可查看试题/试卷统计情况，admin管理员及被授予管理权限的人员可对试题/试卷进行审核管理（共享、退回）。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800" y="775335"/>
            <a:ext cx="8128000" cy="120269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属性皆填的，【提交】后，可将上传的试题“共享到（本级）题库”，还可“同时保存为试卷”，可选填试卷信息。</a:t>
            </a:r>
            <a:endParaRPr lang="zh-CN" altLang="en-US"/>
          </a:p>
        </p:txBody>
      </p:sp>
      <p:pic>
        <p:nvPicPr>
          <p:cNvPr id="83" name="图片 8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6760" y="1995170"/>
            <a:ext cx="7660005" cy="344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4830" y="908685"/>
            <a:ext cx="8142605" cy="459740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/>
              <a:t>2.2 试题/试卷库（在线组卷）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共享后的试题/试卷，用户在其所任职学校及其所属（中心校或）区域的试题/试卷库内可查用。学校管理员，可查用该校及其归属教育局的试题/试卷库；如该校上面有中心校，也可查看并使用。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2.2.1 查询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选定某一学科后，可按试题知识点、教材册章节浏览查题，也可按试卷浏览查题。还可以根据试题题型、试题难度、试卷类型筛选查询。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学科选择：试题库将读取学校设置的学段，提供与学段相应的科目选项。如果学校是12年制，则全学段列表如下：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895" y="2640965"/>
            <a:ext cx="8056880" cy="74041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zh-CN" altLang="en-US"/>
              <a:t>试题默认 “答案、解析”的内容是收起的，单击展开，再单击收起：</a:t>
            </a:r>
            <a:endParaRPr lang="zh-CN" altLang="en-US"/>
          </a:p>
        </p:txBody>
      </p:sp>
      <p:pic>
        <p:nvPicPr>
          <p:cNvPr id="67" name="图片 6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895" y="758190"/>
            <a:ext cx="7556500" cy="17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200" y="3291205"/>
            <a:ext cx="7531100" cy="2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1" name="图片 6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9705" y="132715"/>
            <a:ext cx="8623300" cy="54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1540" y="702310"/>
            <a:ext cx="7795260" cy="641985"/>
          </a:xfrm>
        </p:spPr>
        <p:txBody>
          <a:bodyPr/>
          <a:p>
            <a:pPr marL="0" indent="0">
              <a:buNone/>
            </a:pPr>
            <a:r>
              <a:rPr lang="zh-CN" altLang="en-US"/>
              <a:t>a.按试题知识点浏览查题：</a:t>
            </a:r>
            <a:endParaRPr lang="zh-CN" altLang="en-US"/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1"/>
          <a:srcRect t="1259" r="2706"/>
          <a:stretch>
            <a:fillRect/>
          </a:stretch>
        </p:blipFill>
        <p:spPr>
          <a:xfrm>
            <a:off x="971550" y="1345565"/>
            <a:ext cx="7294880" cy="418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260" y="788670"/>
            <a:ext cx="8004175" cy="764540"/>
          </a:xfrm>
        </p:spPr>
        <p:txBody>
          <a:bodyPr/>
          <a:p>
            <a:pPr marL="0" indent="0">
              <a:buNone/>
            </a:pPr>
            <a:r>
              <a:rPr lang="zh-CN" altLang="en-US"/>
              <a:t>b.按试题教材册章节浏览查题：</a:t>
            </a:r>
            <a:endParaRPr lang="zh-CN" altLang="en-US"/>
          </a:p>
        </p:txBody>
      </p:sp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7555" y="1561465"/>
            <a:ext cx="727456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360" y="837565"/>
            <a:ext cx="8229600" cy="721360"/>
          </a:xfrm>
        </p:spPr>
        <p:txBody>
          <a:bodyPr/>
          <a:p>
            <a:pPr marL="0" indent="0">
              <a:buNone/>
            </a:pPr>
            <a:r>
              <a:rPr lang="zh-CN" altLang="en-US"/>
              <a:t>c.按试卷浏览查题：</a:t>
            </a:r>
            <a:endParaRPr lang="zh-CN" altLang="en-US"/>
          </a:p>
        </p:txBody>
      </p:sp>
      <p:pic>
        <p:nvPicPr>
          <p:cNvPr id="11" name="图片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9910" y="1649095"/>
            <a:ext cx="7477125" cy="36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773430"/>
            <a:ext cx="8229600" cy="109474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zh-CN" altLang="en-US"/>
              <a:t>d.按关键词搜索查：试题查题号/来源/题文；试卷查卷号/卷名/试卷属性。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输入要查询的关键词，可分别查找包含关键词的试题/试卷。</a:t>
            </a:r>
            <a:endParaRPr lang="zh-CN" altLang="en-US"/>
          </a:p>
        </p:txBody>
      </p:sp>
      <p:pic>
        <p:nvPicPr>
          <p:cNvPr id="20" name="图片 3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895" y="1920875"/>
            <a:ext cx="7839075" cy="351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779145"/>
            <a:ext cx="8229600" cy="1071245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zh-CN" altLang="en-US"/>
              <a:t>e．按上传、浏览、收藏等排序查题/卷：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试题按上传时间、收藏次数、下载次数、做题次数；试卷按上传时间、浏览次数、收藏次数、下载次数。</a:t>
            </a:r>
            <a:endParaRPr lang="zh-CN" altLang="en-US"/>
          </a:p>
        </p:txBody>
      </p:sp>
      <p:pic>
        <p:nvPicPr>
          <p:cNvPr id="21" name="图片 3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8805" y="1854200"/>
            <a:ext cx="7858760" cy="34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0" name="图片 4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560" y="50165"/>
            <a:ext cx="9017000" cy="52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1065" y="49530"/>
            <a:ext cx="7724775" cy="1564640"/>
          </a:xfrm>
        </p:spPr>
        <p:txBody>
          <a:bodyPr/>
          <a:p>
            <a:r>
              <a:rPr lang="zh-CN" altLang="en-US">
                <a:sym typeface="+mn-ea"/>
              </a:rPr>
              <a:t>学易云在线组卷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5670" y="1654810"/>
            <a:ext cx="7771765" cy="4073525"/>
          </a:xfrm>
        </p:spPr>
        <p:txBody>
          <a:bodyPr>
            <a:normAutofit fontScale="60000"/>
          </a:bodyPr>
          <a:p>
            <a:pPr marL="0" indent="0">
              <a:buNone/>
            </a:pPr>
            <a:r>
              <a:rPr lang="zh-CN" altLang="en-US"/>
              <a:t>一、管理员身份登录	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登录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2.功能模块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2.1 上传试题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2.2 试题/试卷库	（在线组卷）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2.2.1 查询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2.2.2 操作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2.3 我的试题/试卷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2.3.1 我的上传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2.3.2 我的收藏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2.4 试题/试卷管理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2.5 统计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二、老师身份登录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4780"/>
            <a:ext cx="8229600" cy="5126355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试题试卷分页展示，默认按照创建时间从后往前排列，每页10道题/10份卷。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试题可查看：题号；题型；难度；适用地区或来源（来源指所属试卷名）；创建时间；作者姓名；作者单位名称；收藏次数；下载次数；做题次数。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试卷可查看：试卷名称；卷号；创建时间；作者；作者姓名；作者单位名称；学段▏来源地区▏试卷类型▏年份；浏览次数；收藏次数；下载次数。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8700" y="783590"/>
            <a:ext cx="7658100" cy="108331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2.2.2 操作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a. 收藏：</a:t>
            </a:r>
            <a:endParaRPr lang="zh-CN" altLang="en-US"/>
          </a:p>
        </p:txBody>
      </p:sp>
      <p:pic>
        <p:nvPicPr>
          <p:cNvPr id="12" name="图片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695" y="2011680"/>
            <a:ext cx="6914515" cy="31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360" y="833755"/>
            <a:ext cx="8229600" cy="1031240"/>
          </a:xfrm>
        </p:spPr>
        <p:txBody>
          <a:bodyPr/>
          <a:p>
            <a:pPr marL="0" indent="0">
              <a:buNone/>
            </a:pPr>
            <a:r>
              <a:rPr lang="zh-CN" altLang="en-US"/>
              <a:t>点击【收藏】按钮，可在弹窗选择收藏夹、添加收藏原因：</a:t>
            </a:r>
            <a:endParaRPr lang="zh-CN" altLang="en-US"/>
          </a:p>
        </p:txBody>
      </p:sp>
      <p:pic>
        <p:nvPicPr>
          <p:cNvPr id="14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0870" y="1927225"/>
            <a:ext cx="7794625" cy="32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63295"/>
            <a:ext cx="8229600" cy="749300"/>
          </a:xfrm>
        </p:spPr>
        <p:txBody>
          <a:bodyPr/>
          <a:p>
            <a:pPr marL="0" indent="0">
              <a:buNone/>
            </a:pPr>
            <a:r>
              <a:rPr lang="zh-CN" altLang="en-US"/>
              <a:t>点击【确定】，即收藏成功。试题状态变成“已收藏”</a:t>
            </a:r>
            <a:endParaRPr lang="zh-CN" altLang="en-US"/>
          </a:p>
        </p:txBody>
      </p:sp>
      <p:pic>
        <p:nvPicPr>
          <p:cNvPr id="15" name="图片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895" y="1849120"/>
            <a:ext cx="7516495" cy="336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760095"/>
            <a:ext cx="8229600" cy="1009650"/>
          </a:xfrm>
        </p:spPr>
        <p:txBody>
          <a:bodyPr/>
          <a:p>
            <a:pPr marL="0" indent="0">
              <a:buNone/>
            </a:pPr>
            <a:r>
              <a:rPr lang="zh-CN" altLang="en-US"/>
              <a:t>b. 取消收藏：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鼠标移至【已收藏】按钮，可查看收藏原因：</a:t>
            </a:r>
            <a:endParaRPr lang="zh-CN" altLang="en-US"/>
          </a:p>
        </p:txBody>
      </p:sp>
      <p:pic>
        <p:nvPicPr>
          <p:cNvPr id="17" name="图片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8330" y="1851025"/>
            <a:ext cx="7153275" cy="34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3585" y="974725"/>
            <a:ext cx="7945120" cy="736600"/>
          </a:xfrm>
        </p:spPr>
        <p:txBody>
          <a:bodyPr/>
          <a:p>
            <a:pPr marL="0" indent="0">
              <a:buNone/>
            </a:pPr>
            <a:r>
              <a:rPr lang="zh-CN" altLang="en-US"/>
              <a:t>如点击【取消收藏】，确定后可取消：</a:t>
            </a:r>
            <a:endParaRPr lang="zh-CN" altLang="en-US"/>
          </a:p>
        </p:txBody>
      </p:sp>
      <p:pic>
        <p:nvPicPr>
          <p:cNvPr id="18" name="图片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6285" y="1777365"/>
            <a:ext cx="7705725" cy="36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6770" y="842010"/>
            <a:ext cx="7860665" cy="1207770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c. 下载/批量下载：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试题、试卷支持下载，试题支持批量下载。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批量操作，仅限于对本页的全部进行，翻页重选。</a:t>
            </a:r>
            <a:endParaRPr lang="zh-CN" altLang="en-US"/>
          </a:p>
        </p:txBody>
      </p:sp>
      <p:pic>
        <p:nvPicPr>
          <p:cNvPr id="43" name="图片 4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00430" y="2138045"/>
            <a:ext cx="7060565" cy="323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8340" y="765175"/>
            <a:ext cx="7998460" cy="165481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/>
              <a:t>2.3 我的试题/试卷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2.3.1 我的上传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上传成功的试题/试卷，可在&lt;我的试题&gt;&lt;我的试卷&gt;查看并进行管理（共享、修改、删除）。</a:t>
            </a:r>
            <a:endParaRPr lang="zh-CN" altLang="en-US"/>
          </a:p>
        </p:txBody>
      </p:sp>
      <p:pic>
        <p:nvPicPr>
          <p:cNvPr id="89" name="图片 8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8675" y="2417445"/>
            <a:ext cx="7416165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2720"/>
            <a:ext cx="8229600" cy="5097780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a.未共享的，可操作：修改、（批量）共享、（批量）删除、（批量）下载，其中，试卷不可修改、不可批量下载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b.已共享的，可操作：（批量）下载，其中，试卷不可批量下载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c.被退回的，可操作：修改、（批量）共享、（批量）删除、（批量）下载，其中，试卷不可修改、不可批量下载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8480" y="796290"/>
            <a:ext cx="8148320" cy="220408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2.3.2 我的收藏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收藏成功试题/试卷，可在&lt;我的试题&gt;&lt;我的试卷&gt;查看并进行管理（取消收藏、下载）: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默认“我的收藏夹”，可另添加收藏夹，并对其修改、删除。</a:t>
            </a:r>
            <a:endParaRPr lang="zh-CN" altLang="en-US"/>
          </a:p>
        </p:txBody>
      </p:sp>
      <p:pic>
        <p:nvPicPr>
          <p:cNvPr id="4" name="图片 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3425" y="2840355"/>
            <a:ext cx="7232650" cy="26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4220" y="779145"/>
            <a:ext cx="7942580" cy="208724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/>
              <a:t>一、管理员身份登录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下面以学校管理员身份为例，做产品说明：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1.登录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打开学易云网址http://web.xueyiyun.com/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输入账号密码</a:t>
            </a:r>
            <a:endParaRPr lang="zh-CN" altLang="en-US"/>
          </a:p>
        </p:txBody>
      </p:sp>
      <p:pic>
        <p:nvPicPr>
          <p:cNvPr id="26" name="图片 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829945" y="2934335"/>
            <a:ext cx="6196965" cy="26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6455" y="834390"/>
            <a:ext cx="7186295" cy="1139825"/>
          </a:xfrm>
        </p:spPr>
        <p:txBody>
          <a:bodyPr/>
          <a:p>
            <a:pPr marL="0" indent="0">
              <a:buNone/>
            </a:pPr>
            <a:r>
              <a:rPr lang="zh-CN" altLang="en-US"/>
              <a:t>【添加收藏夹】，在弹窗中输入收藏夹名称，确定即可添加</a:t>
            </a:r>
            <a:endParaRPr lang="zh-CN" altLang="en-US"/>
          </a:p>
        </p:txBody>
      </p:sp>
      <p:pic>
        <p:nvPicPr>
          <p:cNvPr id="46" name="图片 4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27430" y="2065020"/>
            <a:ext cx="7087235" cy="30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260" y="704850"/>
            <a:ext cx="8004175" cy="48958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自建的收藏夹，可修改或删除：</a:t>
            </a:r>
            <a:endParaRPr lang="zh-CN" altLang="en-US"/>
          </a:p>
        </p:txBody>
      </p:sp>
      <p:pic>
        <p:nvPicPr>
          <p:cNvPr id="25" name="图片 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895" y="1201420"/>
            <a:ext cx="7599045" cy="222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3895" y="3506470"/>
            <a:ext cx="7611110" cy="210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837565"/>
            <a:ext cx="8229600" cy="4434205"/>
          </a:xfrm>
        </p:spPr>
        <p:txBody>
          <a:bodyPr/>
          <a:p>
            <a:pPr marL="0" indent="0">
              <a:buNone/>
            </a:pPr>
            <a:r>
              <a:rPr lang="zh-CN" altLang="en-US"/>
              <a:t>删除收藏夹时，可选择仅删除收藏夹，也可选择删除收藏夹及其内容，如“仅删除收藏夹“，内容转移至默认“我的收藏夹”</a:t>
            </a:r>
            <a:endParaRPr lang="zh-CN" altLang="en-US"/>
          </a:p>
        </p:txBody>
      </p:sp>
      <p:pic>
        <p:nvPicPr>
          <p:cNvPr id="5" name="图片 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5780" y="2211070"/>
            <a:ext cx="7938135" cy="30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63500"/>
            <a:ext cx="8229600" cy="5207635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2.4 试题/试卷管理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提交共享的试题/试卷，在管理员身份的&lt;试题管理&gt;/&lt;试卷管理&gt;模块可查看并进行管理（共享、退回）。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※被授予试题管理权限的人员，也会出现&lt;试题管理&gt;/&lt;试卷管理&gt;模块，可进行管理操作。</a:t>
            </a:r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2" name="图片 9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50800"/>
            <a:ext cx="9087485" cy="568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3840" y="638810"/>
            <a:ext cx="8829040" cy="5036185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a.未共享的，可操作：退回、（批量）共享、（批量）下载，其中，试卷不可批量下载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b.已共享的，可操作：（批量）下载，其中，试卷不可批量下载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c.被退回的，可操作：退回、（批量）共享、（批量）下载，其中，试卷不可批量下载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※学校管理员身份特有的操作：【默认共享至上一级】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勾选“默认共享至上一级”选项的，提交上来的试题/试卷无需手动审核共享，直接继续共享至当前学校的上一级管理单位。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※试题/试卷管理实行先通过后审核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共享的试题/试卷，不需先经过上级管理单位通过，直接在上级题库可查。审核不予通过的，退回后，题库查不到被退回的试题/试卷。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如果该校不归属任何中心校，而且尚未绑定区域，则学校管理员无法继续共享，只能做退回和下载。</a:t>
            </a:r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630" y="788670"/>
            <a:ext cx="8091170" cy="166243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2.5 统计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选定某一学科，可查看统计数量：上传的试题/试卷，审核管理的试题/试卷。其中，已共享状态的，可查看共享级别。</a:t>
            </a:r>
            <a:endParaRPr lang="zh-CN" altLang="en-US"/>
          </a:p>
        </p:txBody>
      </p:sp>
      <p:pic>
        <p:nvPicPr>
          <p:cNvPr id="45" name="图片 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895" y="2569210"/>
            <a:ext cx="773112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35" y="620395"/>
            <a:ext cx="8156575" cy="114617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二、老师身份登录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360" y="1993265"/>
            <a:ext cx="8229600" cy="2850515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老师身份登录的，一般情况下，在试题库可用的功能模块包括4项：上传试题，试题/试卷库，我的试题/试卷，试题/试卷统计。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其中，试题/试卷统计，仅包括上传的试题或试卷统计情况。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被学校管理员授予试题库管理权限的老师，功能模块会相应增加&lt;试题/试卷管理&gt;；&lt;试题/试卷统计&gt;，将包括审核管理的试题或试卷统计情况。</a:t>
            </a:r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035" y="337185"/>
            <a:ext cx="8020685" cy="2657475"/>
          </a:xfrm>
        </p:spPr>
        <p:txBody>
          <a:bodyPr>
            <a:normAutofit lnSpcReduction="10000"/>
          </a:bodyPr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、在线组卷（高端权限）：出试卷、试题、布置作业、以幻灯片的形式给学生讲解题的答案和解析（历年的中、高考真卷；模拟试卷；竞赛测试等试题）。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二、组卷操作流程：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点当前题库：选择科目（以高中数学为例）——下图	</a:t>
            </a:r>
            <a:endParaRPr lang="zh-CN" altLang="en-US"/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1"/>
          <a:srcRect t="14399" r="81127" b="44653"/>
          <a:stretch>
            <a:fillRect/>
          </a:stretch>
        </p:blipFill>
        <p:spPr>
          <a:xfrm>
            <a:off x="755650" y="2858770"/>
            <a:ext cx="6645910" cy="27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92810" y="981710"/>
            <a:ext cx="7661275" cy="1179195"/>
          </a:xfrm>
        </p:spPr>
        <p:txBody>
          <a:bodyPr/>
          <a:p>
            <a:pPr marL="0" indent="0">
              <a:buNone/>
            </a:pPr>
            <a:r>
              <a:rPr lang="zh-CN" altLang="en-US"/>
              <a:t>手动选题：1、按知识点浏览选题——下图（学易云：学科网的试题库；校本题库：学校自己的题库）</a:t>
            </a:r>
            <a:endParaRPr lang="zh-CN" altLang="en-US"/>
          </a:p>
        </p:txBody>
      </p:sp>
      <p:pic>
        <p:nvPicPr>
          <p:cNvPr id="23" name="图片 3" descr="C:\Documents and Settings\Administrator\Application Data\Tencent\Users\712300422\QQ\WinTemp\RichOle\PTI%[2{IAN_$EM}MXGUJC[G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43940" y="2157730"/>
            <a:ext cx="692531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0245" y="989965"/>
            <a:ext cx="8081645" cy="589280"/>
          </a:xfrm>
        </p:spPr>
        <p:txBody>
          <a:bodyPr>
            <a:normAutofit fontScale="90000"/>
          </a:bodyPr>
          <a:p>
            <a:pPr marL="0" indent="0" algn="ctr">
              <a:buNone/>
            </a:pPr>
            <a:r>
              <a:rPr lang="zh-CN" altLang="en-US" sz="3200"/>
              <a:t>登录成功，进入应用平台</a:t>
            </a:r>
            <a:r>
              <a:rPr lang="en-US" altLang="zh-CN" sz="3200"/>
              <a:t>-</a:t>
            </a:r>
            <a:r>
              <a:rPr lang="zh-CN" altLang="en-US" sz="3200"/>
              <a:t>点击进入校本题库</a:t>
            </a:r>
            <a:endParaRPr lang="zh-CN" altLang="en-US" sz="3200"/>
          </a:p>
        </p:txBody>
      </p:sp>
      <p:pic>
        <p:nvPicPr>
          <p:cNvPr id="29" name="图片 29"/>
          <p:cNvPicPr>
            <a:picLocks noChangeAspect="1" noChangeArrowheads="1"/>
          </p:cNvPicPr>
          <p:nvPr/>
        </p:nvPicPr>
        <p:blipFill>
          <a:blip r:embed="rId1" cstate="print"/>
          <a:srcRect l="22747" t="-434" r="23650"/>
          <a:stretch>
            <a:fillRect/>
          </a:stretch>
        </p:blipFill>
        <p:spPr>
          <a:xfrm>
            <a:off x="1050290" y="1704975"/>
            <a:ext cx="7214870" cy="37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54100" y="711835"/>
            <a:ext cx="7474585" cy="85153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/>
              <a:t>选择题型、难度：选题点黄色键（选入试题篮）变成灰色就是选择成功—下图</a:t>
            </a:r>
            <a:endParaRPr lang="zh-CN" altLang="en-US"/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1"/>
          <a:srcRect l="26956" t="16310" r="1054" b="42514"/>
          <a:stretch>
            <a:fillRect/>
          </a:stretch>
        </p:blipFill>
        <p:spPr>
          <a:xfrm>
            <a:off x="1259840" y="1849120"/>
            <a:ext cx="6428740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7405" y="624840"/>
            <a:ext cx="7850505" cy="656590"/>
          </a:xfrm>
        </p:spPr>
        <p:txBody>
          <a:bodyPr/>
          <a:p>
            <a:pPr marL="0" indent="0">
              <a:buNone/>
            </a:pPr>
            <a:r>
              <a:rPr lang="zh-CN" altLang="en-US"/>
              <a:t>题全部选好后点（左侧）进入组卷中心——下图</a:t>
            </a:r>
            <a:endParaRPr lang="zh-CN" altLang="en-US"/>
          </a:p>
        </p:txBody>
      </p:sp>
      <p:pic>
        <p:nvPicPr>
          <p:cNvPr id="5" name="图片 5" descr="C:\Documents and Settings\Administrator\Application Data\Foxmail\FoxmailTemp(9)\clip_image007(05(05-23-14-19-07).jpg"/>
          <p:cNvPicPr>
            <a:picLocks noChangeAspect="1" noChangeArrowheads="1"/>
          </p:cNvPicPr>
          <p:nvPr/>
        </p:nvPicPr>
        <p:blipFill>
          <a:blip r:embed="rId1"/>
          <a:srcRect r="7973"/>
          <a:stretch>
            <a:fillRect/>
          </a:stretch>
        </p:blipFill>
        <p:spPr>
          <a:xfrm>
            <a:off x="1477645" y="1338580"/>
            <a:ext cx="504761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2"/>
          <p:cNvSpPr>
            <a:spLocks noGrp="1"/>
          </p:cNvSpPr>
          <p:nvPr/>
        </p:nvSpPr>
        <p:spPr>
          <a:xfrm>
            <a:off x="900430" y="2713355"/>
            <a:ext cx="7922895" cy="656590"/>
          </a:xfrm>
          <a:prstGeom prst="rect">
            <a:avLst/>
          </a:prstGeom>
        </p:spPr>
        <p:txBody>
          <a:bodyPr vert="horz">
            <a:normAutofit fontScale="8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进入组卷中心，把属标放在题上：祥细里有：答案、解析—下图</a:t>
            </a:r>
            <a:endParaRPr lang="zh-CN" altLang="en-US"/>
          </a:p>
        </p:txBody>
      </p:sp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2" cstate="print"/>
          <a:srcRect l="31625" t="17648" r="903" b="25133"/>
          <a:stretch>
            <a:fillRect/>
          </a:stretch>
        </p:blipFill>
        <p:spPr>
          <a:xfrm>
            <a:off x="1405255" y="3204845"/>
            <a:ext cx="5535295" cy="23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99795" y="697230"/>
            <a:ext cx="7774940" cy="589915"/>
          </a:xfrm>
        </p:spPr>
        <p:txBody>
          <a:bodyPr/>
          <a:p>
            <a:pPr marL="0" indent="0">
              <a:buNone/>
            </a:pPr>
            <a:r>
              <a:rPr lang="zh-CN" altLang="en-US"/>
              <a:t>点右上方：下载</a:t>
            </a:r>
            <a:endParaRPr lang="zh-CN" altLang="en-US"/>
          </a:p>
        </p:txBody>
      </p:sp>
      <p:pic>
        <p:nvPicPr>
          <p:cNvPr id="7" name="图片 7" descr="C:\Documents and Settings\Administrator\Application Data\Foxmail\FoxmailTemp(9)\S}Z~RF{V{6}4PC37(05-23-14-19-07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695" y="1560830"/>
            <a:ext cx="386651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4"/>
          <p:cNvSpPr>
            <a:spLocks noGrp="1"/>
          </p:cNvSpPr>
          <p:nvPr/>
        </p:nvSpPr>
        <p:spPr>
          <a:xfrm>
            <a:off x="611505" y="3001645"/>
            <a:ext cx="8229600" cy="1962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/>
          </a:p>
        </p:txBody>
      </p:sp>
      <p:sp>
        <p:nvSpPr>
          <p:cNvPr id="8" name="文本占位符 4"/>
          <p:cNvSpPr>
            <a:spLocks noGrp="1"/>
          </p:cNvSpPr>
          <p:nvPr/>
        </p:nvSpPr>
        <p:spPr>
          <a:xfrm>
            <a:off x="975995" y="3846830"/>
            <a:ext cx="7937500" cy="1534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下载成功！试卷就组成了！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保存：给学生布置作业。</a:t>
            </a:r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042670" y="2618105"/>
            <a:ext cx="7147560" cy="1595120"/>
          </a:xfrm>
        </p:spPr>
        <p:txBody>
          <a:bodyPr>
            <a:normAutofit fontScale="90000" lnSpcReduction="20000"/>
          </a:bodyPr>
          <a:p>
            <a:pPr marL="0" indent="0" algn="ctr">
              <a:buNone/>
            </a:pPr>
            <a:r>
              <a:rPr lang="zh-CN" altLang="en-US" sz="3600" b="1">
                <a:solidFill>
                  <a:srgbClr val="FF0000"/>
                </a:solidFill>
                <a:latin typeface="宋体" charset="0"/>
                <a:ea typeface="宋体" charset="0"/>
              </a:rPr>
              <a:t>学科网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charset="0"/>
                <a:ea typeface="宋体" charset="0"/>
                <a:sym typeface="+mn-ea"/>
              </a:rPr>
              <a:t>领先的教育</a:t>
            </a:r>
            <a:r>
              <a:rPr lang="zh-CN" altLang="en-US" sz="3600" b="1" dirty="0">
                <a:solidFill>
                  <a:srgbClr val="FF0000"/>
                </a:solidFill>
                <a:latin typeface="宋体" charset="0"/>
                <a:ea typeface="宋体" charset="0"/>
                <a:sym typeface="+mn-ea"/>
              </a:rPr>
              <a:t>信息化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charset="0"/>
                <a:ea typeface="宋体" charset="0"/>
                <a:sym typeface="+mn-ea"/>
              </a:rPr>
              <a:t>解决方案</a:t>
            </a:r>
            <a:endParaRPr lang="zh-CN" altLang="en-US" sz="3600" b="1" dirty="0" smtClean="0">
              <a:solidFill>
                <a:srgbClr val="FF0000"/>
              </a:solidFill>
              <a:latin typeface="宋体" charset="0"/>
              <a:ea typeface="宋体" charset="0"/>
              <a:sym typeface="+mn-ea"/>
            </a:endParaRPr>
          </a:p>
          <a:p>
            <a:pPr marL="0" indent="0" algn="ctr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宋体" charset="0"/>
                <a:ea typeface="宋体" charset="0"/>
                <a:sym typeface="+mn-ea"/>
              </a:rPr>
              <a:t>提供商</a:t>
            </a:r>
            <a:endParaRPr lang="zh-CN" altLang="en-US" sz="3600" b="1" dirty="0" smtClean="0">
              <a:solidFill>
                <a:srgbClr val="FF0000"/>
              </a:solidFill>
              <a:latin typeface="宋体" charset="0"/>
              <a:ea typeface="宋体" charset="0"/>
              <a:sym typeface="+mn-ea"/>
            </a:endParaRPr>
          </a:p>
          <a:p>
            <a:pPr marL="0" indent="0" algn="ctr"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宋体" charset="0"/>
                <a:ea typeface="宋体" charset="0"/>
                <a:sym typeface="+mn-ea"/>
              </a:rPr>
              <a:t>www.xueyiyun.com</a:t>
            </a:r>
            <a:r>
              <a:rPr lang="zh-CN" altLang="en-US" b="1" dirty="0" smtClean="0">
                <a:solidFill>
                  <a:schemeClr val="bg1"/>
                </a:solidFill>
                <a:latin typeface="宋体" charset="0"/>
                <a:ea typeface="宋体" charset="0"/>
                <a:sym typeface="+mn-ea"/>
              </a:rPr>
              <a:t>   </a:t>
            </a:r>
            <a:endParaRPr lang="zh-CN" altLang="en-US" b="1" dirty="0" smtClean="0">
              <a:solidFill>
                <a:schemeClr val="bg1"/>
              </a:solidFill>
              <a:latin typeface="宋体" charset="0"/>
              <a:ea typeface="宋体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76630" y="775970"/>
            <a:ext cx="7356475" cy="1296035"/>
          </a:xfrm>
        </p:spPr>
        <p:txBody>
          <a:bodyPr/>
          <a:p>
            <a:pPr marL="0" indent="0">
              <a:buNone/>
            </a:pPr>
            <a:r>
              <a:rPr lang="zh-CN" altLang="en-US"/>
              <a:t>默认页面是，登录用户可查用的某一学科试题列表（默认范围是，当前学科最近1年所有知识点的试题库，涵盖全部题型、全部难度）。</a:t>
            </a:r>
            <a:endParaRPr lang="zh-CN" altLang="en-US"/>
          </a:p>
        </p:txBody>
      </p:sp>
      <p:pic>
        <p:nvPicPr>
          <p:cNvPr id="30" name="图片 32"/>
          <p:cNvPicPr>
            <a:picLocks noChangeAspect="1" noChangeArrowheads="1"/>
          </p:cNvPicPr>
          <p:nvPr/>
        </p:nvPicPr>
        <p:blipFill>
          <a:blip r:embed="rId1"/>
          <a:srcRect l="17725" t="3280" r="18585"/>
          <a:stretch>
            <a:fillRect/>
          </a:stretch>
        </p:blipFill>
        <p:spPr>
          <a:xfrm>
            <a:off x="1054100" y="2066290"/>
            <a:ext cx="7279640" cy="33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6700" y="904240"/>
            <a:ext cx="8842375" cy="4775200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2.功能模块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学校管理员在试题库可用的功能模块包括5项：上传试题，试题/试卷库，我的试题/试卷，试题/试卷管理，试题/试卷统计。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2.1 上传试题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点击试题库首页左上角的【上传试题】，可上传单题或多题：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上传之前，请详细阅读有关文件格式、文件内容、操作步骤的说明，要点概括如下：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（1）请使用.docx格式word文档上传，如不支持.docx格式，可点页面地址 下载“Office2007文件格式兼容包”。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（2）可下载模板参考或使用。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（3）【题文】【答案】【解析】【结束】缺一不可，顺序不可乱。含小题的，则在【题文】正文内对小题序号做标注【小题1】【小题2】…【小题n】。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7" name="图片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49530"/>
            <a:ext cx="9153525" cy="55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1" name="图片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-21590"/>
            <a:ext cx="9186545" cy="566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3327</Words>
  <Application>Kingsoft Office WPP</Application>
  <PresentationFormat>全屏显示(16:10)</PresentationFormat>
  <Paragraphs>174</Paragraphs>
  <Slides>53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流畅</vt:lpstr>
      <vt:lpstr>学易云在线组卷 应用讲解</vt:lpstr>
      <vt:lpstr>概述</vt:lpstr>
      <vt:lpstr>学易云在线组卷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二、老师身份登录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FATNI</dc:creator>
  <cp:lastModifiedBy>Administrator</cp:lastModifiedBy>
  <cp:revision>317</cp:revision>
  <cp:lastPrinted>2113-01-01T00:00:00Z</cp:lastPrinted>
  <dcterms:created xsi:type="dcterms:W3CDTF">2013-12-03T05:15:00Z</dcterms:created>
  <dcterms:modified xsi:type="dcterms:W3CDTF">2016-03-02T02:34:37Z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2052-10.1.0.5511</vt:lpwstr>
  </property>
</Properties>
</file>