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0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1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4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5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990" r:id="rId5"/>
    <p:sldMasterId id="2147483687" r:id="rId6"/>
    <p:sldMasterId id="2147483699" r:id="rId7"/>
    <p:sldMasterId id="2147483725" r:id="rId8"/>
    <p:sldMasterId id="2147483734" r:id="rId9"/>
    <p:sldMasterId id="2147483755" r:id="rId10"/>
    <p:sldMasterId id="2147483767" r:id="rId11"/>
    <p:sldMasterId id="2147483819" r:id="rId12"/>
    <p:sldMasterId id="2147483828" r:id="rId13"/>
    <p:sldMasterId id="2147483851" r:id="rId14"/>
    <p:sldMasterId id="2147483998" r:id="rId15"/>
    <p:sldMasterId id="2147484017" r:id="rId16"/>
    <p:sldMasterId id="2147484043" r:id="rId17"/>
    <p:sldMasterId id="2147484055" r:id="rId18"/>
    <p:sldMasterId id="2147484067" r:id="rId19"/>
  </p:sldMasterIdLst>
  <p:notesMasterIdLst>
    <p:notesMasterId r:id="rId62"/>
  </p:notesMasterIdLst>
  <p:handoutMasterIdLst>
    <p:handoutMasterId r:id="rId63"/>
  </p:handoutMasterIdLst>
  <p:sldIdLst>
    <p:sldId id="309" r:id="rId20"/>
    <p:sldId id="657" r:id="rId21"/>
    <p:sldId id="1069" r:id="rId22"/>
    <p:sldId id="1004" r:id="rId23"/>
    <p:sldId id="897" r:id="rId24"/>
    <p:sldId id="1002" r:id="rId25"/>
    <p:sldId id="1005" r:id="rId26"/>
    <p:sldId id="995" r:id="rId27"/>
    <p:sldId id="1020" r:id="rId28"/>
    <p:sldId id="1024" r:id="rId29"/>
    <p:sldId id="1100" r:id="rId30"/>
    <p:sldId id="1071" r:id="rId31"/>
    <p:sldId id="1141" r:id="rId32"/>
    <p:sldId id="1014" r:id="rId33"/>
    <p:sldId id="1031" r:id="rId34"/>
    <p:sldId id="1038" r:id="rId35"/>
    <p:sldId id="1142" r:id="rId36"/>
    <p:sldId id="1092" r:id="rId37"/>
    <p:sldId id="1088" r:id="rId38"/>
    <p:sldId id="1089" r:id="rId39"/>
    <p:sldId id="1090" r:id="rId40"/>
    <p:sldId id="1091" r:id="rId41"/>
    <p:sldId id="1150" r:id="rId42"/>
    <p:sldId id="1027" r:id="rId43"/>
    <p:sldId id="1163" r:id="rId44"/>
    <p:sldId id="1147" r:id="rId45"/>
    <p:sldId id="1148" r:id="rId46"/>
    <p:sldId id="1162" r:id="rId47"/>
    <p:sldId id="1149" r:id="rId48"/>
    <p:sldId id="1046" r:id="rId49"/>
    <p:sldId id="1166" r:id="rId50"/>
    <p:sldId id="1047" r:id="rId51"/>
    <p:sldId id="1028" r:id="rId52"/>
    <p:sldId id="1000" r:id="rId53"/>
    <p:sldId id="1165" r:id="rId54"/>
    <p:sldId id="1164" r:id="rId55"/>
    <p:sldId id="1010" r:id="rId56"/>
    <p:sldId id="1011" r:id="rId57"/>
    <p:sldId id="1139" r:id="rId58"/>
    <p:sldId id="1060" r:id="rId59"/>
    <p:sldId id="1034" r:id="rId60"/>
    <p:sldId id="668" r:id="rId61"/>
  </p:sldIdLst>
  <p:sldSz cx="9144000" cy="6858000" type="screen4x3"/>
  <p:notesSz cx="6797675" cy="9874250"/>
  <p:defaultTextStyle>
    <a:defPPr>
      <a:defRPr lang="zh-CN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74A6"/>
    <a:srgbClr val="6774A5"/>
    <a:srgbClr val="0071A0"/>
    <a:srgbClr val="CC0000"/>
    <a:srgbClr val="F45712"/>
    <a:srgbClr val="B32A20"/>
    <a:srgbClr val="D0DCE9"/>
    <a:srgbClr val="6699FF"/>
    <a:srgbClr val="00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86331" autoAdjust="0"/>
  </p:normalViewPr>
  <p:slideViewPr>
    <p:cSldViewPr>
      <p:cViewPr varScale="1">
        <p:scale>
          <a:sx n="72" d="100"/>
          <a:sy n="72" d="100"/>
        </p:scale>
        <p:origin x="11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36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2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2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tableStyles" Target="tableStyles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05E3-4B40-4683-B638-8FF2C69AA1B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CF7F2F0-0AD6-478D-AFBF-CF83BC0849A2}">
      <dgm:prSet phldrT="[文本]" custT="1"/>
      <dgm:spPr/>
      <dgm:t>
        <a:bodyPr/>
        <a:lstStyle/>
        <a:p>
          <a:r>
            <a:rPr lang="zh-CN" altLang="en-US" sz="2200" dirty="0" smtClean="0">
              <a:latin typeface="黑体" panose="02010609060101010101" pitchFamily="49" charset="-122"/>
              <a:ea typeface="黑体" panose="02010609060101010101" pitchFamily="49" charset="-122"/>
            </a:rPr>
            <a:t>诊断中心</a:t>
          </a:r>
          <a:endParaRPr lang="zh-CN" altLang="en-US" sz="22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A833274-5F24-4E1D-9635-EBD58C20E1B2}" type="parTrans" cxnId="{AA92624D-7B3F-475F-8AB3-1FFD9E161523}">
      <dgm:prSet/>
      <dgm:spPr/>
      <dgm:t>
        <a:bodyPr/>
        <a:lstStyle/>
        <a:p>
          <a:endParaRPr lang="zh-CN" altLang="en-US"/>
        </a:p>
      </dgm:t>
    </dgm:pt>
    <dgm:pt modelId="{B60243DA-000F-4F06-B806-0E45D816A75F}" type="sibTrans" cxnId="{AA92624D-7B3F-475F-8AB3-1FFD9E161523}">
      <dgm:prSet/>
      <dgm:spPr/>
      <dgm:t>
        <a:bodyPr/>
        <a:lstStyle/>
        <a:p>
          <a:endParaRPr lang="zh-CN" altLang="en-US"/>
        </a:p>
      </dgm:t>
    </dgm:pt>
    <dgm:pt modelId="{30B9BDD3-4695-41BA-A83F-1083911AA92E}">
      <dgm:prSet phldrT="[文本]" custT="1"/>
      <dgm:spPr/>
      <dgm:t>
        <a:bodyPr/>
        <a:lstStyle/>
        <a:p>
          <a:r>
            <a:rPr lang="zh-CN" altLang="en-US" sz="2200" dirty="0" smtClean="0">
              <a:latin typeface="黑体" panose="02010609060101010101" pitchFamily="49" charset="-122"/>
              <a:ea typeface="黑体" panose="02010609060101010101" pitchFamily="49" charset="-122"/>
            </a:rPr>
            <a:t>提升方案</a:t>
          </a:r>
          <a:endParaRPr lang="zh-CN" altLang="en-US" sz="22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69386F6-2B29-40C2-B1F5-15DD5A8FC3E9}" type="parTrans" cxnId="{B58E875A-27DC-4A3D-8833-D6D15853DFAA}">
      <dgm:prSet/>
      <dgm:spPr/>
      <dgm:t>
        <a:bodyPr/>
        <a:lstStyle/>
        <a:p>
          <a:endParaRPr lang="zh-CN" altLang="en-US"/>
        </a:p>
      </dgm:t>
    </dgm:pt>
    <dgm:pt modelId="{F8CEB60B-A54A-4F96-B092-9A65C902FBD3}" type="sibTrans" cxnId="{B58E875A-27DC-4A3D-8833-D6D15853DFAA}">
      <dgm:prSet/>
      <dgm:spPr/>
      <dgm:t>
        <a:bodyPr/>
        <a:lstStyle/>
        <a:p>
          <a:endParaRPr lang="zh-CN" altLang="en-US"/>
        </a:p>
      </dgm:t>
    </dgm:pt>
    <dgm:pt modelId="{751F53D7-F908-4D51-8BA2-E28A2980F38D}">
      <dgm:prSet phldrT="[文本]" custT="1"/>
      <dgm:spPr/>
      <dgm:t>
        <a:bodyPr/>
        <a:lstStyle/>
        <a:p>
          <a:r>
            <a:rPr lang="zh-CN" altLang="en-US" sz="2200" dirty="0" smtClean="0">
              <a:latin typeface="黑体" panose="02010609060101010101" pitchFamily="49" charset="-122"/>
              <a:ea typeface="黑体" panose="02010609060101010101" pitchFamily="49" charset="-122"/>
            </a:rPr>
            <a:t>网络学习</a:t>
          </a:r>
          <a:endParaRPr lang="zh-CN" altLang="en-US" sz="22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10735DD-AF51-407A-AB37-82C652FC5166}" type="parTrans" cxnId="{E9F69E48-420C-4EC1-B2DF-F0CBD056EDE4}">
      <dgm:prSet/>
      <dgm:spPr/>
      <dgm:t>
        <a:bodyPr/>
        <a:lstStyle/>
        <a:p>
          <a:endParaRPr lang="zh-CN" altLang="en-US"/>
        </a:p>
      </dgm:t>
    </dgm:pt>
    <dgm:pt modelId="{2BA226C0-6E30-4993-BEB7-C062CB910851}" type="sibTrans" cxnId="{E9F69E48-420C-4EC1-B2DF-F0CBD056EDE4}">
      <dgm:prSet/>
      <dgm:spPr/>
      <dgm:t>
        <a:bodyPr/>
        <a:lstStyle/>
        <a:p>
          <a:endParaRPr lang="zh-CN" altLang="en-US"/>
        </a:p>
      </dgm:t>
    </dgm:pt>
    <dgm:pt modelId="{427C3B46-39B6-475E-A12E-0940702D246C}" type="pres">
      <dgm:prSet presAssocID="{11B105E3-4B40-4683-B638-8FF2C69AA1BA}" presName="compositeShape" presStyleCnt="0">
        <dgm:presLayoutVars>
          <dgm:chMax val="7"/>
          <dgm:dir/>
          <dgm:resizeHandles val="exact"/>
        </dgm:presLayoutVars>
      </dgm:prSet>
      <dgm:spPr/>
    </dgm:pt>
    <dgm:pt modelId="{D870DEEC-C732-4576-A277-7576C933B7E6}" type="pres">
      <dgm:prSet presAssocID="{11B105E3-4B40-4683-B638-8FF2C69AA1BA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F855EA30-300E-448A-B95A-BBC29EDE48E1}" type="pres">
      <dgm:prSet presAssocID="{11B105E3-4B40-4683-B638-8FF2C69AA1BA}" presName="dummy1a" presStyleCnt="0"/>
      <dgm:spPr/>
    </dgm:pt>
    <dgm:pt modelId="{A2BFD19C-5C39-4FD0-BBAA-A923671FAEBF}" type="pres">
      <dgm:prSet presAssocID="{11B105E3-4B40-4683-B638-8FF2C69AA1BA}" presName="dummy1b" presStyleCnt="0"/>
      <dgm:spPr/>
    </dgm:pt>
    <dgm:pt modelId="{4354CFD0-1B9E-4D38-8B3E-6EE967A1E9A0}" type="pres">
      <dgm:prSet presAssocID="{11B105E3-4B40-4683-B638-8FF2C69AA1B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8B08A9-499D-405B-A8D5-9EF062E1A713}" type="pres">
      <dgm:prSet presAssocID="{11B105E3-4B40-4683-B638-8FF2C69AA1BA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A46BC977-8002-4275-999A-C4E9BCDD1E1E}" type="pres">
      <dgm:prSet presAssocID="{11B105E3-4B40-4683-B638-8FF2C69AA1BA}" presName="dummy2a" presStyleCnt="0"/>
      <dgm:spPr/>
    </dgm:pt>
    <dgm:pt modelId="{C85EE52B-2275-4554-95F0-C98C199DC4F0}" type="pres">
      <dgm:prSet presAssocID="{11B105E3-4B40-4683-B638-8FF2C69AA1BA}" presName="dummy2b" presStyleCnt="0"/>
      <dgm:spPr/>
    </dgm:pt>
    <dgm:pt modelId="{A1FDB921-04DB-44D6-B790-AC8004BC3901}" type="pres">
      <dgm:prSet presAssocID="{11B105E3-4B40-4683-B638-8FF2C69AA1B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9CA98E-5DDA-4298-9E38-3223513DA78E}" type="pres">
      <dgm:prSet presAssocID="{11B105E3-4B40-4683-B638-8FF2C69AA1BA}" presName="wedge3" presStyleLbl="node1" presStyleIdx="2" presStyleCnt="3" custLinFactNeighborY="-948"/>
      <dgm:spPr/>
      <dgm:t>
        <a:bodyPr/>
        <a:lstStyle/>
        <a:p>
          <a:endParaRPr lang="zh-CN" altLang="en-US"/>
        </a:p>
      </dgm:t>
    </dgm:pt>
    <dgm:pt modelId="{5BE1CDF9-9E0C-4E72-9576-0C89B5617B35}" type="pres">
      <dgm:prSet presAssocID="{11B105E3-4B40-4683-B638-8FF2C69AA1BA}" presName="dummy3a" presStyleCnt="0"/>
      <dgm:spPr/>
    </dgm:pt>
    <dgm:pt modelId="{E29BF5AF-C1F2-463E-A3E0-B68F720FB240}" type="pres">
      <dgm:prSet presAssocID="{11B105E3-4B40-4683-B638-8FF2C69AA1BA}" presName="dummy3b" presStyleCnt="0"/>
      <dgm:spPr/>
    </dgm:pt>
    <dgm:pt modelId="{A1D324B3-89D7-4CFA-9187-F49B116CB0CC}" type="pres">
      <dgm:prSet presAssocID="{11B105E3-4B40-4683-B638-8FF2C69AA1B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E63BE9-6EF0-468E-8B5D-C4C388FEDC24}" type="pres">
      <dgm:prSet presAssocID="{B60243DA-000F-4F06-B806-0E45D816A75F}" presName="arrowWedge1" presStyleLbl="fgSibTrans2D1" presStyleIdx="0" presStyleCnt="3"/>
      <dgm:spPr/>
    </dgm:pt>
    <dgm:pt modelId="{9B45E3A1-B71B-44BE-A690-9147A6B1A2FE}" type="pres">
      <dgm:prSet presAssocID="{F8CEB60B-A54A-4F96-B092-9A65C902FBD3}" presName="arrowWedge2" presStyleLbl="fgSibTrans2D1" presStyleIdx="1" presStyleCnt="3"/>
      <dgm:spPr/>
    </dgm:pt>
    <dgm:pt modelId="{EF6EDC26-8D05-4B6C-A410-19EA486BD51D}" type="pres">
      <dgm:prSet presAssocID="{2BA226C0-6E30-4993-BEB7-C062CB910851}" presName="arrowWedge3" presStyleLbl="fgSibTrans2D1" presStyleIdx="2" presStyleCnt="3"/>
      <dgm:spPr/>
    </dgm:pt>
  </dgm:ptLst>
  <dgm:cxnLst>
    <dgm:cxn modelId="{09755C04-55D1-44BD-B51C-B72BAD5F0595}" type="presOf" srcId="{6CF7F2F0-0AD6-478D-AFBF-CF83BC0849A2}" destId="{D870DEEC-C732-4576-A277-7576C933B7E6}" srcOrd="0" destOrd="0" presId="urn:microsoft.com/office/officeart/2005/8/layout/cycle8"/>
    <dgm:cxn modelId="{44FFF005-FB56-4DEC-A465-CB4FB39B7E9B}" type="presOf" srcId="{751F53D7-F908-4D51-8BA2-E28A2980F38D}" destId="{A1D324B3-89D7-4CFA-9187-F49B116CB0CC}" srcOrd="1" destOrd="0" presId="urn:microsoft.com/office/officeart/2005/8/layout/cycle8"/>
    <dgm:cxn modelId="{AA92624D-7B3F-475F-8AB3-1FFD9E161523}" srcId="{11B105E3-4B40-4683-B638-8FF2C69AA1BA}" destId="{6CF7F2F0-0AD6-478D-AFBF-CF83BC0849A2}" srcOrd="0" destOrd="0" parTransId="{2A833274-5F24-4E1D-9635-EBD58C20E1B2}" sibTransId="{B60243DA-000F-4F06-B806-0E45D816A75F}"/>
    <dgm:cxn modelId="{AEC0E338-29DF-409A-99CB-1B3A38EE5FBB}" type="presOf" srcId="{751F53D7-F908-4D51-8BA2-E28A2980F38D}" destId="{A29CA98E-5DDA-4298-9E38-3223513DA78E}" srcOrd="0" destOrd="0" presId="urn:microsoft.com/office/officeart/2005/8/layout/cycle8"/>
    <dgm:cxn modelId="{0E09E41E-1FEA-4F48-8C4F-D76021748298}" type="presOf" srcId="{30B9BDD3-4695-41BA-A83F-1083911AA92E}" destId="{E88B08A9-499D-405B-A8D5-9EF062E1A713}" srcOrd="0" destOrd="0" presId="urn:microsoft.com/office/officeart/2005/8/layout/cycle8"/>
    <dgm:cxn modelId="{B58E875A-27DC-4A3D-8833-D6D15853DFAA}" srcId="{11B105E3-4B40-4683-B638-8FF2C69AA1BA}" destId="{30B9BDD3-4695-41BA-A83F-1083911AA92E}" srcOrd="1" destOrd="0" parTransId="{C69386F6-2B29-40C2-B1F5-15DD5A8FC3E9}" sibTransId="{F8CEB60B-A54A-4F96-B092-9A65C902FBD3}"/>
    <dgm:cxn modelId="{C301EDF4-3472-4EF8-877B-3AC768A70C6D}" type="presOf" srcId="{30B9BDD3-4695-41BA-A83F-1083911AA92E}" destId="{A1FDB921-04DB-44D6-B790-AC8004BC3901}" srcOrd="1" destOrd="0" presId="urn:microsoft.com/office/officeart/2005/8/layout/cycle8"/>
    <dgm:cxn modelId="{0F21C399-D8EF-4A66-8A7E-0E3ECDF08145}" type="presOf" srcId="{6CF7F2F0-0AD6-478D-AFBF-CF83BC0849A2}" destId="{4354CFD0-1B9E-4D38-8B3E-6EE967A1E9A0}" srcOrd="1" destOrd="0" presId="urn:microsoft.com/office/officeart/2005/8/layout/cycle8"/>
    <dgm:cxn modelId="{47EA9B96-4F66-4DB3-B48D-C6F8D0B8A0BD}" type="presOf" srcId="{11B105E3-4B40-4683-B638-8FF2C69AA1BA}" destId="{427C3B46-39B6-475E-A12E-0940702D246C}" srcOrd="0" destOrd="0" presId="urn:microsoft.com/office/officeart/2005/8/layout/cycle8"/>
    <dgm:cxn modelId="{E9F69E48-420C-4EC1-B2DF-F0CBD056EDE4}" srcId="{11B105E3-4B40-4683-B638-8FF2C69AA1BA}" destId="{751F53D7-F908-4D51-8BA2-E28A2980F38D}" srcOrd="2" destOrd="0" parTransId="{C10735DD-AF51-407A-AB37-82C652FC5166}" sibTransId="{2BA226C0-6E30-4993-BEB7-C062CB910851}"/>
    <dgm:cxn modelId="{0224259D-AB5A-48E7-B374-6E57126E9B58}" type="presParOf" srcId="{427C3B46-39B6-475E-A12E-0940702D246C}" destId="{D870DEEC-C732-4576-A277-7576C933B7E6}" srcOrd="0" destOrd="0" presId="urn:microsoft.com/office/officeart/2005/8/layout/cycle8"/>
    <dgm:cxn modelId="{00C76B05-7208-45F0-833C-02EAF2E2105F}" type="presParOf" srcId="{427C3B46-39B6-475E-A12E-0940702D246C}" destId="{F855EA30-300E-448A-B95A-BBC29EDE48E1}" srcOrd="1" destOrd="0" presId="urn:microsoft.com/office/officeart/2005/8/layout/cycle8"/>
    <dgm:cxn modelId="{F15528FE-161D-4854-A9BC-FD11D5C35D6F}" type="presParOf" srcId="{427C3B46-39B6-475E-A12E-0940702D246C}" destId="{A2BFD19C-5C39-4FD0-BBAA-A923671FAEBF}" srcOrd="2" destOrd="0" presId="urn:microsoft.com/office/officeart/2005/8/layout/cycle8"/>
    <dgm:cxn modelId="{B1BAF2D8-0321-4399-ADEB-6FD7EE039A66}" type="presParOf" srcId="{427C3B46-39B6-475E-A12E-0940702D246C}" destId="{4354CFD0-1B9E-4D38-8B3E-6EE967A1E9A0}" srcOrd="3" destOrd="0" presId="urn:microsoft.com/office/officeart/2005/8/layout/cycle8"/>
    <dgm:cxn modelId="{2D0DF399-3306-43BC-B2B9-E50F7C3659E7}" type="presParOf" srcId="{427C3B46-39B6-475E-A12E-0940702D246C}" destId="{E88B08A9-499D-405B-A8D5-9EF062E1A713}" srcOrd="4" destOrd="0" presId="urn:microsoft.com/office/officeart/2005/8/layout/cycle8"/>
    <dgm:cxn modelId="{80BAC62B-FDE8-4274-84DF-88437490E9FA}" type="presParOf" srcId="{427C3B46-39B6-475E-A12E-0940702D246C}" destId="{A46BC977-8002-4275-999A-C4E9BCDD1E1E}" srcOrd="5" destOrd="0" presId="urn:microsoft.com/office/officeart/2005/8/layout/cycle8"/>
    <dgm:cxn modelId="{3FA60A9C-F8CB-42DC-889B-FC610F698387}" type="presParOf" srcId="{427C3B46-39B6-475E-A12E-0940702D246C}" destId="{C85EE52B-2275-4554-95F0-C98C199DC4F0}" srcOrd="6" destOrd="0" presId="urn:microsoft.com/office/officeart/2005/8/layout/cycle8"/>
    <dgm:cxn modelId="{4B16A549-306F-4FA3-87E7-D8822D77515A}" type="presParOf" srcId="{427C3B46-39B6-475E-A12E-0940702D246C}" destId="{A1FDB921-04DB-44D6-B790-AC8004BC3901}" srcOrd="7" destOrd="0" presId="urn:microsoft.com/office/officeart/2005/8/layout/cycle8"/>
    <dgm:cxn modelId="{52EB17F8-526B-4E59-B655-C2220E9E69BA}" type="presParOf" srcId="{427C3B46-39B6-475E-A12E-0940702D246C}" destId="{A29CA98E-5DDA-4298-9E38-3223513DA78E}" srcOrd="8" destOrd="0" presId="urn:microsoft.com/office/officeart/2005/8/layout/cycle8"/>
    <dgm:cxn modelId="{2AE2768C-D25B-46C7-81E4-D0470C35D40C}" type="presParOf" srcId="{427C3B46-39B6-475E-A12E-0940702D246C}" destId="{5BE1CDF9-9E0C-4E72-9576-0C89B5617B35}" srcOrd="9" destOrd="0" presId="urn:microsoft.com/office/officeart/2005/8/layout/cycle8"/>
    <dgm:cxn modelId="{48A06198-45E5-489C-9E1C-F1BA0F551A0F}" type="presParOf" srcId="{427C3B46-39B6-475E-A12E-0940702D246C}" destId="{E29BF5AF-C1F2-463E-A3E0-B68F720FB240}" srcOrd="10" destOrd="0" presId="urn:microsoft.com/office/officeart/2005/8/layout/cycle8"/>
    <dgm:cxn modelId="{B845DD67-50E6-469B-80B2-44A3C7EBF2C5}" type="presParOf" srcId="{427C3B46-39B6-475E-A12E-0940702D246C}" destId="{A1D324B3-89D7-4CFA-9187-F49B116CB0CC}" srcOrd="11" destOrd="0" presId="urn:microsoft.com/office/officeart/2005/8/layout/cycle8"/>
    <dgm:cxn modelId="{1335D456-7135-48CB-A9D2-102FDF5D5B3B}" type="presParOf" srcId="{427C3B46-39B6-475E-A12E-0940702D246C}" destId="{BFE63BE9-6EF0-468E-8B5D-C4C388FEDC24}" srcOrd="12" destOrd="0" presId="urn:microsoft.com/office/officeart/2005/8/layout/cycle8"/>
    <dgm:cxn modelId="{3114E333-58A6-40E1-A349-5FA1CD38F877}" type="presParOf" srcId="{427C3B46-39B6-475E-A12E-0940702D246C}" destId="{9B45E3A1-B71B-44BE-A690-9147A6B1A2FE}" srcOrd="13" destOrd="0" presId="urn:microsoft.com/office/officeart/2005/8/layout/cycle8"/>
    <dgm:cxn modelId="{F1B4AF34-1D26-4E40-B697-7B34E89DE91D}" type="presParOf" srcId="{427C3B46-39B6-475E-A12E-0940702D246C}" destId="{EF6EDC26-8D05-4B6C-A410-19EA486BD51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0DEEC-C732-4576-A277-7576C933B7E6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诊断中心</a:t>
          </a:r>
          <a:endParaRPr lang="zh-CN" altLang="en-US" sz="22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210560" y="987551"/>
        <a:ext cx="1219200" cy="1016000"/>
      </dsp:txXfrm>
    </dsp:sp>
    <dsp:sp modelId="{E88B08A9-499D-405B-A8D5-9EF062E1A713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提升方案</a:t>
          </a:r>
          <a:endParaRPr lang="zh-CN" altLang="en-US" sz="22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153920" y="2600960"/>
        <a:ext cx="1828800" cy="894080"/>
      </dsp:txXfrm>
    </dsp:sp>
    <dsp:sp modelId="{A29CA98E-5DDA-4298-9E38-3223513DA78E}">
      <dsp:nvSpPr>
        <dsp:cNvPr id="0" name=""/>
        <dsp:cNvSpPr/>
      </dsp:nvSpPr>
      <dsp:spPr>
        <a:xfrm>
          <a:off x="1270812" y="231797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网络学习</a:t>
          </a:r>
          <a:endParaRPr lang="zh-CN" altLang="en-US" sz="22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666240" y="955189"/>
        <a:ext cx="1219200" cy="1016000"/>
      </dsp:txXfrm>
    </dsp:sp>
    <dsp:sp modelId="{BFE63BE9-6EF0-468E-8B5D-C4C388FEDC24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5E3A1-B71B-44BE-A690-9147A6B1A2FE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EDC26-8D05-4B6C-A410-19EA486BD51D}">
      <dsp:nvSpPr>
        <dsp:cNvPr id="0" name=""/>
        <dsp:cNvSpPr/>
      </dsp:nvSpPr>
      <dsp:spPr>
        <a:xfrm>
          <a:off x="1059203" y="20469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0C248-DC7E-47E4-95FF-BDA4C514211F}" type="datetimeFigureOut">
              <a:rPr lang="zh-CN" altLang="en-US" smtClean="0"/>
              <a:pPr/>
              <a:t>2014/7/1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AE827-1BC2-40E0-AD3F-E32CB6279F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123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5F2AA-86A9-4A9F-9160-7DB38F00DED0}" type="datetimeFigureOut">
              <a:rPr lang="zh-CN" altLang="en-US" smtClean="0"/>
              <a:pPr/>
              <a:t>2014/7/1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82884-A9AA-45B0-BAAC-9EB9A3D088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05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25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82884-A9AA-45B0-BAAC-9EB9A3D0882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213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F4DA7-A9CA-4A15-BA8C-8F64A610C1EC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160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F4DA7-A9CA-4A15-BA8C-8F64A610C1EC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956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F4DA7-A9CA-4A15-BA8C-8F64A610C1EC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88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F4DA7-A9CA-4A15-BA8C-8F64A610C1E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38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82884-A9AA-45B0-BAAC-9EB9A3D0882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26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F4DA7-A9CA-4A15-BA8C-8F64A610C1E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94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F4DA7-A9CA-4A15-BA8C-8F64A610C1E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527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F4DA7-A9CA-4A15-BA8C-8F64A610C1E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66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F4DA7-A9CA-4A15-BA8C-8F64A610C1E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728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82884-A9AA-45B0-BAAC-9EB9A3D0882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316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82884-A9AA-45B0-BAAC-9EB9A3D08821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5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0" y="2071678"/>
            <a:ext cx="9144000" cy="2571768"/>
            <a:chOff x="0" y="1785926"/>
            <a:chExt cx="9144000" cy="2928958"/>
          </a:xfrm>
        </p:grpSpPr>
        <p:pic>
          <p:nvPicPr>
            <p:cNvPr id="336904" name="Picture 8" descr="E:\2013产品\图片素材\szt00029275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27" y="1785926"/>
              <a:ext cx="4143373" cy="2928958"/>
            </a:xfrm>
            <a:prstGeom prst="rect">
              <a:avLst/>
            </a:prstGeom>
            <a:noFill/>
          </p:spPr>
        </p:pic>
        <p:sp>
          <p:nvSpPr>
            <p:cNvPr id="19" name="矩形 18"/>
            <p:cNvSpPr/>
            <p:nvPr userDrawn="1"/>
          </p:nvSpPr>
          <p:spPr bwMode="auto">
            <a:xfrm>
              <a:off x="0" y="1785926"/>
              <a:ext cx="5000628" cy="2928958"/>
            </a:xfrm>
            <a:prstGeom prst="rect">
              <a:avLst/>
            </a:prstGeom>
            <a:solidFill>
              <a:srgbClr val="CC0000">
                <a:alpha val="83922"/>
              </a:srgbClr>
            </a:solidFill>
            <a:ln w="25400" algn="ctr">
              <a:noFill/>
              <a:miter lim="800000"/>
              <a:headEnd/>
              <a:tailEnd/>
            </a:ln>
            <a:effectLst>
              <a:prstShdw prst="shdw17" dist="17961" dir="2700000">
                <a:srgbClr val="CCCCFF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 lIns="73025" tIns="36512" rIns="73025" bIns="36512" rtlCol="0" anchor="ctr">
              <a:sp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0338"/>
            <a:ext cx="1268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87939727"/>
      </p:ext>
    </p:extLst>
  </p:cSld>
  <p:clrMapOvr>
    <a:masterClrMapping/>
  </p:clrMapOvr>
  <p:transition>
    <p:strips dir="r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42843387"/>
      </p:ext>
    </p:extLst>
  </p:cSld>
  <p:clrMapOvr>
    <a:masterClrMapping/>
  </p:clrMapOvr>
  <p:transition>
    <p:strips dir="r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52365444"/>
      </p:ext>
    </p:extLst>
  </p:cSld>
  <p:clrMapOvr>
    <a:masterClrMapping/>
  </p:clrMapOvr>
  <p:transition>
    <p:strips dir="r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88869834"/>
      </p:ext>
    </p:extLst>
  </p:cSld>
  <p:clrMapOvr>
    <a:masterClrMapping/>
  </p:clrMapOvr>
  <p:transition>
    <p:strips dir="r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18144298"/>
      </p:ext>
    </p:extLst>
  </p:cSld>
  <p:clrMapOvr>
    <a:masterClrMapping/>
  </p:clrMapOvr>
  <p:transition>
    <p:strips dir="r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49962043"/>
      </p:ext>
    </p:extLst>
  </p:cSld>
  <p:clrMapOvr>
    <a:masterClrMapping/>
  </p:clrMapOvr>
  <p:transition>
    <p:strips dir="r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639763"/>
            <a:ext cx="1906587" cy="5089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38213" y="639763"/>
            <a:ext cx="5572125" cy="5089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63509758"/>
      </p:ext>
    </p:extLst>
  </p:cSld>
  <p:clrMapOvr>
    <a:masterClrMapping/>
  </p:clrMapOvr>
  <p:transition>
    <p:strips dir="r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 descr="汇报提纲封面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0" descr="H3C_彩色"/>
          <p:cNvPicPr>
            <a:picLocks noChangeAspect="1" noChangeArrowheads="1"/>
          </p:cNvPicPr>
          <p:nvPr/>
        </p:nvPicPr>
        <p:blipFill>
          <a:blip r:embed="rId3" cstate="print"/>
          <a:srcRect l="-5000" t="-19835" r="-10001" b="-19008"/>
          <a:stretch>
            <a:fillRect/>
          </a:stretch>
        </p:blipFill>
        <p:spPr bwMode="auto">
          <a:xfrm>
            <a:off x="7391400" y="304800"/>
            <a:ext cx="150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360201"/>
            <a:ext cx="8229600" cy="57451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5027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1013290"/>
            <a:ext cx="8370380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chemeClr val="tx2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595756"/>
            <a:ext cx="8321040" cy="451104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8"/>
          <p:cNvSpPr>
            <a:spLocks noGrp="1"/>
          </p:cNvSpPr>
          <p:nvPr>
            <p:ph type="title"/>
          </p:nvPr>
        </p:nvSpPr>
        <p:spPr>
          <a:xfrm>
            <a:off x="339725" y="406280"/>
            <a:ext cx="8375650" cy="6264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9"/>
          </p:nvPr>
        </p:nvSpPr>
        <p:spPr>
          <a:xfrm>
            <a:off x="546101" y="6502401"/>
            <a:ext cx="3292475" cy="201084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Futura Bk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altLang="zh-C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963469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84021"/>
              </p:ext>
            </p:extLst>
          </p:nvPr>
        </p:nvGraphicFramePr>
        <p:xfrm>
          <a:off x="0" y="0"/>
          <a:ext cx="158750" cy="211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8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2116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085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 descr="汇报提纲封面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0" descr="H3C_彩色"/>
          <p:cNvPicPr>
            <a:picLocks noChangeAspect="1" noChangeArrowheads="1"/>
          </p:cNvPicPr>
          <p:nvPr/>
        </p:nvPicPr>
        <p:blipFill>
          <a:blip r:embed="rId3" cstate="print"/>
          <a:srcRect l="-5000" t="-19835" r="-10001" b="-19008"/>
          <a:stretch>
            <a:fillRect/>
          </a:stretch>
        </p:blipFill>
        <p:spPr bwMode="auto">
          <a:xfrm>
            <a:off x="7391400" y="304800"/>
            <a:ext cx="150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592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 descr="汇报提纲封面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0" descr="H3C_彩色"/>
          <p:cNvPicPr>
            <a:picLocks noChangeAspect="1" noChangeArrowheads="1"/>
          </p:cNvPicPr>
          <p:nvPr userDrawn="1"/>
        </p:nvPicPr>
        <p:blipFill>
          <a:blip r:embed="rId3" cstate="print"/>
          <a:srcRect l="-5000" t="-19835" r="-10001" b="-19008"/>
          <a:stretch>
            <a:fillRect/>
          </a:stretch>
        </p:blipFill>
        <p:spPr bwMode="auto">
          <a:xfrm>
            <a:off x="7391400" y="304800"/>
            <a:ext cx="150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592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 bwMode="gray">
          <a:xfrm>
            <a:off x="6729413" y="6696075"/>
            <a:ext cx="2343150" cy="184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40000"/>
              </a:spcAft>
            </a:pPr>
            <a:r>
              <a:rPr lang="en-US" sz="600" smtClean="0">
                <a:solidFill>
                  <a:srgbClr val="909090"/>
                </a:solidFill>
                <a:ea typeface="黑体" pitchFamily="2" charset="-122"/>
              </a:rPr>
              <a:t>© 2010 VMware Inc. </a:t>
            </a:r>
            <a:r>
              <a:rPr lang="zh-CN" altLang="en-US" sz="600" smtClean="0">
                <a:solidFill>
                  <a:srgbClr val="909090"/>
                </a:solidFill>
                <a:ea typeface="黑体" pitchFamily="2" charset="-122"/>
              </a:rPr>
              <a:t>保留所有权利</a:t>
            </a:r>
            <a:endParaRPr lang="en-US" sz="600">
              <a:solidFill>
                <a:srgbClr val="909090"/>
              </a:solidFill>
              <a:ea typeface="黑体" pitchFamily="2" charset="-122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2336" y="330200"/>
            <a:ext cx="8436864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buFont typeface="Arial" pitchFamily="34" charset="0"/>
              <a:buNone/>
              <a:defRPr sz="1800" b="0" i="1"/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61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233363" indent="-233363">
              <a:buSzPct val="115000"/>
              <a:buFont typeface="Wingdings" pitchFamily="2" charset="2"/>
              <a:buChar char="§"/>
              <a:defRPr/>
            </a:lvl1pPr>
            <a:lvl2pPr>
              <a:buSzPct val="110000"/>
              <a:buFont typeface="Arial" pitchFamily="34" charset="0"/>
              <a:buChar char="•"/>
              <a:defRPr/>
            </a:lvl2pPr>
            <a:lvl3pPr>
              <a:buSzPct val="110000"/>
              <a:buFont typeface="Arial" pitchFamily="34" charset="0"/>
              <a:buChar char="•"/>
              <a:defRPr/>
            </a:lvl3pPr>
            <a:lvl4pPr>
              <a:buSzPct val="110000"/>
              <a:buFont typeface="Arial" pitchFamily="34" charset="0"/>
              <a:buChar char="•"/>
              <a:defRPr/>
            </a:lvl4pPr>
            <a:lvl5pPr>
              <a:buSzPct val="11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zh-CN" altLang="en-US" smtClean="0"/>
              <a:t>单击编辑母版文本</a:t>
            </a:r>
            <a:endParaRPr lang="en-US" dirty="0" smtClean="0"/>
          </a:p>
          <a:p>
            <a:pPr lvl="1"/>
            <a:r>
              <a:rPr lang="zh-CN" altLang="en-US" smtClean="0"/>
              <a:t>第二级</a:t>
            </a:r>
            <a:endParaRPr lang="en-US" dirty="0" smtClean="0"/>
          </a:p>
          <a:p>
            <a:pPr lvl="2"/>
            <a:r>
              <a:rPr lang="zh-CN" altLang="en-US" smtClean="0"/>
              <a:t>第三级</a:t>
            </a:r>
            <a:endParaRPr lang="en-US" dirty="0" smtClean="0"/>
          </a:p>
          <a:p>
            <a:pPr lvl="3"/>
            <a:r>
              <a:rPr lang="zh-CN" altLang="en-US" smtClean="0"/>
              <a:t>第四级</a:t>
            </a:r>
            <a:endParaRPr lang="en-US" dirty="0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781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2564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784226"/>
            <a:ext cx="7722870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27710" y="2210435"/>
            <a:ext cx="7592568" cy="3748405"/>
          </a:xfrm>
        </p:spPr>
        <p:txBody>
          <a:bodyPr/>
          <a:lstStyle>
            <a:lvl1pPr marL="18288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en-US" dirty="0" smtClean="0"/>
          </a:p>
          <a:p>
            <a:pPr lvl="1"/>
            <a:r>
              <a:rPr lang="zh-CN" altLang="en-US" smtClean="0"/>
              <a:t>第二级</a:t>
            </a:r>
            <a:endParaRPr lang="en-US" dirty="0" smtClean="0"/>
          </a:p>
          <a:p>
            <a:pPr lvl="2"/>
            <a:r>
              <a:rPr lang="zh-CN" altLang="en-US" smtClean="0"/>
              <a:t>第三级</a:t>
            </a:r>
            <a:endParaRPr lang="en-US" dirty="0" smtClean="0"/>
          </a:p>
          <a:p>
            <a:pPr lvl="3"/>
            <a:r>
              <a:rPr lang="zh-CN" altLang="en-US" smtClean="0"/>
              <a:t>第四级</a:t>
            </a:r>
            <a:endParaRPr lang="en-US" dirty="0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8654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b="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en-US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7299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233363" indent="-233363">
              <a:buFont typeface="Wingdings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en-US" dirty="0" smtClean="0"/>
          </a:p>
          <a:p>
            <a:pPr lvl="1"/>
            <a:r>
              <a:rPr lang="zh-CN" altLang="en-US" smtClean="0"/>
              <a:t>第二级</a:t>
            </a:r>
            <a:endParaRPr lang="en-US" dirty="0" smtClean="0"/>
          </a:p>
          <a:p>
            <a:pPr lvl="2"/>
            <a:r>
              <a:rPr lang="zh-CN" altLang="en-US" smtClean="0"/>
              <a:t>第三级</a:t>
            </a:r>
            <a:endParaRPr lang="en-US" dirty="0" smtClean="0"/>
          </a:p>
          <a:p>
            <a:pPr lvl="3"/>
            <a:r>
              <a:rPr lang="zh-CN" altLang="en-US" smtClean="0"/>
              <a:t>第四级</a:t>
            </a:r>
            <a:endParaRPr lang="en-US" dirty="0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en-US" dirty="0" smtClean="0"/>
          </a:p>
          <a:p>
            <a:pPr lvl="1"/>
            <a:r>
              <a:rPr lang="zh-CN" altLang="en-US" smtClean="0"/>
              <a:t>第二级</a:t>
            </a:r>
            <a:endParaRPr lang="en-US" dirty="0" smtClean="0"/>
          </a:p>
          <a:p>
            <a:pPr lvl="2"/>
            <a:r>
              <a:rPr lang="zh-CN" altLang="en-US" smtClean="0"/>
              <a:t>第三级</a:t>
            </a:r>
            <a:endParaRPr lang="en-US" dirty="0" smtClean="0"/>
          </a:p>
          <a:p>
            <a:pPr lvl="3"/>
            <a:r>
              <a:rPr lang="zh-CN" altLang="en-US" smtClean="0"/>
              <a:t>第四级</a:t>
            </a:r>
            <a:endParaRPr lang="en-US" dirty="0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9368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703857" y="355600"/>
            <a:ext cx="7589520" cy="58978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en-US" dirty="0" smtClean="0"/>
          </a:p>
          <a:p>
            <a:pPr lvl="1"/>
            <a:r>
              <a:rPr lang="zh-CN" altLang="en-US" smtClean="0"/>
              <a:t>第二级</a:t>
            </a:r>
            <a:endParaRPr lang="en-US" dirty="0" smtClean="0"/>
          </a:p>
          <a:p>
            <a:pPr lvl="2"/>
            <a:r>
              <a:rPr lang="zh-CN" altLang="en-US" smtClean="0"/>
              <a:t>第三级</a:t>
            </a:r>
            <a:endParaRPr lang="en-US" dirty="0" smtClean="0"/>
          </a:p>
          <a:p>
            <a:pPr lvl="3"/>
            <a:r>
              <a:rPr lang="zh-CN" altLang="en-US" smtClean="0"/>
              <a:t>第四级</a:t>
            </a:r>
            <a:endParaRPr lang="en-US" dirty="0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9888" y="798513"/>
            <a:ext cx="4049712" cy="25180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en-US" smtClean="0"/>
          </a:p>
          <a:p>
            <a:pPr lvl="1"/>
            <a:r>
              <a:rPr lang="zh-CN" altLang="en-US" smtClean="0"/>
              <a:t>第二级</a:t>
            </a:r>
            <a:endParaRPr lang="en-US" smtClean="0"/>
          </a:p>
          <a:p>
            <a:pPr lvl="2"/>
            <a:r>
              <a:rPr lang="zh-CN" altLang="en-US" smtClean="0"/>
              <a:t>第三级</a:t>
            </a:r>
            <a:endParaRPr lang="en-US" smtClean="0"/>
          </a:p>
          <a:p>
            <a:pPr lvl="3"/>
            <a:r>
              <a:rPr lang="zh-CN" altLang="en-US" smtClean="0"/>
              <a:t>第四级</a:t>
            </a:r>
            <a:endParaRPr 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369888" y="3396571"/>
            <a:ext cx="4049712" cy="25180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en-US" smtClean="0"/>
          </a:p>
          <a:p>
            <a:pPr lvl="1"/>
            <a:r>
              <a:rPr lang="zh-CN" altLang="en-US" smtClean="0"/>
              <a:t>第二级</a:t>
            </a:r>
            <a:endParaRPr lang="en-US" smtClean="0"/>
          </a:p>
          <a:p>
            <a:pPr lvl="2"/>
            <a:r>
              <a:rPr lang="zh-CN" altLang="en-US" smtClean="0"/>
              <a:t>第三级</a:t>
            </a:r>
            <a:endParaRPr lang="en-US" smtClean="0"/>
          </a:p>
          <a:p>
            <a:pPr lvl="3"/>
            <a:r>
              <a:rPr lang="zh-CN" altLang="en-US" smtClean="0"/>
              <a:t>第四级</a:t>
            </a:r>
            <a:endParaRPr 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709660" y="798513"/>
            <a:ext cx="4049712" cy="25180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en-US" smtClean="0"/>
          </a:p>
          <a:p>
            <a:pPr lvl="1"/>
            <a:r>
              <a:rPr lang="zh-CN" altLang="en-US" smtClean="0"/>
              <a:t>第二级</a:t>
            </a:r>
            <a:endParaRPr lang="en-US" smtClean="0"/>
          </a:p>
          <a:p>
            <a:pPr lvl="2"/>
            <a:r>
              <a:rPr lang="zh-CN" altLang="en-US" smtClean="0"/>
              <a:t>第三级</a:t>
            </a:r>
            <a:endParaRPr lang="en-US" smtClean="0"/>
          </a:p>
          <a:p>
            <a:pPr lvl="3"/>
            <a:r>
              <a:rPr lang="zh-CN" altLang="en-US" smtClean="0"/>
              <a:t>第四级</a:t>
            </a:r>
            <a:endParaRPr 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709660" y="3396571"/>
            <a:ext cx="4049712" cy="25180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en-US" smtClean="0"/>
          </a:p>
          <a:p>
            <a:pPr lvl="1"/>
            <a:r>
              <a:rPr lang="zh-CN" altLang="en-US" smtClean="0"/>
              <a:t>第二级</a:t>
            </a:r>
            <a:endParaRPr lang="en-US" smtClean="0"/>
          </a:p>
          <a:p>
            <a:pPr lvl="2"/>
            <a:r>
              <a:rPr lang="zh-CN" altLang="en-US" smtClean="0"/>
              <a:t>第三级</a:t>
            </a:r>
            <a:endParaRPr lang="en-US" smtClean="0"/>
          </a:p>
          <a:p>
            <a:pPr lvl="3"/>
            <a:r>
              <a:rPr lang="zh-CN" altLang="en-US" smtClean="0"/>
              <a:t>第四级</a:t>
            </a:r>
            <a:endParaRPr 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981075" y="595313"/>
            <a:ext cx="4291013" cy="4032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38213" y="1295400"/>
            <a:ext cx="3797300" cy="2209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87913" y="1295400"/>
            <a:ext cx="3798887" cy="2209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938213" y="3657600"/>
            <a:ext cx="3797300" cy="2209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87913" y="3657600"/>
            <a:ext cx="3798887" cy="2209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901939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 bwMode="gray">
          <a:xfrm>
            <a:off x="6729413" y="6696075"/>
            <a:ext cx="2343150" cy="184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40000"/>
              </a:spcAft>
            </a:pPr>
            <a:r>
              <a:rPr lang="en-US" sz="600" smtClean="0">
                <a:solidFill>
                  <a:srgbClr val="909090"/>
                </a:solidFill>
                <a:ea typeface="黑体" pitchFamily="2" charset="-122"/>
              </a:rPr>
              <a:t>© 2010 VMware Inc. </a:t>
            </a:r>
            <a:r>
              <a:rPr lang="zh-CN" altLang="en-US" sz="600" smtClean="0">
                <a:solidFill>
                  <a:srgbClr val="909090"/>
                </a:solidFill>
                <a:ea typeface="黑体" pitchFamily="2" charset="-122"/>
              </a:rPr>
              <a:t>保留所有权利</a:t>
            </a:r>
            <a:endParaRPr lang="en-US" sz="600">
              <a:solidFill>
                <a:srgbClr val="909090"/>
              </a:solidFill>
              <a:ea typeface="黑体" pitchFamily="2" charset="-122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2336" y="330200"/>
            <a:ext cx="8436864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buFont typeface="Arial" pitchFamily="34" charset="0"/>
              <a:buNone/>
              <a:defRPr sz="1800" b="0" i="1"/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61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233363" indent="-233363">
              <a:buSzPct val="115000"/>
              <a:buFont typeface="Wingdings" pitchFamily="2" charset="2"/>
              <a:buChar char="§"/>
              <a:defRPr/>
            </a:lvl1pPr>
            <a:lvl2pPr>
              <a:buSzPct val="110000"/>
              <a:buFont typeface="Arial" pitchFamily="34" charset="0"/>
              <a:buChar char="•"/>
              <a:defRPr/>
            </a:lvl2pPr>
            <a:lvl3pPr>
              <a:buSzPct val="110000"/>
              <a:buFont typeface="Arial" pitchFamily="34" charset="0"/>
              <a:buChar char="•"/>
              <a:defRPr/>
            </a:lvl3pPr>
            <a:lvl4pPr>
              <a:buSzPct val="110000"/>
              <a:buFont typeface="Arial" pitchFamily="34" charset="0"/>
              <a:buChar char="•"/>
              <a:defRPr/>
            </a:lvl4pPr>
            <a:lvl5pPr>
              <a:buSzPct val="11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zh-CN" altLang="en-US" smtClean="0"/>
              <a:t>单击编辑母版文本</a:t>
            </a:r>
            <a:endParaRPr lang="en-US" dirty="0" smtClean="0"/>
          </a:p>
          <a:p>
            <a:pPr lvl="1"/>
            <a:r>
              <a:rPr lang="zh-CN" altLang="en-US" smtClean="0"/>
              <a:t>第二级</a:t>
            </a:r>
            <a:endParaRPr lang="en-US" dirty="0" smtClean="0"/>
          </a:p>
          <a:p>
            <a:pPr lvl="2"/>
            <a:r>
              <a:rPr lang="zh-CN" altLang="en-US" smtClean="0"/>
              <a:t>第三级</a:t>
            </a:r>
            <a:endParaRPr lang="en-US" dirty="0" smtClean="0"/>
          </a:p>
          <a:p>
            <a:pPr lvl="3"/>
            <a:r>
              <a:rPr lang="zh-CN" altLang="en-US" smtClean="0"/>
              <a:t>第四级</a:t>
            </a:r>
            <a:endParaRPr lang="en-US" dirty="0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7818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2564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784226"/>
            <a:ext cx="7722870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27710" y="2210435"/>
            <a:ext cx="7592568" cy="3748405"/>
          </a:xfrm>
        </p:spPr>
        <p:txBody>
          <a:bodyPr/>
          <a:lstStyle>
            <a:lvl1pPr marL="18288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en-US" dirty="0" smtClean="0"/>
          </a:p>
          <a:p>
            <a:pPr lvl="1"/>
            <a:r>
              <a:rPr lang="zh-CN" altLang="en-US" smtClean="0"/>
              <a:t>第二级</a:t>
            </a:r>
            <a:endParaRPr lang="en-US" dirty="0" smtClean="0"/>
          </a:p>
          <a:p>
            <a:pPr lvl="2"/>
            <a:r>
              <a:rPr lang="zh-CN" altLang="en-US" smtClean="0"/>
              <a:t>第三级</a:t>
            </a:r>
            <a:endParaRPr lang="en-US" dirty="0" smtClean="0"/>
          </a:p>
          <a:p>
            <a:pPr lvl="3"/>
            <a:r>
              <a:rPr lang="zh-CN" altLang="en-US" smtClean="0"/>
              <a:t>第四级</a:t>
            </a:r>
            <a:endParaRPr lang="en-US" dirty="0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8654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b="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en-US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7299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233363" indent="-233363">
              <a:buFont typeface="Wingdings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en-US" dirty="0" smtClean="0"/>
          </a:p>
          <a:p>
            <a:pPr lvl="1"/>
            <a:r>
              <a:rPr lang="zh-CN" altLang="en-US" smtClean="0"/>
              <a:t>第二级</a:t>
            </a:r>
            <a:endParaRPr lang="en-US" dirty="0" smtClean="0"/>
          </a:p>
          <a:p>
            <a:pPr lvl="2"/>
            <a:r>
              <a:rPr lang="zh-CN" altLang="en-US" smtClean="0"/>
              <a:t>第三级</a:t>
            </a:r>
            <a:endParaRPr lang="en-US" dirty="0" smtClean="0"/>
          </a:p>
          <a:p>
            <a:pPr lvl="3"/>
            <a:r>
              <a:rPr lang="zh-CN" altLang="en-US" smtClean="0"/>
              <a:t>第四级</a:t>
            </a:r>
            <a:endParaRPr lang="en-US" dirty="0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en-US" dirty="0" smtClean="0"/>
          </a:p>
          <a:p>
            <a:pPr lvl="1"/>
            <a:r>
              <a:rPr lang="zh-CN" altLang="en-US" smtClean="0"/>
              <a:t>第二级</a:t>
            </a:r>
            <a:endParaRPr lang="en-US" dirty="0" smtClean="0"/>
          </a:p>
          <a:p>
            <a:pPr lvl="2"/>
            <a:r>
              <a:rPr lang="zh-CN" altLang="en-US" smtClean="0"/>
              <a:t>第三级</a:t>
            </a:r>
            <a:endParaRPr lang="en-US" dirty="0" smtClean="0"/>
          </a:p>
          <a:p>
            <a:pPr lvl="3"/>
            <a:r>
              <a:rPr lang="zh-CN" altLang="en-US" smtClean="0"/>
              <a:t>第四级</a:t>
            </a:r>
            <a:endParaRPr lang="en-US" dirty="0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9368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703857" y="355600"/>
            <a:ext cx="7589520" cy="58978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en-US" dirty="0" smtClean="0"/>
          </a:p>
          <a:p>
            <a:pPr lvl="1"/>
            <a:r>
              <a:rPr lang="zh-CN" altLang="en-US" smtClean="0"/>
              <a:t>第二级</a:t>
            </a:r>
            <a:endParaRPr lang="en-US" dirty="0" smtClean="0"/>
          </a:p>
          <a:p>
            <a:pPr lvl="2"/>
            <a:r>
              <a:rPr lang="zh-CN" altLang="en-US" smtClean="0"/>
              <a:t>第三级</a:t>
            </a:r>
            <a:endParaRPr lang="en-US" dirty="0" smtClean="0"/>
          </a:p>
          <a:p>
            <a:pPr lvl="3"/>
            <a:r>
              <a:rPr lang="zh-CN" altLang="en-US" smtClean="0"/>
              <a:t>第四级</a:t>
            </a:r>
            <a:endParaRPr lang="en-US" dirty="0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9888" y="798513"/>
            <a:ext cx="4049712" cy="25180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en-US" smtClean="0"/>
          </a:p>
          <a:p>
            <a:pPr lvl="1"/>
            <a:r>
              <a:rPr lang="zh-CN" altLang="en-US" smtClean="0"/>
              <a:t>第二级</a:t>
            </a:r>
            <a:endParaRPr lang="en-US" smtClean="0"/>
          </a:p>
          <a:p>
            <a:pPr lvl="2"/>
            <a:r>
              <a:rPr lang="zh-CN" altLang="en-US" smtClean="0"/>
              <a:t>第三级</a:t>
            </a:r>
            <a:endParaRPr lang="en-US" smtClean="0"/>
          </a:p>
          <a:p>
            <a:pPr lvl="3"/>
            <a:r>
              <a:rPr lang="zh-CN" altLang="en-US" smtClean="0"/>
              <a:t>第四级</a:t>
            </a:r>
            <a:endParaRPr 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369888" y="3396571"/>
            <a:ext cx="4049712" cy="25180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en-US" smtClean="0"/>
          </a:p>
          <a:p>
            <a:pPr lvl="1"/>
            <a:r>
              <a:rPr lang="zh-CN" altLang="en-US" smtClean="0"/>
              <a:t>第二级</a:t>
            </a:r>
            <a:endParaRPr lang="en-US" smtClean="0"/>
          </a:p>
          <a:p>
            <a:pPr lvl="2"/>
            <a:r>
              <a:rPr lang="zh-CN" altLang="en-US" smtClean="0"/>
              <a:t>第三级</a:t>
            </a:r>
            <a:endParaRPr lang="en-US" smtClean="0"/>
          </a:p>
          <a:p>
            <a:pPr lvl="3"/>
            <a:r>
              <a:rPr lang="zh-CN" altLang="en-US" smtClean="0"/>
              <a:t>第四级</a:t>
            </a:r>
            <a:endParaRPr 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709660" y="798513"/>
            <a:ext cx="4049712" cy="25180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en-US" smtClean="0"/>
          </a:p>
          <a:p>
            <a:pPr lvl="1"/>
            <a:r>
              <a:rPr lang="zh-CN" altLang="en-US" smtClean="0"/>
              <a:t>第二级</a:t>
            </a:r>
            <a:endParaRPr lang="en-US" smtClean="0"/>
          </a:p>
          <a:p>
            <a:pPr lvl="2"/>
            <a:r>
              <a:rPr lang="zh-CN" altLang="en-US" smtClean="0"/>
              <a:t>第三级</a:t>
            </a:r>
            <a:endParaRPr lang="en-US" smtClean="0"/>
          </a:p>
          <a:p>
            <a:pPr lvl="3"/>
            <a:r>
              <a:rPr lang="zh-CN" altLang="en-US" smtClean="0"/>
              <a:t>第四级</a:t>
            </a:r>
            <a:endParaRPr 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709660" y="3396571"/>
            <a:ext cx="4049712" cy="25180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en-US" smtClean="0"/>
          </a:p>
          <a:p>
            <a:pPr lvl="1"/>
            <a:r>
              <a:rPr lang="zh-CN" altLang="en-US" smtClean="0"/>
              <a:t>第二级</a:t>
            </a:r>
            <a:endParaRPr lang="en-US" smtClean="0"/>
          </a:p>
          <a:p>
            <a:pPr lvl="2"/>
            <a:r>
              <a:rPr lang="zh-CN" altLang="en-US" smtClean="0"/>
              <a:t>第三级</a:t>
            </a:r>
            <a:endParaRPr lang="en-US" smtClean="0"/>
          </a:p>
          <a:p>
            <a:pPr lvl="3"/>
            <a:r>
              <a:rPr lang="zh-CN" altLang="en-US" smtClean="0"/>
              <a:t>第四级</a:t>
            </a:r>
            <a:endParaRPr 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387350" y="6181725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47FE3CA-03E1-40B7-ABFA-A8DD4EA38D03}" type="slidenum">
              <a:rPr lang="zh-CN" altLang="en-US" sz="800">
                <a:solidFill>
                  <a:srgbClr val="7498BF"/>
                </a:solidFill>
                <a:ea typeface="黑体" pitchFamily="2" charset="-122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>
              <a:solidFill>
                <a:srgbClr val="7498BF"/>
              </a:solidFill>
              <a:ea typeface="黑体" pitchFamily="2" charset="-122"/>
            </a:endParaRP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8300" y="2843213"/>
            <a:ext cx="8605838" cy="506412"/>
          </a:xfrm>
          <a:noFill/>
        </p:spPr>
        <p:txBody>
          <a:bodyPr lIns="91440" rIns="91440"/>
          <a:lstStyle>
            <a:lvl1pPr>
              <a:defRPr sz="3200">
                <a:solidFill>
                  <a:srgbClr val="404040"/>
                </a:solidFill>
              </a:defRPr>
            </a:lvl1pPr>
          </a:lstStyle>
          <a:p>
            <a:r>
              <a:rPr lang="en-US"/>
              <a:t>KClick to edit Master title style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8300" y="4340225"/>
            <a:ext cx="8575675" cy="427038"/>
          </a:xfrm>
        </p:spPr>
        <p:txBody>
          <a:bodyPr/>
          <a:lstStyle>
            <a:lvl1pPr marL="0" indent="0">
              <a:buFont typeface="Arial" charset="0"/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KClick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1213" y="1374775"/>
            <a:ext cx="3797300" cy="1795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374775"/>
            <a:ext cx="3798887" cy="1795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242888" y="6626225"/>
            <a:ext cx="787241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000000"/>
                </a:solidFill>
                <a:ea typeface="黑体" pitchFamily="2" charset="-122"/>
              </a:rPr>
              <a:t>© 2009 VMware, Inc.  All rights reserved.  No distribution, reproduction or display of this document is permitted without the express written consent of the copyright holder.</a:t>
            </a:r>
            <a:endParaRPr lang="en-US" altLang="zh-CN" sz="1600">
              <a:solidFill>
                <a:srgbClr val="000000"/>
              </a:solidFill>
              <a:ea typeface="黑体" pitchFamily="2" charset="-12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621" y="2201739"/>
            <a:ext cx="8738759" cy="11430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202621" y="3505745"/>
            <a:ext cx="8738759" cy="639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6200" indent="0">
              <a:buNone/>
              <a:defRPr sz="2000" b="1"/>
            </a:lvl2pPr>
            <a:lvl3pPr marL="912411" indent="0">
              <a:buNone/>
              <a:defRPr sz="1800" b="1"/>
            </a:lvl3pPr>
            <a:lvl4pPr marL="1368618" indent="0">
              <a:buNone/>
              <a:defRPr sz="1600" b="1"/>
            </a:lvl4pPr>
            <a:lvl5pPr marL="1824822" indent="0">
              <a:buNone/>
              <a:defRPr sz="1600" b="1"/>
            </a:lvl5pPr>
            <a:lvl6pPr marL="2281020" indent="0">
              <a:buNone/>
              <a:defRPr sz="1600" b="1"/>
            </a:lvl6pPr>
            <a:lvl7pPr marL="2737228" indent="0">
              <a:buNone/>
              <a:defRPr sz="1600" b="1"/>
            </a:lvl7pPr>
            <a:lvl8pPr marL="3193438" indent="0">
              <a:buNone/>
              <a:defRPr sz="1600" b="1"/>
            </a:lvl8pPr>
            <a:lvl9pPr marL="364964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5" y="595313"/>
            <a:ext cx="4291013" cy="403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38213" y="1295400"/>
            <a:ext cx="7748587" cy="45720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4875" y="2362200"/>
            <a:ext cx="6497638" cy="1470025"/>
          </a:xfrm>
          <a:noFill/>
        </p:spPr>
        <p:txBody>
          <a:bodyPr wrap="square" lIns="91440" rIns="9144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4213225"/>
            <a:ext cx="4786313" cy="17526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38213" y="1295400"/>
            <a:ext cx="3797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87913" y="1295400"/>
            <a:ext cx="379888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50050" y="595313"/>
            <a:ext cx="1936750" cy="52720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38213" y="595313"/>
            <a:ext cx="5659437" cy="52720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1075" y="595313"/>
            <a:ext cx="4291013" cy="4032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38213" y="1295400"/>
            <a:ext cx="379730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87913" y="1295400"/>
            <a:ext cx="3798887" cy="2209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87913" y="3657600"/>
            <a:ext cx="3798887" cy="2209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1075" y="595313"/>
            <a:ext cx="4291013" cy="4032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38213" y="1295400"/>
            <a:ext cx="379730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87913" y="1295400"/>
            <a:ext cx="3798887" cy="2209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87913" y="3657600"/>
            <a:ext cx="3798887" cy="2209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981075" y="595313"/>
            <a:ext cx="4291013" cy="4032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38213" y="1295400"/>
            <a:ext cx="3797300" cy="2209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87913" y="1295400"/>
            <a:ext cx="3798887" cy="2209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938213" y="3657600"/>
            <a:ext cx="3797300" cy="2209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87913" y="3657600"/>
            <a:ext cx="3798887" cy="2209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1075" y="595313"/>
            <a:ext cx="4291013" cy="4032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38213" y="1295400"/>
            <a:ext cx="379730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87913" y="1295400"/>
            <a:ext cx="3798887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60411575"/>
      </p:ext>
    </p:extLst>
  </p:cSld>
  <p:clrMapOvr>
    <a:masterClrMapping/>
  </p:clrMapOvr>
  <p:transition>
    <p:strips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80269266"/>
      </p:ext>
    </p:extLst>
  </p:cSld>
  <p:clrMapOvr>
    <a:masterClrMapping/>
  </p:clrMapOvr>
  <p:transition>
    <p:strips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08736305"/>
      </p:ext>
    </p:extLst>
  </p:cSld>
  <p:clrMapOvr>
    <a:masterClrMapping/>
  </p:clrMapOvr>
  <p:transition>
    <p:strips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38213" y="1295400"/>
            <a:ext cx="3738562" cy="4433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29175" y="1295400"/>
            <a:ext cx="3740150" cy="4433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55185473"/>
      </p:ext>
    </p:extLst>
  </p:cSld>
  <p:clrMapOvr>
    <a:masterClrMapping/>
  </p:clrMapOvr>
  <p:transition>
    <p:strips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87939727"/>
      </p:ext>
    </p:extLst>
  </p:cSld>
  <p:clrMapOvr>
    <a:masterClrMapping/>
  </p:clrMapOvr>
  <p:transition>
    <p:strips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42843387"/>
      </p:ext>
    </p:extLst>
  </p:cSld>
  <p:clrMapOvr>
    <a:masterClrMapping/>
  </p:clrMapOvr>
  <p:transition>
    <p:strips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52365444"/>
      </p:ext>
    </p:extLst>
  </p:cSld>
  <p:clrMapOvr>
    <a:masterClrMapping/>
  </p:clrMapOvr>
  <p:transition>
    <p:strips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88869834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18144298"/>
      </p:ext>
    </p:extLst>
  </p:cSld>
  <p:clrMapOvr>
    <a:masterClrMapping/>
  </p:clrMapOvr>
  <p:transition>
    <p:strips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49962043"/>
      </p:ext>
    </p:extLst>
  </p:cSld>
  <p:clrMapOvr>
    <a:masterClrMapping/>
  </p:clrMapOvr>
  <p:transition>
    <p:strips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639763"/>
            <a:ext cx="1906587" cy="5089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38213" y="639763"/>
            <a:ext cx="5572125" cy="5089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63509758"/>
      </p:ext>
    </p:extLst>
  </p:cSld>
  <p:clrMapOvr>
    <a:masterClrMapping/>
  </p:clrMapOvr>
  <p:transition>
    <p:strips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 bwMode="gray">
          <a:xfrm>
            <a:off x="6729413" y="6696075"/>
            <a:ext cx="234315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600" dirty="0">
                <a:solidFill>
                  <a:srgbClr val="C0C0C0">
                    <a:lumMod val="75000"/>
                  </a:srgbClr>
                </a:solidFill>
              </a:rPr>
              <a:t>© 2009 VMware Inc. All rights reserved</a:t>
            </a:r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white">
          <a:xfrm>
            <a:off x="223838" y="6307138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2336" y="330200"/>
            <a:ext cx="8436864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buFont typeface="Arial" pitchFamily="34" charset="0"/>
              <a:buNone/>
              <a:defRPr sz="1800" b="0" i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233363" indent="-233363">
              <a:buSzPct val="115000"/>
              <a:buFont typeface="Wingdings" pitchFamily="2" charset="2"/>
              <a:buChar char="§"/>
              <a:defRPr/>
            </a:lvl1pPr>
            <a:lvl2pPr>
              <a:buSzPct val="110000"/>
              <a:buFont typeface="Arial" pitchFamily="34" charset="0"/>
              <a:buChar char="•"/>
              <a:defRPr/>
            </a:lvl2pPr>
            <a:lvl3pPr>
              <a:buSzPct val="110000"/>
              <a:buFont typeface="Arial" pitchFamily="34" charset="0"/>
              <a:buChar char="•"/>
              <a:defRPr/>
            </a:lvl3pPr>
            <a:lvl4pPr>
              <a:buSzPct val="110000"/>
              <a:buFont typeface="Arial" pitchFamily="34" charset="0"/>
              <a:buChar char="•"/>
              <a:defRPr/>
            </a:lvl4pPr>
            <a:lvl5pPr>
              <a:buSzPct val="11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784226"/>
            <a:ext cx="7722870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27710" y="2210435"/>
            <a:ext cx="7592568" cy="3748405"/>
          </a:xfrm>
        </p:spPr>
        <p:txBody>
          <a:bodyPr/>
          <a:lstStyle>
            <a:lvl1pPr marL="18288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233363" indent="-233363">
              <a:buFont typeface="Wingdings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71450"/>
            <a:ext cx="8491537" cy="33337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784225"/>
            <a:ext cx="8382000" cy="500697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 bwMode="gray">
          <a:xfrm>
            <a:off x="6524625" y="6696075"/>
            <a:ext cx="234315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600" dirty="0">
                <a:solidFill>
                  <a:srgbClr val="C0C0C0">
                    <a:lumMod val="75000"/>
                  </a:srgbClr>
                </a:solidFill>
              </a:rPr>
              <a:t>© 2009 VMware Inc. All rights reserved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192" y="330200"/>
            <a:ext cx="8446008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buFont typeface="Arial" pitchFamily="34" charset="0"/>
              <a:buNone/>
              <a:defRPr sz="1800" b="0" i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233363" indent="-233363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784226"/>
            <a:ext cx="7704582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61950" y="2210435"/>
            <a:ext cx="7592568" cy="3748405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233363" indent="-233363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1">
                  <a:lumMod val="75000"/>
                </a:schemeClr>
              </a:buClr>
              <a:defRPr sz="1800"/>
            </a:lvl2pPr>
            <a:lvl3pPr>
              <a:buClr>
                <a:schemeClr val="accent1">
                  <a:lumMod val="75000"/>
                </a:schemeClr>
              </a:buClr>
              <a:defRPr sz="1600"/>
            </a:lvl3pPr>
            <a:lvl4pPr>
              <a:buClr>
                <a:schemeClr val="accent1">
                  <a:lumMod val="75000"/>
                </a:schemeClr>
              </a:buClr>
              <a:defRPr sz="1600"/>
            </a:lvl4pPr>
            <a:lvl5pPr>
              <a:buClr>
                <a:schemeClr val="accent1">
                  <a:lumMod val="75000"/>
                </a:schemeClr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233363" indent="-233363">
              <a:buClr>
                <a:schemeClr val="accent1">
                  <a:lumMod val="75000"/>
                </a:schemeClr>
              </a:buClr>
              <a:defRPr sz="2000"/>
            </a:lvl1pPr>
            <a:lvl2pPr>
              <a:buClr>
                <a:schemeClr val="accent1">
                  <a:lumMod val="75000"/>
                </a:schemeClr>
              </a:buClr>
              <a:defRPr sz="1800"/>
            </a:lvl2pPr>
            <a:lvl3pPr>
              <a:buClr>
                <a:schemeClr val="accent1">
                  <a:lumMod val="75000"/>
                </a:schemeClr>
              </a:buClr>
              <a:defRPr sz="1600"/>
            </a:lvl3pPr>
            <a:lvl4pPr>
              <a:buClr>
                <a:schemeClr val="accent1">
                  <a:lumMod val="75000"/>
                </a:schemeClr>
              </a:buClr>
              <a:defRPr sz="1600"/>
            </a:lvl4pPr>
            <a:lvl5pPr>
              <a:buClr>
                <a:schemeClr val="accent1">
                  <a:lumMod val="75000"/>
                </a:schemeClr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77825" y="5943600"/>
            <a:ext cx="83820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F0397D5-6364-4042-8FE1-7207627C7604}" type="datetimeFigureOut">
              <a:rPr lang="zh-CN" altLang="en-US" sz="2400">
                <a:solidFill>
                  <a:srgbClr val="0095D3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2014/7/1</a:t>
            </a:fld>
            <a:endParaRPr lang="en-US" altLang="zh-CN" sz="2400">
              <a:solidFill>
                <a:srgbClr val="0095D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AB80C0F-E4E5-9445-A1F9-5E16976FD157}" type="slidenum">
              <a:rPr lang="zh-CN" altLang="en-US" sz="2400">
                <a:solidFill>
                  <a:srgbClr val="0095D3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2400">
              <a:solidFill>
                <a:srgbClr val="0095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91025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71450"/>
            <a:ext cx="8491537" cy="33337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784225"/>
            <a:ext cx="8382000" cy="500697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05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gray">
          <a:xfrm>
            <a:off x="6729413" y="6696075"/>
            <a:ext cx="234315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600" dirty="0">
                <a:solidFill>
                  <a:srgbClr val="C0C0C0">
                    <a:lumMod val="75000"/>
                  </a:srgbClr>
                </a:solidFill>
              </a:rPr>
              <a:t>© 2009 VMware Inc. All rights reserved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white">
          <a:xfrm>
            <a:off x="223838" y="63944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l" eaLnBrk="0" hangingPunct="0">
              <a:spcAft>
                <a:spcPct val="0"/>
              </a:spcAft>
              <a:defRPr sz="1200" b="1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30200"/>
            <a:ext cx="8382000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defRPr sz="1800" b="0" i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632"/>
            <a:ext cx="7239000" cy="609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114300" indent="-114300">
              <a:buFont typeface="Arial" pitchFamily="34" charset="0"/>
              <a:buChar char=" 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E6CF2-82EF-4511-B07D-8C17BC343843}" type="datetimeFigureOut">
              <a:rPr lang="zh-CN" altLang="en-US">
                <a:solidFill>
                  <a:srgbClr val="333333"/>
                </a:solidFill>
              </a:rPr>
              <a:pPr>
                <a:defRPr/>
              </a:pPr>
              <a:t>2014/7/1</a:t>
            </a:fld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44EFA-3B0C-4D51-97BF-AE47F3505819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63A49-9425-4004-9424-98D8E9426A24}" type="datetimeFigureOut">
              <a:rPr lang="zh-CN" altLang="en-US">
                <a:solidFill>
                  <a:srgbClr val="333333"/>
                </a:solidFill>
              </a:rPr>
              <a:pPr>
                <a:defRPr/>
              </a:pPr>
              <a:t>2014/7/1</a:t>
            </a:fld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56817-BE73-46E2-AA79-A038C4C5CE17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114300" indent="-114300">
              <a:buFont typeface="Arial" pitchFamily="34" charset="0"/>
              <a:buChar char=" 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114300" indent="-1143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D4438-6483-40A4-8555-3423B6496938}" type="datetimeFigureOut">
              <a:rPr lang="zh-CN" altLang="en-US">
                <a:solidFill>
                  <a:srgbClr val="333333"/>
                </a:solidFill>
              </a:rPr>
              <a:pPr>
                <a:defRPr/>
              </a:pPr>
              <a:t>2014/7/1</a:t>
            </a:fld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ED8DB-F68A-40BE-9809-EFF6D80FF995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D91B-AD08-4B1C-B372-61DB4B9AA1DE}" type="datetimeFigureOut">
              <a:rPr lang="zh-CN" altLang="en-US">
                <a:solidFill>
                  <a:srgbClr val="333333"/>
                </a:solidFill>
              </a:rPr>
              <a:pPr>
                <a:defRPr/>
              </a:pPr>
              <a:t>2014/7/1</a:t>
            </a:fld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A895E-2923-4D64-843E-8F3C340F3786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713" y="171450"/>
            <a:ext cx="8382000" cy="333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2425" y="784225"/>
            <a:ext cx="8382000" cy="5006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E2B27-0D15-419D-A54B-7E6B376D2B36}" type="datetimeFigureOut">
              <a:rPr lang="zh-CN" altLang="en-US">
                <a:solidFill>
                  <a:srgbClr val="333333"/>
                </a:solidFill>
              </a:rPr>
              <a:pPr>
                <a:defRPr/>
              </a:pPr>
              <a:t>2014/7/1</a:t>
            </a:fld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E258-A87F-4A2F-810D-498CDD252B74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60411575"/>
      </p:ext>
    </p:extLst>
  </p:cSld>
  <p:clrMapOvr>
    <a:masterClrMapping/>
  </p:clrMapOvr>
  <p:transition>
    <p:strips dir="r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80269266"/>
      </p:ext>
    </p:extLst>
  </p:cSld>
  <p:clrMapOvr>
    <a:masterClrMapping/>
  </p:clrMapOvr>
  <p:transition>
    <p:strips dir="r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08736305"/>
      </p:ext>
    </p:extLst>
  </p:cSld>
  <p:clrMapOvr>
    <a:masterClrMapping/>
  </p:clrMapOvr>
  <p:transition>
    <p:strips dir="r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38213" y="1295400"/>
            <a:ext cx="3738562" cy="4433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29175" y="1295400"/>
            <a:ext cx="3740150" cy="4433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55185473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image" Target="../media/image8.emf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theme" Target="../theme/theme13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 bwMode="auto">
          <a:xfrm>
            <a:off x="0" y="6572272"/>
            <a:ext cx="9144000" cy="288000"/>
          </a:xfrm>
          <a:prstGeom prst="rect">
            <a:avLst/>
          </a:prstGeom>
          <a:solidFill>
            <a:srgbClr val="C00000"/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23482" y="6581025"/>
            <a:ext cx="1568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让学习更容易</a:t>
            </a:r>
            <a:endParaRPr lang="en-US" altLang="zh-CN" sz="12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72528" y="6581775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86FF0DB8-E1DC-4508-9893-913F234EEA9E}" type="slidenum">
              <a:rPr lang="en-US" altLang="zh-CN" sz="12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2" name="AutoShape 2" descr="http://www.xueyiyun.com/themes/default/images/logo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39972" name="Picture 4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0338"/>
            <a:ext cx="1268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21" r:id="rId8"/>
    <p:sldLayoutId id="2147483722" r:id="rId9"/>
    <p:sldLayoutId id="2147483723" r:id="rId10"/>
    <p:sldLayoutId id="2147483754" r:id="rId11"/>
    <p:sldLayoutId id="2147483983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C0000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825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rgbClr val="333333"/>
                </a:solidFill>
                <a:ea typeface="MS PGothic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white">
          <a:xfrm>
            <a:off x="322263" y="64341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BB5B7FD-1EFF-4C0E-8B7B-8D826BFF8AFB}" type="slidenum">
              <a:rPr lang="en-US" altLang="zh-CN" sz="1000">
                <a:solidFill>
                  <a:srgbClr val="FFFFFF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000">
              <a:solidFill>
                <a:srgbClr val="FFFFFF"/>
              </a:solidFill>
            </a:endParaRPr>
          </a:p>
        </p:txBody>
      </p:sp>
      <p:sp>
        <p:nvSpPr>
          <p:cNvPr id="13" name="Date Placeholder 8"/>
          <p:cNvSpPr txBox="1">
            <a:spLocks/>
          </p:cNvSpPr>
          <p:nvPr/>
        </p:nvSpPr>
        <p:spPr bwMode="white">
          <a:xfrm>
            <a:off x="2971800" y="6324600"/>
            <a:ext cx="3200400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Confidential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MS PGothic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F93B340-C858-4AB1-BB5C-C07B48619832}" type="datetimeFigureOut">
              <a:rPr lang="zh-CN" altLang="en-US">
                <a:solidFill>
                  <a:srgbClr val="333333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2014/7/1</a:t>
            </a:fld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MS PGothic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970FFC4-7240-4031-A82C-6BC06D6B165A}" type="slidenum">
              <a:rPr lang="zh-CN" altLang="en-US">
                <a:solidFill>
                  <a:srgbClr val="333333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114300" indent="-114300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rgbClr val="246978"/>
        </a:buClr>
        <a:buFont typeface="Arial" pitchFamily="34" charset="0"/>
        <a:buChar char=" "/>
        <a:defRPr sz="2000" b="1">
          <a:solidFill>
            <a:srgbClr val="333333"/>
          </a:solidFill>
          <a:latin typeface="+mn-lt"/>
          <a:ea typeface="MS PGothic" pitchFamily="34" charset="-128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/>
        <a:buChar char="•"/>
        <a:defRPr>
          <a:solidFill>
            <a:srgbClr val="333333"/>
          </a:solidFill>
          <a:latin typeface="+mn-lt"/>
          <a:ea typeface="MS PGothic" pitchFamily="34" charset="-128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MS PGothic" pitchFamily="34" charset="-128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pitchFamily="34" charset="0"/>
        <a:buChar char="­"/>
        <a:defRPr sz="1600">
          <a:solidFill>
            <a:srgbClr val="333333"/>
          </a:solidFill>
          <a:latin typeface="+mn-lt"/>
          <a:ea typeface="MS PGothic" pitchFamily="34" charset="-128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pitchFamily="34" charset="0"/>
        <a:buChar char="­"/>
        <a:defRPr sz="1600">
          <a:solidFill>
            <a:srgbClr val="333333"/>
          </a:solidFill>
          <a:latin typeface="+mn-lt"/>
          <a:ea typeface="MS PGothic" pitchFamily="34" charset="-128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8213" y="1295400"/>
            <a:ext cx="7631112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227763"/>
            <a:ext cx="3609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black">
          <a:xfrm>
            <a:off x="1017588" y="639763"/>
            <a:ext cx="4235450" cy="311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Headline Goes in this Space: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86200" y="6340475"/>
            <a:ext cx="10398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80000"/>
              <a:defRPr/>
            </a:pPr>
            <a:r>
              <a:rPr lang="zh-CN" altLang="en-US" sz="1000" smtClean="0">
                <a:solidFill>
                  <a:srgbClr val="333333"/>
                </a:solidFill>
                <a:ea typeface="黑体" pitchFamily="2" charset="-122"/>
              </a:rPr>
              <a:t>模块编号 </a:t>
            </a:r>
            <a:r>
              <a:rPr lang="en-US" altLang="zh-CN" sz="1000" smtClean="0">
                <a:solidFill>
                  <a:srgbClr val="333333"/>
                </a:solidFill>
                <a:ea typeface="黑体" pitchFamily="2" charset="-122"/>
              </a:rPr>
              <a:t>7-</a:t>
            </a:r>
            <a:fld id="{B6830A66-D376-40F6-A2FC-003083D7B634}" type="slidenum">
              <a:rPr lang="en-US" altLang="zh-CN" sz="1000" smtClean="0">
                <a:solidFill>
                  <a:srgbClr val="333333"/>
                </a:solidFill>
                <a:ea typeface="宋体" charset="-122"/>
              </a:rPr>
              <a:pPr defTabSz="914400" eaLnBrk="1" fontAlgn="base" hangingPunct="1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33"/>
                </a:buClr>
                <a:buSzPct val="80000"/>
                <a:defRPr/>
              </a:pPr>
              <a:t>‹#›</a:t>
            </a:fld>
            <a:endParaRPr lang="en-US" altLang="zh-CN" sz="1000" smtClean="0">
              <a:solidFill>
                <a:srgbClr val="333333"/>
              </a:solidFill>
              <a:ea typeface="黑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>
    <p:strips dir="rd"/>
  </p:transition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Font typeface="Wingdings 3" pitchFamily="18" charset="2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509588" indent="-395288" algn="l" rtl="0" eaLnBrk="0" fontAlgn="base" hangingPunct="0">
        <a:spcBef>
          <a:spcPct val="0"/>
        </a:spcBef>
        <a:spcAft>
          <a:spcPct val="40000"/>
        </a:spcAft>
        <a:buClr>
          <a:schemeClr val="hlink"/>
        </a:buClr>
        <a:buFont typeface="Wingdings 3" pitchFamily="18" charset="2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2pPr>
      <a:lvl3pPr marL="914400" indent="-290513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80000"/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4pPr>
      <a:lvl5pPr marL="1828800" indent="-342900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5pPr>
      <a:lvl6pPr marL="2286000" indent="-342900" algn="l" rtl="0" fontAlgn="base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6pPr>
      <a:lvl7pPr marL="2743200" indent="-342900" algn="l" rtl="0" fontAlgn="base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7pPr>
      <a:lvl8pPr marL="3200400" indent="-342900" algn="l" rtl="0" fontAlgn="base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8pPr>
      <a:lvl9pPr marL="3657600" indent="-342900" algn="l" rtl="0" fontAlgn="base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895600" y="3381375"/>
            <a:ext cx="33528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000">
                <a:solidFill>
                  <a:srgbClr val="000000"/>
                </a:solidFill>
                <a:ea typeface="华文细黑" pitchFamily="2" charset="-122"/>
              </a:rPr>
              <a:t>杭州华三通信技术有限公司</a:t>
            </a:r>
          </a:p>
          <a:p>
            <a:pPr algn="ctr">
              <a:lnSpc>
                <a:spcPct val="130000"/>
              </a:lnSpc>
              <a:defRPr/>
            </a:pPr>
            <a:r>
              <a:rPr lang="en-US" altLang="zh-CN" sz="2000">
                <a:solidFill>
                  <a:srgbClr val="000000"/>
                </a:solidFill>
                <a:ea typeface="华文细黑" pitchFamily="2" charset="-122"/>
              </a:rPr>
              <a:t>www.h3c.com.cn</a:t>
            </a:r>
          </a:p>
        </p:txBody>
      </p:sp>
      <p:pic>
        <p:nvPicPr>
          <p:cNvPr id="3075" name="图片 3" descr="logo.emf"/>
          <p:cNvPicPr>
            <a:picLocks noChangeAspect="1"/>
          </p:cNvPicPr>
          <p:nvPr/>
        </p:nvPicPr>
        <p:blipFill>
          <a:blip r:embed="rId13" cstate="print"/>
          <a:srcRect b="28194"/>
          <a:stretch>
            <a:fillRect/>
          </a:stretch>
        </p:blipFill>
        <p:spPr bwMode="auto">
          <a:xfrm>
            <a:off x="2933700" y="2162175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Sun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116013" y="6524625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>
                <a:solidFill>
                  <a:prstClr val="black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www.h3c.com.cn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32813" y="6524625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86FF0DB8-E1DC-4508-9893-913F234EEA9E}" type="slidenum">
              <a:rPr lang="en-US" altLang="zh-CN" sz="1200">
                <a:solidFill>
                  <a:prstClr val="black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520700" y="6281738"/>
            <a:ext cx="660400" cy="573087"/>
          </a:xfrm>
          <a:custGeom>
            <a:avLst/>
            <a:gdLst/>
            <a:ahLst/>
            <a:cxnLst>
              <a:cxn ang="0">
                <a:pos x="121" y="421"/>
              </a:cxn>
              <a:cxn ang="0">
                <a:pos x="0" y="210"/>
              </a:cxn>
              <a:cxn ang="0">
                <a:pos x="121" y="0"/>
              </a:cxn>
              <a:cxn ang="0">
                <a:pos x="363" y="0"/>
              </a:cxn>
              <a:cxn ang="0">
                <a:pos x="484" y="210"/>
              </a:cxn>
              <a:cxn ang="0">
                <a:pos x="363" y="421"/>
              </a:cxn>
              <a:cxn ang="0">
                <a:pos x="121" y="421"/>
              </a:cxn>
            </a:cxnLst>
            <a:rect l="0" t="0" r="r" b="b"/>
            <a:pathLst>
              <a:path w="484" h="421">
                <a:moveTo>
                  <a:pt x="121" y="421"/>
                </a:moveTo>
                <a:lnTo>
                  <a:pt x="0" y="210"/>
                </a:lnTo>
                <a:lnTo>
                  <a:pt x="121" y="0"/>
                </a:lnTo>
                <a:lnTo>
                  <a:pt x="363" y="0"/>
                </a:lnTo>
                <a:lnTo>
                  <a:pt x="484" y="210"/>
                </a:lnTo>
                <a:lnTo>
                  <a:pt x="363" y="421"/>
                </a:lnTo>
                <a:lnTo>
                  <a:pt x="121" y="421"/>
                </a:lnTo>
                <a:close/>
              </a:path>
            </a:pathLst>
          </a:custGeom>
          <a:solidFill>
            <a:srgbClr val="EFEF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1" name="Freeform 23"/>
          <p:cNvSpPr>
            <a:spLocks/>
          </p:cNvSpPr>
          <p:nvPr/>
        </p:nvSpPr>
        <p:spPr bwMode="auto">
          <a:xfrm>
            <a:off x="1057275" y="5988050"/>
            <a:ext cx="661988" cy="576263"/>
          </a:xfrm>
          <a:custGeom>
            <a:avLst/>
            <a:gdLst/>
            <a:ahLst/>
            <a:cxnLst>
              <a:cxn ang="0">
                <a:pos x="121" y="421"/>
              </a:cxn>
              <a:cxn ang="0">
                <a:pos x="0" y="211"/>
              </a:cxn>
              <a:cxn ang="0">
                <a:pos x="121" y="0"/>
              </a:cxn>
              <a:cxn ang="0">
                <a:pos x="363" y="0"/>
              </a:cxn>
              <a:cxn ang="0">
                <a:pos x="484" y="211"/>
              </a:cxn>
              <a:cxn ang="0">
                <a:pos x="363" y="421"/>
              </a:cxn>
              <a:cxn ang="0">
                <a:pos x="121" y="421"/>
              </a:cxn>
            </a:cxnLst>
            <a:rect l="0" t="0" r="r" b="b"/>
            <a:pathLst>
              <a:path w="484" h="421">
                <a:moveTo>
                  <a:pt x="121" y="421"/>
                </a:moveTo>
                <a:lnTo>
                  <a:pt x="0" y="211"/>
                </a:lnTo>
                <a:lnTo>
                  <a:pt x="121" y="0"/>
                </a:lnTo>
                <a:lnTo>
                  <a:pt x="363" y="0"/>
                </a:lnTo>
                <a:lnTo>
                  <a:pt x="484" y="211"/>
                </a:lnTo>
                <a:lnTo>
                  <a:pt x="363" y="421"/>
                </a:lnTo>
                <a:lnTo>
                  <a:pt x="121" y="421"/>
                </a:lnTo>
                <a:close/>
              </a:path>
            </a:pathLst>
          </a:custGeom>
          <a:solidFill>
            <a:srgbClr val="FCEE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ea typeface="宋体" pitchFamily="2" charset="-122"/>
            </a:endParaRPr>
          </a:p>
        </p:txBody>
      </p:sp>
      <p:pic>
        <p:nvPicPr>
          <p:cNvPr id="1032" name="Picture 27" descr="H3C_彩色"/>
          <p:cNvPicPr>
            <a:picLocks noChangeAspect="1" noChangeArrowheads="1"/>
          </p:cNvPicPr>
          <p:nvPr/>
        </p:nvPicPr>
        <p:blipFill>
          <a:blip r:embed="rId25" cstate="print"/>
          <a:srcRect l="-7143" t="-28403" r="-7143" b="-42012"/>
          <a:stretch>
            <a:fillRect/>
          </a:stretch>
        </p:blipFill>
        <p:spPr bwMode="auto">
          <a:xfrm>
            <a:off x="7696200" y="2349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  <p:sldLayoutId id="2147484035" r:id="rId18"/>
    <p:sldLayoutId id="2147484036" r:id="rId19"/>
    <p:sldLayoutId id="2147484037" r:id="rId20"/>
    <p:sldLayoutId id="2147484039" r:id="rId21"/>
    <p:sldLayoutId id="2147484040" r:id="rId22"/>
    <p:sldLayoutId id="2147484041" r:id="rId2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梯形 3"/>
          <p:cNvSpPr/>
          <p:nvPr userDrawn="1"/>
        </p:nvSpPr>
        <p:spPr>
          <a:xfrm rot="5400000">
            <a:off x="1691680" y="-1143000"/>
            <a:ext cx="5760640" cy="9144000"/>
          </a:xfrm>
          <a:prstGeom prst="trapezoid">
            <a:avLst>
              <a:gd name="adj" fmla="val 19711"/>
            </a:avLst>
          </a:prstGeom>
          <a:solidFill>
            <a:srgbClr val="B32A20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971800" y="4038600"/>
            <a:ext cx="3352800" cy="8509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rgbClr val="000000"/>
                </a:solidFill>
                <a:ea typeface="华文细黑" pitchFamily="2" charset="-122"/>
              </a:rPr>
              <a:t>北京凤凰学易科技有限公司</a:t>
            </a:r>
            <a:r>
              <a:rPr lang="en-US" altLang="zh-CN" sz="2000" dirty="0" smtClean="0">
                <a:solidFill>
                  <a:srgbClr val="000000"/>
                </a:solidFill>
                <a:ea typeface="华文细黑" pitchFamily="2" charset="-122"/>
              </a:rPr>
              <a:t>www.xueyiyun.com</a:t>
            </a:r>
            <a:endParaRPr lang="en-US" altLang="zh-CN" sz="2000" dirty="0">
              <a:solidFill>
                <a:srgbClr val="000000"/>
              </a:solidFill>
              <a:ea typeface="华文细黑" pitchFamily="2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431796" y="2044005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学易云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1116013" y="6524625"/>
            <a:ext cx="22098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200" smtClean="0">
                <a:ea typeface="宋体" pitchFamily="2" charset="-122"/>
                <a:cs typeface="Arial" pitchFamily="34" charset="0"/>
              </a:rPr>
              <a:t>www.h3c.com.cn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532813" y="6524625"/>
            <a:ext cx="5334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BE18D0C1-B87A-4E0E-B3E3-73817007AFDF}" type="slidenum">
              <a:rPr lang="en-US" altLang="zh-CN" sz="1200" smtClean="0">
                <a:ea typeface="微软雅黑" pitchFamily="34" charset="-122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200" dirty="0" smtClean="0">
              <a:ea typeface="微软雅黑" pitchFamily="34" charset="-122"/>
            </a:endParaRPr>
          </a:p>
        </p:txBody>
      </p:sp>
      <p:sp>
        <p:nvSpPr>
          <p:cNvPr id="307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Freeform 15"/>
          <p:cNvSpPr>
            <a:spLocks/>
          </p:cNvSpPr>
          <p:nvPr/>
        </p:nvSpPr>
        <p:spPr bwMode="auto">
          <a:xfrm>
            <a:off x="520700" y="6281738"/>
            <a:ext cx="660400" cy="573087"/>
          </a:xfrm>
          <a:custGeom>
            <a:avLst/>
            <a:gdLst>
              <a:gd name="T0" fmla="*/ 2147483647 w 484"/>
              <a:gd name="T1" fmla="*/ 2147483647 h 421"/>
              <a:gd name="T2" fmla="*/ 0 w 484"/>
              <a:gd name="T3" fmla="*/ 2147483647 h 421"/>
              <a:gd name="T4" fmla="*/ 2147483647 w 484"/>
              <a:gd name="T5" fmla="*/ 0 h 421"/>
              <a:gd name="T6" fmla="*/ 2147483647 w 484"/>
              <a:gd name="T7" fmla="*/ 0 h 421"/>
              <a:gd name="T8" fmla="*/ 2147483647 w 484"/>
              <a:gd name="T9" fmla="*/ 2147483647 h 421"/>
              <a:gd name="T10" fmla="*/ 2147483647 w 484"/>
              <a:gd name="T11" fmla="*/ 2147483647 h 421"/>
              <a:gd name="T12" fmla="*/ 2147483647 w 484"/>
              <a:gd name="T13" fmla="*/ 2147483647 h 4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4" h="421">
                <a:moveTo>
                  <a:pt x="121" y="421"/>
                </a:moveTo>
                <a:lnTo>
                  <a:pt x="0" y="210"/>
                </a:lnTo>
                <a:lnTo>
                  <a:pt x="121" y="0"/>
                </a:lnTo>
                <a:lnTo>
                  <a:pt x="363" y="0"/>
                </a:lnTo>
                <a:lnTo>
                  <a:pt x="484" y="210"/>
                </a:lnTo>
                <a:lnTo>
                  <a:pt x="363" y="421"/>
                </a:lnTo>
                <a:lnTo>
                  <a:pt x="121" y="421"/>
                </a:lnTo>
                <a:close/>
              </a:path>
            </a:pathLst>
          </a:custGeom>
          <a:solidFill>
            <a:srgbClr val="EFEF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dirty="0">
              <a:latin typeface="Arial" charset="0"/>
              <a:ea typeface="微软雅黑" pitchFamily="34" charset="-122"/>
            </a:endParaRPr>
          </a:p>
        </p:txBody>
      </p:sp>
      <p:sp>
        <p:nvSpPr>
          <p:cNvPr id="1031" name="Freeform 23"/>
          <p:cNvSpPr>
            <a:spLocks/>
          </p:cNvSpPr>
          <p:nvPr/>
        </p:nvSpPr>
        <p:spPr bwMode="auto">
          <a:xfrm>
            <a:off x="1057275" y="5988050"/>
            <a:ext cx="661988" cy="576263"/>
          </a:xfrm>
          <a:custGeom>
            <a:avLst/>
            <a:gdLst>
              <a:gd name="T0" fmla="*/ 2147483647 w 484"/>
              <a:gd name="T1" fmla="*/ 2147483647 h 421"/>
              <a:gd name="T2" fmla="*/ 0 w 484"/>
              <a:gd name="T3" fmla="*/ 2147483647 h 421"/>
              <a:gd name="T4" fmla="*/ 2147483647 w 484"/>
              <a:gd name="T5" fmla="*/ 0 h 421"/>
              <a:gd name="T6" fmla="*/ 2147483647 w 484"/>
              <a:gd name="T7" fmla="*/ 0 h 421"/>
              <a:gd name="T8" fmla="*/ 2147483647 w 484"/>
              <a:gd name="T9" fmla="*/ 2147483647 h 421"/>
              <a:gd name="T10" fmla="*/ 2147483647 w 484"/>
              <a:gd name="T11" fmla="*/ 2147483647 h 421"/>
              <a:gd name="T12" fmla="*/ 2147483647 w 484"/>
              <a:gd name="T13" fmla="*/ 2147483647 h 4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4" h="421">
                <a:moveTo>
                  <a:pt x="121" y="421"/>
                </a:moveTo>
                <a:lnTo>
                  <a:pt x="0" y="211"/>
                </a:lnTo>
                <a:lnTo>
                  <a:pt x="121" y="0"/>
                </a:lnTo>
                <a:lnTo>
                  <a:pt x="363" y="0"/>
                </a:lnTo>
                <a:lnTo>
                  <a:pt x="484" y="211"/>
                </a:lnTo>
                <a:lnTo>
                  <a:pt x="363" y="421"/>
                </a:lnTo>
                <a:lnTo>
                  <a:pt x="121" y="421"/>
                </a:lnTo>
                <a:close/>
              </a:path>
            </a:pathLst>
          </a:custGeom>
          <a:solidFill>
            <a:srgbClr val="FCEE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dirty="0">
              <a:latin typeface="Arial" charset="0"/>
              <a:ea typeface="微软雅黑" pitchFamily="34" charset="-122"/>
            </a:endParaRPr>
          </a:p>
        </p:txBody>
      </p:sp>
      <p:pic>
        <p:nvPicPr>
          <p:cNvPr id="3080" name="Picture 27" descr="H3C_彩色"/>
          <p:cNvPicPr>
            <a:picLocks noChangeAspect="1" noChangeArrowheads="1"/>
          </p:cNvPicPr>
          <p:nvPr/>
        </p:nvPicPr>
        <p:blipFill>
          <a:blip r:embed="rId13" cstate="print"/>
          <a:srcRect l="-7143" t="-28403" r="-7143" b="-42012"/>
          <a:stretch>
            <a:fillRect/>
          </a:stretch>
        </p:blipFill>
        <p:spPr bwMode="auto">
          <a:xfrm>
            <a:off x="7696200" y="2349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6002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微软雅黑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1116013" y="6524625"/>
            <a:ext cx="22098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200" smtClean="0">
                <a:ea typeface="宋体" pitchFamily="2" charset="-122"/>
                <a:cs typeface="Arial" pitchFamily="34" charset="0"/>
              </a:rPr>
              <a:t>www.h3c.com.cn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532813" y="6524625"/>
            <a:ext cx="5334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AF33A0C8-3053-49EA-9A26-EC88676928AA}" type="slidenum">
              <a:rPr lang="en-US" altLang="zh-CN" sz="1200" smtClean="0">
                <a:ea typeface="微软雅黑" pitchFamily="34" charset="-122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200" dirty="0" smtClean="0">
              <a:ea typeface="微软雅黑" pitchFamily="34" charset="-122"/>
            </a:endParaRPr>
          </a:p>
        </p:txBody>
      </p:sp>
      <p:sp>
        <p:nvSpPr>
          <p:cNvPr id="307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Freeform 15"/>
          <p:cNvSpPr>
            <a:spLocks/>
          </p:cNvSpPr>
          <p:nvPr/>
        </p:nvSpPr>
        <p:spPr bwMode="auto">
          <a:xfrm>
            <a:off x="520700" y="6281738"/>
            <a:ext cx="660400" cy="573087"/>
          </a:xfrm>
          <a:custGeom>
            <a:avLst/>
            <a:gdLst>
              <a:gd name="T0" fmla="*/ 2147483647 w 484"/>
              <a:gd name="T1" fmla="*/ 2147483647 h 421"/>
              <a:gd name="T2" fmla="*/ 0 w 484"/>
              <a:gd name="T3" fmla="*/ 2147483647 h 421"/>
              <a:gd name="T4" fmla="*/ 2147483647 w 484"/>
              <a:gd name="T5" fmla="*/ 0 h 421"/>
              <a:gd name="T6" fmla="*/ 2147483647 w 484"/>
              <a:gd name="T7" fmla="*/ 0 h 421"/>
              <a:gd name="T8" fmla="*/ 2147483647 w 484"/>
              <a:gd name="T9" fmla="*/ 2147483647 h 421"/>
              <a:gd name="T10" fmla="*/ 2147483647 w 484"/>
              <a:gd name="T11" fmla="*/ 2147483647 h 421"/>
              <a:gd name="T12" fmla="*/ 2147483647 w 484"/>
              <a:gd name="T13" fmla="*/ 2147483647 h 4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4" h="421">
                <a:moveTo>
                  <a:pt x="121" y="421"/>
                </a:moveTo>
                <a:lnTo>
                  <a:pt x="0" y="210"/>
                </a:lnTo>
                <a:lnTo>
                  <a:pt x="121" y="0"/>
                </a:lnTo>
                <a:lnTo>
                  <a:pt x="363" y="0"/>
                </a:lnTo>
                <a:lnTo>
                  <a:pt x="484" y="210"/>
                </a:lnTo>
                <a:lnTo>
                  <a:pt x="363" y="421"/>
                </a:lnTo>
                <a:lnTo>
                  <a:pt x="121" y="421"/>
                </a:lnTo>
                <a:close/>
              </a:path>
            </a:pathLst>
          </a:custGeom>
          <a:solidFill>
            <a:srgbClr val="EFEF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dirty="0">
              <a:latin typeface="Arial" charset="0"/>
              <a:ea typeface="微软雅黑" pitchFamily="34" charset="-122"/>
            </a:endParaRPr>
          </a:p>
        </p:txBody>
      </p:sp>
      <p:sp>
        <p:nvSpPr>
          <p:cNvPr id="1031" name="Freeform 23"/>
          <p:cNvSpPr>
            <a:spLocks/>
          </p:cNvSpPr>
          <p:nvPr/>
        </p:nvSpPr>
        <p:spPr bwMode="auto">
          <a:xfrm>
            <a:off x="1057275" y="5988050"/>
            <a:ext cx="661988" cy="576263"/>
          </a:xfrm>
          <a:custGeom>
            <a:avLst/>
            <a:gdLst>
              <a:gd name="T0" fmla="*/ 2147483647 w 484"/>
              <a:gd name="T1" fmla="*/ 2147483647 h 421"/>
              <a:gd name="T2" fmla="*/ 0 w 484"/>
              <a:gd name="T3" fmla="*/ 2147483647 h 421"/>
              <a:gd name="T4" fmla="*/ 2147483647 w 484"/>
              <a:gd name="T5" fmla="*/ 0 h 421"/>
              <a:gd name="T6" fmla="*/ 2147483647 w 484"/>
              <a:gd name="T7" fmla="*/ 0 h 421"/>
              <a:gd name="T8" fmla="*/ 2147483647 w 484"/>
              <a:gd name="T9" fmla="*/ 2147483647 h 421"/>
              <a:gd name="T10" fmla="*/ 2147483647 w 484"/>
              <a:gd name="T11" fmla="*/ 2147483647 h 421"/>
              <a:gd name="T12" fmla="*/ 2147483647 w 484"/>
              <a:gd name="T13" fmla="*/ 2147483647 h 4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4" h="421">
                <a:moveTo>
                  <a:pt x="121" y="421"/>
                </a:moveTo>
                <a:lnTo>
                  <a:pt x="0" y="211"/>
                </a:lnTo>
                <a:lnTo>
                  <a:pt x="121" y="0"/>
                </a:lnTo>
                <a:lnTo>
                  <a:pt x="363" y="0"/>
                </a:lnTo>
                <a:lnTo>
                  <a:pt x="484" y="211"/>
                </a:lnTo>
                <a:lnTo>
                  <a:pt x="363" y="421"/>
                </a:lnTo>
                <a:lnTo>
                  <a:pt x="121" y="421"/>
                </a:lnTo>
                <a:close/>
              </a:path>
            </a:pathLst>
          </a:custGeom>
          <a:solidFill>
            <a:srgbClr val="FCEE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dirty="0">
              <a:latin typeface="Arial" charset="0"/>
              <a:ea typeface="微软雅黑" pitchFamily="34" charset="-122"/>
            </a:endParaRPr>
          </a:p>
        </p:txBody>
      </p:sp>
      <p:pic>
        <p:nvPicPr>
          <p:cNvPr id="3080" name="Picture 27" descr="H3C_彩色"/>
          <p:cNvPicPr>
            <a:picLocks noChangeAspect="1" noChangeArrowheads="1"/>
          </p:cNvPicPr>
          <p:nvPr/>
        </p:nvPicPr>
        <p:blipFill>
          <a:blip r:embed="rId13" cstate="print"/>
          <a:srcRect l="-7143" t="-28403" r="-7143" b="-42012"/>
          <a:stretch>
            <a:fillRect/>
          </a:stretch>
        </p:blipFill>
        <p:spPr bwMode="auto">
          <a:xfrm>
            <a:off x="7696200" y="2349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6002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微软雅黑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895600" y="3381375"/>
            <a:ext cx="33528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000">
                <a:ea typeface="华文细黑" pitchFamily="2" charset="-122"/>
              </a:rPr>
              <a:t>杭州华三通信技术有限公司</a:t>
            </a:r>
          </a:p>
          <a:p>
            <a:pPr algn="ctr">
              <a:lnSpc>
                <a:spcPct val="130000"/>
              </a:lnSpc>
              <a:defRPr/>
            </a:pPr>
            <a:r>
              <a:rPr lang="en-US" altLang="zh-CN" sz="2000">
                <a:ea typeface="华文细黑" pitchFamily="2" charset="-122"/>
              </a:rPr>
              <a:t>www.h3c.com.cn</a:t>
            </a:r>
          </a:p>
        </p:txBody>
      </p:sp>
      <p:pic>
        <p:nvPicPr>
          <p:cNvPr id="3075" name="图片 3" descr="logo.emf"/>
          <p:cNvPicPr>
            <a:picLocks noChangeAspect="1"/>
          </p:cNvPicPr>
          <p:nvPr/>
        </p:nvPicPr>
        <p:blipFill>
          <a:blip r:embed="rId3" cstate="print"/>
          <a:srcRect b="28194"/>
          <a:stretch>
            <a:fillRect/>
          </a:stretch>
        </p:blipFill>
        <p:spPr bwMode="auto">
          <a:xfrm>
            <a:off x="2933700" y="2162175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Sun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71450"/>
            <a:ext cx="84915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/>
          </a:p>
          <a:p>
            <a:pPr lvl="1"/>
            <a:r>
              <a:rPr lang="zh-CN" altLang="en-US" smtClean="0"/>
              <a:t>第二级</a:t>
            </a:r>
            <a:endParaRPr lang="en-US"/>
          </a:p>
          <a:p>
            <a:pPr lvl="2"/>
            <a:r>
              <a:rPr lang="zh-CN" altLang="en-US" smtClean="0"/>
              <a:t>第三级</a:t>
            </a:r>
            <a:endParaRPr lang="en-US"/>
          </a:p>
          <a:p>
            <a:pPr lvl="3"/>
            <a:r>
              <a:rPr lang="zh-CN" altLang="en-US" smtClean="0"/>
              <a:t>第四级</a:t>
            </a:r>
            <a:endParaRPr lang="en-US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825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white">
          <a:xfrm>
            <a:off x="322263" y="64341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DD5F47D-AB2C-2B4F-8EEE-014CE856D77D}" type="slidenum">
              <a:rPr lang="en-US" sz="100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5" r:id="rId7"/>
    <p:sldLayoutId id="2147483696" r:id="rId8"/>
    <p:sldLayoutId id="2147483697" r:id="rId9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ＭＳ Ｐゴシック" pitchFamily="3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rgbClr val="00709E"/>
        </a:buClr>
        <a:buSzPct val="115000"/>
        <a:buFont typeface="Wingdings" charset="0"/>
        <a:buChar char="§"/>
        <a:defRPr sz="2000" b="1">
          <a:solidFill>
            <a:srgbClr val="333333"/>
          </a:solidFill>
          <a:latin typeface="+mn-lt"/>
          <a:ea typeface="+mn-ea"/>
          <a:cs typeface="ＭＳ Ｐゴシック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rgbClr val="00709E"/>
        </a:buClr>
        <a:buSzPct val="110000"/>
        <a:buFont typeface="Times" charset="0"/>
        <a:buChar char="•"/>
        <a:defRPr sz="2800">
          <a:solidFill>
            <a:srgbClr val="333333"/>
          </a:solidFill>
          <a:latin typeface="+mn-lt"/>
          <a:ea typeface="+mn-ea"/>
          <a:cs typeface="ＭＳ Ｐゴシック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+mn-ea"/>
          <a:cs typeface="ＭＳ Ｐゴシック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+mn-ea"/>
          <a:cs typeface="ＭＳ Ｐゴシック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+mn-ea"/>
          <a:cs typeface="ＭＳ Ｐゴシック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71450"/>
            <a:ext cx="84915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/>
          </a:p>
          <a:p>
            <a:pPr lvl="1"/>
            <a:r>
              <a:rPr lang="zh-CN" altLang="en-US" smtClean="0"/>
              <a:t>第二级</a:t>
            </a:r>
            <a:endParaRPr lang="en-US"/>
          </a:p>
          <a:p>
            <a:pPr lvl="2"/>
            <a:r>
              <a:rPr lang="zh-CN" altLang="en-US" smtClean="0"/>
              <a:t>第三级</a:t>
            </a:r>
            <a:endParaRPr lang="en-US"/>
          </a:p>
          <a:p>
            <a:pPr lvl="3"/>
            <a:r>
              <a:rPr lang="zh-CN" altLang="en-US" smtClean="0"/>
              <a:t>第四级</a:t>
            </a:r>
            <a:endParaRPr lang="en-US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825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white">
          <a:xfrm>
            <a:off x="322263" y="64341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5D3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DD5F47D-AB2C-2B4F-8EEE-014CE856D77D}" type="slidenum">
              <a:rPr lang="en-US" sz="100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7" r:id="rId7"/>
    <p:sldLayoutId id="2147483708" r:id="rId8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ＭＳ Ｐゴシック" pitchFamily="3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rgbClr val="00709E"/>
        </a:buClr>
        <a:buSzPct val="115000"/>
        <a:buFont typeface="Wingdings" charset="0"/>
        <a:buChar char="§"/>
        <a:defRPr sz="2000" b="1">
          <a:solidFill>
            <a:srgbClr val="333333"/>
          </a:solidFill>
          <a:latin typeface="+mn-lt"/>
          <a:ea typeface="+mn-ea"/>
          <a:cs typeface="ＭＳ Ｐゴシック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rgbClr val="00709E"/>
        </a:buClr>
        <a:buSzPct val="110000"/>
        <a:buFont typeface="Times" charset="0"/>
        <a:buChar char="•"/>
        <a:defRPr sz="2800">
          <a:solidFill>
            <a:srgbClr val="333333"/>
          </a:solidFill>
          <a:latin typeface="+mn-lt"/>
          <a:ea typeface="+mn-ea"/>
          <a:cs typeface="ＭＳ Ｐゴシック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+mn-ea"/>
          <a:cs typeface="ＭＳ Ｐゴシック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+mn-ea"/>
          <a:cs typeface="ＭＳ Ｐゴシック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+mn-ea"/>
          <a:cs typeface="ＭＳ Ｐゴシック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77900" y="595313"/>
            <a:ext cx="7513638" cy="403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811213" y="1374775"/>
            <a:ext cx="7748587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14300" indent="-1143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 "/>
        <a:defRPr sz="2200" b="1">
          <a:solidFill>
            <a:srgbClr val="404040"/>
          </a:solidFill>
          <a:latin typeface="+mn-lt"/>
          <a:ea typeface="+mn-ea"/>
          <a:cs typeface="+mn-cs"/>
        </a:defRPr>
      </a:lvl1pPr>
      <a:lvl2pPr marL="514350" indent="-285750" algn="l" rtl="0" eaLnBrk="0" fontAlgn="base" hangingPunct="0">
        <a:spcBef>
          <a:spcPct val="10000"/>
        </a:spcBef>
        <a:spcAft>
          <a:spcPct val="15000"/>
        </a:spcAft>
        <a:buClr>
          <a:schemeClr val="folHlink"/>
        </a:buClr>
        <a:buSzPct val="75000"/>
        <a:buFont typeface="Wingdings 3" pitchFamily="18" charset="2"/>
        <a:buBlip>
          <a:blip r:embed="rId10"/>
        </a:buBlip>
        <a:defRPr sz="2000">
          <a:solidFill>
            <a:schemeClr val="tx1"/>
          </a:solidFill>
          <a:latin typeface="+mn-lt"/>
          <a:cs typeface="+mn-cs"/>
        </a:defRPr>
      </a:lvl2pPr>
      <a:lvl3pPr marL="857250" indent="-228600" algn="l" rtl="0" eaLnBrk="0" fontAlgn="base" hangingPunct="0">
        <a:spcBef>
          <a:spcPct val="10000"/>
        </a:spcBef>
        <a:spcAft>
          <a:spcPct val="15000"/>
        </a:spcAft>
        <a:buClr>
          <a:schemeClr val="accent1"/>
        </a:buClr>
        <a:buSzPct val="80000"/>
        <a:buFont typeface="Wingdings" pitchFamily="2" charset="2"/>
        <a:buBlip>
          <a:blip r:embed="rId11"/>
        </a:buBlip>
        <a:defRPr sz="2400">
          <a:solidFill>
            <a:schemeClr val="tx1"/>
          </a:solidFill>
          <a:latin typeface="+mn-lt"/>
          <a:cs typeface="+mn-cs"/>
        </a:defRPr>
      </a:lvl3pPr>
      <a:lvl4pPr marL="1200150" indent="-228600" algn="l" rtl="0" eaLnBrk="0" fontAlgn="base" hangingPunct="0">
        <a:spcBef>
          <a:spcPct val="10000"/>
        </a:spcBef>
        <a:spcAft>
          <a:spcPct val="15000"/>
        </a:spcAft>
        <a:buClr>
          <a:schemeClr val="tx2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4pPr>
      <a:lvl5pPr marL="1543050" indent="-228600" algn="l" rtl="0" eaLnBrk="0" fontAlgn="base" hangingPunct="0">
        <a:spcBef>
          <a:spcPct val="10000"/>
        </a:spcBef>
        <a:spcAft>
          <a:spcPct val="15000"/>
        </a:spcAft>
        <a:buClr>
          <a:schemeClr val="tx2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5pPr>
      <a:lvl6pPr marL="2000250" indent="-228600" algn="l" rtl="0" fontAlgn="base">
        <a:spcBef>
          <a:spcPct val="10000"/>
        </a:spcBef>
        <a:spcAft>
          <a:spcPct val="15000"/>
        </a:spcAft>
        <a:buClr>
          <a:schemeClr val="tx2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6pPr>
      <a:lvl7pPr marL="2457450" indent="-228600" algn="l" rtl="0" fontAlgn="base">
        <a:spcBef>
          <a:spcPct val="10000"/>
        </a:spcBef>
        <a:spcAft>
          <a:spcPct val="15000"/>
        </a:spcAft>
        <a:buClr>
          <a:schemeClr val="tx2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7pPr>
      <a:lvl8pPr marL="2914650" indent="-228600" algn="l" rtl="0" fontAlgn="base">
        <a:spcBef>
          <a:spcPct val="10000"/>
        </a:spcBef>
        <a:spcAft>
          <a:spcPct val="15000"/>
        </a:spcAft>
        <a:buClr>
          <a:schemeClr val="tx2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8pPr>
      <a:lvl9pPr marL="3371850" indent="-228600" algn="l" rtl="0" fontAlgn="base">
        <a:spcBef>
          <a:spcPct val="10000"/>
        </a:spcBef>
        <a:spcAft>
          <a:spcPct val="15000"/>
        </a:spcAft>
        <a:buClr>
          <a:schemeClr val="tx2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1075" y="595313"/>
            <a:ext cx="4291013" cy="403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8213" y="1295400"/>
            <a:ext cx="77485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18170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DB4D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181701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181702" name="Rectangle 6"/>
          <p:cNvSpPr>
            <a:spLocks noChangeArrowheads="1"/>
          </p:cNvSpPr>
          <p:nvPr/>
        </p:nvSpPr>
        <p:spPr bwMode="auto">
          <a:xfrm>
            <a:off x="0" y="6553200"/>
            <a:ext cx="9144000" cy="152400"/>
          </a:xfrm>
          <a:prstGeom prst="rect">
            <a:avLst/>
          </a:prstGeom>
          <a:solidFill>
            <a:srgbClr val="CFD9E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transition>
    <p:strips dir="rd"/>
  </p:transition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algn="l" rtl="0" fontAlgn="base">
        <a:spcBef>
          <a:spcPct val="0"/>
        </a:spcBef>
        <a:spcAft>
          <a:spcPct val="40000"/>
        </a:spcAft>
        <a:buClr>
          <a:schemeClr val="tx2"/>
        </a:buClr>
        <a:buFont typeface="Wingdings 3" pitchFamily="18" charset="2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300038" indent="-298450" algn="l" rtl="0" fontAlgn="base">
        <a:spcBef>
          <a:spcPct val="0"/>
        </a:spcBef>
        <a:spcAft>
          <a:spcPct val="40000"/>
        </a:spcAft>
        <a:buClr>
          <a:schemeClr val="folHlink"/>
        </a:buClr>
        <a:buSzPct val="75000"/>
        <a:buFont typeface="Wingdings 3" pitchFamily="18" charset="2"/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2pPr>
      <a:lvl3pPr marL="569913" indent="-268288" algn="l" rtl="0" fontAlgn="base">
        <a:spcBef>
          <a:spcPct val="0"/>
        </a:spcBef>
        <a:spcAft>
          <a:spcPct val="40000"/>
        </a:spcAft>
        <a:buClr>
          <a:schemeClr val="accent1"/>
        </a:buClr>
        <a:buSzPct val="80000"/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  <a:cs typeface="+mn-cs"/>
        </a:defRPr>
      </a:lvl3pPr>
      <a:lvl4pPr marL="855663" indent="-284163" algn="l" rtl="0" fontAlgn="base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4pPr>
      <a:lvl5pPr marL="1141413" indent="-284163" algn="l" rtl="0" fontAlgn="base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5pPr>
      <a:lvl6pPr marL="1598613" indent="-284163" algn="l" rtl="0" fontAlgn="base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6pPr>
      <a:lvl7pPr marL="2055813" indent="-284163" algn="l" rtl="0" fontAlgn="base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7pPr>
      <a:lvl8pPr marL="2513013" indent="-284163" algn="l" rtl="0" fontAlgn="base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8pPr>
      <a:lvl9pPr marL="2970213" indent="-284163" algn="l" rtl="0" fontAlgn="base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8213" y="1295400"/>
            <a:ext cx="7631112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227763"/>
            <a:ext cx="3609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333333"/>
                </a:solidFill>
              </a:rPr>
              <a:t>VMware vSphere 4: Install, Configure, Manage – Revision B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333333"/>
                </a:solidFill>
              </a:rPr>
              <a:t>Copyright © 2009 VMware, Inc. All rights reserved.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black">
          <a:xfrm>
            <a:off x="1017588" y="639763"/>
            <a:ext cx="4235450" cy="311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Headline Goes in this Space: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86200" y="6340475"/>
            <a:ext cx="10398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80000"/>
              <a:defRPr/>
            </a:pPr>
            <a:r>
              <a:rPr lang="zh-CN" altLang="en-US" sz="1000" smtClean="0">
                <a:solidFill>
                  <a:srgbClr val="333333"/>
                </a:solidFill>
                <a:ea typeface="黑体" pitchFamily="2" charset="-122"/>
              </a:rPr>
              <a:t>模块编号 </a:t>
            </a:r>
            <a:r>
              <a:rPr lang="en-US" altLang="zh-CN" sz="1000" smtClean="0">
                <a:solidFill>
                  <a:srgbClr val="333333"/>
                </a:solidFill>
                <a:ea typeface="黑体" pitchFamily="2" charset="-122"/>
              </a:rPr>
              <a:t>7-</a:t>
            </a:r>
            <a:fld id="{B6830A66-D376-40F6-A2FC-003083D7B634}" type="slidenum">
              <a:rPr lang="en-US" altLang="zh-CN" sz="1000" smtClean="0">
                <a:solidFill>
                  <a:srgbClr val="333333"/>
                </a:solidFill>
                <a:ea typeface="宋体" charset="-122"/>
              </a:rPr>
              <a:pPr defTabSz="914400" eaLnBrk="1" fontAlgn="base" hangingPunct="1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33"/>
                </a:buClr>
                <a:buSzPct val="80000"/>
                <a:defRPr/>
              </a:pPr>
              <a:t>‹#›</a:t>
            </a:fld>
            <a:endParaRPr lang="en-US" altLang="zh-CN" sz="1000" smtClean="0">
              <a:solidFill>
                <a:srgbClr val="333333"/>
              </a:solidFill>
              <a:ea typeface="黑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>
    <p:strips dir="rd"/>
  </p:transition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Font typeface="Wingdings 3" pitchFamily="18" charset="2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509588" indent="-395288" algn="l" rtl="0" eaLnBrk="0" fontAlgn="base" hangingPunct="0">
        <a:spcBef>
          <a:spcPct val="0"/>
        </a:spcBef>
        <a:spcAft>
          <a:spcPct val="40000"/>
        </a:spcAft>
        <a:buClr>
          <a:schemeClr val="hlink"/>
        </a:buClr>
        <a:buFont typeface="Wingdings 3" pitchFamily="18" charset="2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2pPr>
      <a:lvl3pPr marL="914400" indent="-290513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80000"/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4pPr>
      <a:lvl5pPr marL="1828800" indent="-342900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5pPr>
      <a:lvl6pPr marL="2286000" indent="-342900" algn="l" rtl="0" fontAlgn="base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6pPr>
      <a:lvl7pPr marL="2743200" indent="-342900" algn="l" rtl="0" fontAlgn="base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7pPr>
      <a:lvl8pPr marL="3200400" indent="-342900" algn="l" rtl="0" fontAlgn="base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8pPr>
      <a:lvl9pPr marL="3657600" indent="-342900" algn="l" rtl="0" fontAlgn="base">
        <a:spcBef>
          <a:spcPct val="0"/>
        </a:spcBef>
        <a:spcAft>
          <a:spcPct val="40000"/>
        </a:spcAft>
        <a:buClr>
          <a:schemeClr val="accent1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71450"/>
            <a:ext cx="84915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825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white">
          <a:xfrm>
            <a:off x="322263" y="64341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14F45B-3ED4-4C89-A500-61B82DFD3D7D}" type="slidenum">
              <a:rPr lang="en-US" altLang="zh-CN" sz="1000">
                <a:solidFill>
                  <a:srgbClr val="FFFFFF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000">
              <a:solidFill>
                <a:srgbClr val="FFFFFF"/>
              </a:solidFill>
            </a:endParaRPr>
          </a:p>
        </p:txBody>
      </p:sp>
      <p:sp>
        <p:nvSpPr>
          <p:cNvPr id="13" name="Date Placeholder 8"/>
          <p:cNvSpPr txBox="1">
            <a:spLocks/>
          </p:cNvSpPr>
          <p:nvPr/>
        </p:nvSpPr>
        <p:spPr bwMode="white">
          <a:xfrm>
            <a:off x="2971800" y="6324600"/>
            <a:ext cx="3200400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rgbClr val="00709E"/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MS PGothic" pitchFamily="34" charset="-128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rgbClr val="00709E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MS PGothic" pitchFamily="34" charset="-128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MS PGothic" pitchFamily="34" charset="-128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MS PGothic" pitchFamily="34" charset="-128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MS PGothic" pitchFamily="34" charset="-128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171450"/>
            <a:ext cx="84740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825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white">
          <a:xfrm>
            <a:off x="454025" y="64468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CF7800-B56B-466F-833C-384B1DEE2E27}" type="slidenum">
              <a:rPr lang="en-US" altLang="zh-CN" sz="1000">
                <a:solidFill>
                  <a:srgbClr val="FFFFFF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rgbClr val="00709E"/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MS PGothic" pitchFamily="34" charset="-128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rgbClr val="00709E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MS PGothic" pitchFamily="34" charset="-128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MS PGothic" pitchFamily="34" charset="-128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MS PGothic" pitchFamily="34" charset="-128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MS PGothic" pitchFamily="34" charset="-128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227379" y="6072206"/>
            <a:ext cx="2646848" cy="338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pPr eaLnBrk="0" hangingPunct="0">
              <a:defRPr/>
            </a:pP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北京凤凰学易科技有限公司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0" y="2348880"/>
            <a:ext cx="4896544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学易“三通两平台”解决方案</a:t>
            </a:r>
            <a:endParaRPr lang="en-US" altLang="zh-CN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215074" y="5483856"/>
            <a:ext cx="2533390" cy="3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pPr algn="r" eaLnBrk="0" hangingPunct="0"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学易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云中心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804" y="4403071"/>
            <a:ext cx="7822632" cy="118651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285720" y="33318"/>
            <a:ext cx="752664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kern="0" dirty="0"/>
              <a:t>简介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04" y="980728"/>
            <a:ext cx="2782217" cy="15619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936" y="2641400"/>
            <a:ext cx="3998524" cy="15287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801" y="984549"/>
            <a:ext cx="2592611" cy="15581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04" y="2613247"/>
            <a:ext cx="1815234" cy="15619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980728"/>
            <a:ext cx="2252244" cy="156194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29804" y="4389261"/>
            <a:ext cx="7822632" cy="12003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学</a:t>
            </a:r>
            <a:r>
              <a:rPr lang="zh-CN" altLang="en-US" dirty="0" smtClean="0">
                <a:solidFill>
                  <a:schemeClr val="bg1"/>
                </a:solidFill>
              </a:rPr>
              <a:t>易云</a:t>
            </a:r>
            <a:r>
              <a:rPr lang="zh-CN" altLang="en-US" dirty="0">
                <a:solidFill>
                  <a:schemeClr val="bg1"/>
                </a:solidFill>
              </a:rPr>
              <a:t>平台</a:t>
            </a:r>
            <a:r>
              <a:rPr lang="zh-CN" altLang="en-US" dirty="0" smtClean="0">
                <a:solidFill>
                  <a:schemeClr val="bg1"/>
                </a:solidFill>
              </a:rPr>
              <a:t>是</a:t>
            </a:r>
            <a:r>
              <a:rPr lang="zh-CN" altLang="en-US" dirty="0">
                <a:solidFill>
                  <a:schemeClr val="bg1"/>
                </a:solidFill>
              </a:rPr>
              <a:t>一个集教、学、管、用为一体的开放式教育平台，基于四个“</a:t>
            </a:r>
            <a:r>
              <a:rPr lang="en-US" altLang="zh-CN" dirty="0">
                <a:solidFill>
                  <a:schemeClr val="bg1"/>
                </a:solidFill>
              </a:rPr>
              <a:t>A”</a:t>
            </a:r>
            <a:r>
              <a:rPr lang="zh-CN" altLang="en-US" dirty="0">
                <a:solidFill>
                  <a:schemeClr val="bg1"/>
                </a:solidFill>
              </a:rPr>
              <a:t>的理念</a:t>
            </a:r>
            <a:r>
              <a:rPr lang="zh-CN" altLang="en-US" dirty="0" smtClean="0">
                <a:solidFill>
                  <a:schemeClr val="bg1"/>
                </a:solidFill>
              </a:rPr>
              <a:t>出发（</a:t>
            </a:r>
            <a:r>
              <a:rPr lang="en-US" altLang="zh-CN" dirty="0">
                <a:solidFill>
                  <a:schemeClr val="bg1"/>
                </a:solidFill>
              </a:rPr>
              <a:t>Anytime</a:t>
            </a:r>
            <a:r>
              <a:rPr lang="zh-CN" altLang="en-US" dirty="0" smtClean="0">
                <a:solidFill>
                  <a:schemeClr val="bg1"/>
                </a:solidFill>
              </a:rPr>
              <a:t>、</a:t>
            </a:r>
            <a:r>
              <a:rPr lang="en-US" altLang="zh-CN" dirty="0" smtClean="0">
                <a:solidFill>
                  <a:schemeClr val="bg1"/>
                </a:solidFill>
              </a:rPr>
              <a:t>Anywhere</a:t>
            </a:r>
            <a:r>
              <a:rPr lang="zh-CN" altLang="en-US" dirty="0">
                <a:solidFill>
                  <a:schemeClr val="bg1"/>
                </a:solidFill>
              </a:rPr>
              <a:t>、</a:t>
            </a:r>
            <a:r>
              <a:rPr lang="en-US" altLang="zh-CN" dirty="0" err="1">
                <a:solidFill>
                  <a:schemeClr val="bg1"/>
                </a:solidFill>
              </a:rPr>
              <a:t>Anydevice</a:t>
            </a:r>
            <a:r>
              <a:rPr lang="zh-CN" altLang="en-US" dirty="0">
                <a:solidFill>
                  <a:schemeClr val="bg1"/>
                </a:solidFill>
              </a:rPr>
              <a:t>、</a:t>
            </a:r>
            <a:r>
              <a:rPr lang="en-US" altLang="zh-CN" dirty="0">
                <a:solidFill>
                  <a:schemeClr val="bg1"/>
                </a:solidFill>
              </a:rPr>
              <a:t>Anyone</a:t>
            </a:r>
            <a:r>
              <a:rPr lang="zh-CN" altLang="en-US" dirty="0" smtClean="0">
                <a:solidFill>
                  <a:schemeClr val="bg1"/>
                </a:solidFill>
              </a:rPr>
              <a:t>），提供办公管理、教育管理、教育资源、网络学习、家校互联等服务，让学校、教师和学生、家长等各方人员轻松享受云教育带来的便利。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4" y="1038858"/>
            <a:ext cx="1047471" cy="13387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5358" y="2641399"/>
            <a:ext cx="1827078" cy="157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6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 bwMode="auto">
          <a:xfrm>
            <a:off x="8143900" y="1142984"/>
            <a:ext cx="428628" cy="5000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428596" y="1142984"/>
            <a:ext cx="428628" cy="5000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928662" y="1142984"/>
            <a:ext cx="7143800" cy="1857388"/>
          </a:xfrm>
          <a:prstGeom prst="rect">
            <a:avLst/>
          </a:prstGeom>
          <a:solidFill>
            <a:srgbClr val="00CCFF">
              <a:alpha val="16000"/>
            </a:srgbClr>
          </a:solidFill>
          <a:ln w="635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1643042" y="1500174"/>
            <a:ext cx="2071702" cy="1357322"/>
          </a:xfrm>
          <a:prstGeom prst="rect">
            <a:avLst/>
          </a:prstGeom>
          <a:solidFill>
            <a:srgbClr val="00CCFF">
              <a:alpha val="16000"/>
            </a:srgbClr>
          </a:solidFill>
          <a:ln w="3175" algn="ctr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928662" y="3143248"/>
            <a:ext cx="7072362" cy="1857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285720" y="33318"/>
            <a:ext cx="7526640" cy="6096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架构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 bwMode="auto">
          <a:xfrm>
            <a:off x="928662" y="5143512"/>
            <a:ext cx="7072362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5357826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基础资源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2285984" y="5429264"/>
            <a:ext cx="1714512" cy="449922"/>
          </a:xfrm>
          <a:prstGeom prst="ellipse">
            <a:avLst/>
          </a:prstGeom>
          <a:noFill/>
          <a:ln w="635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云计算资源</a:t>
            </a:r>
          </a:p>
        </p:txBody>
      </p:sp>
      <p:sp>
        <p:nvSpPr>
          <p:cNvPr id="18" name="椭圆 17"/>
          <p:cNvSpPr/>
          <p:nvPr/>
        </p:nvSpPr>
        <p:spPr bwMode="auto">
          <a:xfrm>
            <a:off x="4214810" y="5429264"/>
            <a:ext cx="1714512" cy="449922"/>
          </a:xfrm>
          <a:prstGeom prst="ellipse">
            <a:avLst/>
          </a:prstGeom>
          <a:noFill/>
          <a:ln w="635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网络资源</a:t>
            </a:r>
          </a:p>
        </p:txBody>
      </p:sp>
      <p:sp>
        <p:nvSpPr>
          <p:cNvPr id="19" name="椭圆 18"/>
          <p:cNvSpPr/>
          <p:nvPr/>
        </p:nvSpPr>
        <p:spPr bwMode="auto">
          <a:xfrm>
            <a:off x="6143636" y="5429264"/>
            <a:ext cx="1714512" cy="449922"/>
          </a:xfrm>
          <a:prstGeom prst="ellipse">
            <a:avLst/>
          </a:prstGeom>
          <a:noFill/>
          <a:ln w="635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虚拟化资源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0100" y="3714752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公共服务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1928794" y="4429132"/>
            <a:ext cx="1857388" cy="388048"/>
          </a:xfrm>
          <a:prstGeom prst="roundRect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统一用户体系</a:t>
            </a:r>
          </a:p>
        </p:txBody>
      </p:sp>
      <p:sp>
        <p:nvSpPr>
          <p:cNvPr id="23" name="圆角矩形 22"/>
          <p:cNvSpPr/>
          <p:nvPr/>
        </p:nvSpPr>
        <p:spPr bwMode="auto">
          <a:xfrm>
            <a:off x="4000496" y="4429132"/>
            <a:ext cx="1857388" cy="388048"/>
          </a:xfrm>
          <a:prstGeom prst="roundRect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kern="0" dirty="0" smtClean="0"/>
              <a:t>统一账户系统</a:t>
            </a:r>
          </a:p>
        </p:txBody>
      </p:sp>
      <p:sp>
        <p:nvSpPr>
          <p:cNvPr id="24" name="圆角矩形 23"/>
          <p:cNvSpPr/>
          <p:nvPr/>
        </p:nvSpPr>
        <p:spPr bwMode="auto">
          <a:xfrm>
            <a:off x="6072198" y="4429132"/>
            <a:ext cx="1857388" cy="388048"/>
          </a:xfrm>
          <a:prstGeom prst="roundRect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kern="0" dirty="0" smtClean="0"/>
              <a:t>数据备份机制</a:t>
            </a:r>
          </a:p>
        </p:txBody>
      </p:sp>
      <p:sp>
        <p:nvSpPr>
          <p:cNvPr id="25" name="上箭头 24"/>
          <p:cNvSpPr/>
          <p:nvPr/>
        </p:nvSpPr>
        <p:spPr bwMode="auto">
          <a:xfrm>
            <a:off x="3214678" y="4857760"/>
            <a:ext cx="285752" cy="421969"/>
          </a:xfrm>
          <a:prstGeom prst="up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6" name="上箭头 25"/>
          <p:cNvSpPr/>
          <p:nvPr/>
        </p:nvSpPr>
        <p:spPr bwMode="auto">
          <a:xfrm>
            <a:off x="6500826" y="4864419"/>
            <a:ext cx="285752" cy="421969"/>
          </a:xfrm>
          <a:prstGeom prst="up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8" name="圆角矩形 27"/>
          <p:cNvSpPr/>
          <p:nvPr/>
        </p:nvSpPr>
        <p:spPr bwMode="auto">
          <a:xfrm>
            <a:off x="1928794" y="3857628"/>
            <a:ext cx="1857388" cy="388048"/>
          </a:xfrm>
          <a:prstGeom prst="roundRect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公共文件系统</a:t>
            </a:r>
          </a:p>
        </p:txBody>
      </p:sp>
      <p:sp>
        <p:nvSpPr>
          <p:cNvPr id="29" name="圆角矩形 28"/>
          <p:cNvSpPr/>
          <p:nvPr/>
        </p:nvSpPr>
        <p:spPr bwMode="auto">
          <a:xfrm>
            <a:off x="1928794" y="3286124"/>
            <a:ext cx="6000792" cy="388048"/>
          </a:xfrm>
          <a:prstGeom prst="roundRect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kern="0" dirty="0" smtClean="0"/>
              <a:t>统一数字安全认证体系</a:t>
            </a:r>
          </a:p>
        </p:txBody>
      </p:sp>
      <p:sp>
        <p:nvSpPr>
          <p:cNvPr id="30" name="圆角矩形 29"/>
          <p:cNvSpPr/>
          <p:nvPr/>
        </p:nvSpPr>
        <p:spPr bwMode="auto">
          <a:xfrm>
            <a:off x="4000496" y="3857628"/>
            <a:ext cx="1857388" cy="388048"/>
          </a:xfrm>
          <a:prstGeom prst="roundRect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kern="0" dirty="0" smtClean="0"/>
              <a:t>统一接口规范</a:t>
            </a:r>
          </a:p>
        </p:txBody>
      </p:sp>
      <p:sp>
        <p:nvSpPr>
          <p:cNvPr id="31" name="圆角矩形 30"/>
          <p:cNvSpPr/>
          <p:nvPr/>
        </p:nvSpPr>
        <p:spPr bwMode="auto">
          <a:xfrm>
            <a:off x="6072198" y="3857628"/>
            <a:ext cx="1857388" cy="388048"/>
          </a:xfrm>
          <a:prstGeom prst="roundRect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kern="0" dirty="0" smtClean="0"/>
              <a:t>统一信息标准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0100" y="185736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业务系统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3108" y="1285860"/>
            <a:ext cx="110799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资源中心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607380" y="1785926"/>
            <a:ext cx="225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学科</a:t>
            </a:r>
            <a:r>
              <a:rPr lang="zh-CN" altLang="en-US" dirty="0" smtClean="0"/>
              <a:t>资源  同步题库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名师微课  名校试卷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…</a:t>
            </a:r>
          </a:p>
        </p:txBody>
      </p:sp>
      <p:sp>
        <p:nvSpPr>
          <p:cNvPr id="46" name="矩形 45"/>
          <p:cNvSpPr/>
          <p:nvPr/>
        </p:nvSpPr>
        <p:spPr bwMode="auto">
          <a:xfrm>
            <a:off x="3786182" y="1500174"/>
            <a:ext cx="2071702" cy="1357322"/>
          </a:xfrm>
          <a:prstGeom prst="rect">
            <a:avLst/>
          </a:prstGeom>
          <a:solidFill>
            <a:srgbClr val="00CCFF">
              <a:alpha val="16000"/>
            </a:srgbClr>
          </a:solidFill>
          <a:ln w="3175" algn="ctr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86248" y="1285860"/>
            <a:ext cx="110799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智慧校园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50520" y="1785926"/>
            <a:ext cx="2178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总务</a:t>
            </a:r>
            <a:r>
              <a:rPr lang="zh-CN" altLang="en-US" dirty="0" smtClean="0"/>
              <a:t>管理  校务管理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教务管理  教学管理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…</a:t>
            </a:r>
          </a:p>
        </p:txBody>
      </p:sp>
      <p:sp>
        <p:nvSpPr>
          <p:cNvPr id="49" name="矩形 48"/>
          <p:cNvSpPr/>
          <p:nvPr/>
        </p:nvSpPr>
        <p:spPr bwMode="auto">
          <a:xfrm>
            <a:off x="5929322" y="1500174"/>
            <a:ext cx="2071702" cy="1357322"/>
          </a:xfrm>
          <a:prstGeom prst="rect">
            <a:avLst/>
          </a:prstGeom>
          <a:solidFill>
            <a:srgbClr val="00CCFF">
              <a:alpha val="16000"/>
            </a:srgbClr>
          </a:solidFill>
          <a:ln w="3175" algn="ctr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05006" y="1285860"/>
            <a:ext cx="13388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区域教育云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93660" y="1785926"/>
            <a:ext cx="2178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区域管理  资源共建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zh-CN" altLang="en-US" dirty="0" smtClean="0"/>
              <a:t>区域联考 教学诊断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8596" y="1285860"/>
            <a:ext cx="461665" cy="45358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/>
              <a:t>教育信息化标准元数据规范体系</a:t>
            </a:r>
            <a:endParaRPr lang="zh-CN" altLang="en-US" dirty="0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399" y="357166"/>
            <a:ext cx="1396105" cy="536494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57166"/>
            <a:ext cx="1341236" cy="548688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953" y="285728"/>
            <a:ext cx="1377815" cy="585267"/>
          </a:xfrm>
          <a:prstGeom prst="rect">
            <a:avLst/>
          </a:prstGeom>
        </p:spPr>
      </p:pic>
      <p:pic>
        <p:nvPicPr>
          <p:cNvPr id="5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8572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85728"/>
            <a:ext cx="527889" cy="5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上箭头 59"/>
          <p:cNvSpPr/>
          <p:nvPr/>
        </p:nvSpPr>
        <p:spPr bwMode="auto">
          <a:xfrm>
            <a:off x="3214678" y="2857496"/>
            <a:ext cx="285752" cy="421969"/>
          </a:xfrm>
          <a:prstGeom prst="up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1" name="上箭头 60"/>
          <p:cNvSpPr/>
          <p:nvPr/>
        </p:nvSpPr>
        <p:spPr bwMode="auto">
          <a:xfrm>
            <a:off x="6500826" y="2857496"/>
            <a:ext cx="285752" cy="421969"/>
          </a:xfrm>
          <a:prstGeom prst="up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2" name="上箭头 61"/>
          <p:cNvSpPr/>
          <p:nvPr/>
        </p:nvSpPr>
        <p:spPr bwMode="auto">
          <a:xfrm>
            <a:off x="3857620" y="785794"/>
            <a:ext cx="285752" cy="421969"/>
          </a:xfrm>
          <a:prstGeom prst="up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3" name="上箭头 62"/>
          <p:cNvSpPr/>
          <p:nvPr/>
        </p:nvSpPr>
        <p:spPr bwMode="auto">
          <a:xfrm>
            <a:off x="5643570" y="785794"/>
            <a:ext cx="285752" cy="421969"/>
          </a:xfrm>
          <a:prstGeom prst="up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143907" y="1285860"/>
            <a:ext cx="461665" cy="35836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/>
              <a:t>教育信息化安全保障体系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15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>
            <a:off x="857224" y="1052736"/>
            <a:ext cx="1008112" cy="715488"/>
          </a:xfrm>
          <a:prstGeom prst="hexagon">
            <a:avLst/>
          </a:prstGeom>
          <a:solidFill>
            <a:srgbClr val="B32A20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专业</a:t>
            </a:r>
          </a:p>
        </p:txBody>
      </p:sp>
      <p:sp>
        <p:nvSpPr>
          <p:cNvPr id="5" name="六边形 4"/>
          <p:cNvSpPr/>
          <p:nvPr/>
        </p:nvSpPr>
        <p:spPr>
          <a:xfrm>
            <a:off x="907951" y="2973347"/>
            <a:ext cx="957385" cy="667084"/>
          </a:xfrm>
          <a:prstGeom prst="hexagon">
            <a:avLst/>
          </a:prstGeom>
          <a:solidFill>
            <a:srgbClr val="3A3A3A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资源</a:t>
            </a:r>
            <a:endParaRPr lang="zh-CN" altLang="en-US" kern="0" dirty="0">
              <a:solidFill>
                <a:schemeClr val="bg1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891042" y="2047784"/>
            <a:ext cx="974294" cy="686532"/>
          </a:xfrm>
          <a:prstGeom prst="hexagon">
            <a:avLst/>
          </a:prstGeom>
          <a:solidFill>
            <a:srgbClr val="F4571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口碑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081359" y="1052736"/>
            <a:ext cx="5960932" cy="6143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20212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十年仅专注于信息化教育，汇集行业精英，推陈出新，引领潮流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81359" y="2047784"/>
            <a:ext cx="5960933" cy="546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600" dirty="0">
                <a:solidFill>
                  <a:srgbClr val="20212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国内最大教育资源门户，独家名校教学资源来源渠道</a:t>
            </a:r>
          </a:p>
        </p:txBody>
      </p:sp>
      <p:sp>
        <p:nvSpPr>
          <p:cNvPr id="9" name="矩形 8"/>
          <p:cNvSpPr/>
          <p:nvPr/>
        </p:nvSpPr>
        <p:spPr>
          <a:xfrm>
            <a:off x="2081359" y="3009351"/>
            <a:ext cx="5960932" cy="5950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1600" dirty="0">
                <a:solidFill>
                  <a:srgbClr val="20212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1~12</a:t>
            </a:r>
            <a:r>
              <a:rPr lang="zh-CN" altLang="en-US" sz="1600" dirty="0">
                <a:solidFill>
                  <a:srgbClr val="20212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年级全学科多版本超大资源库，服务无死角</a:t>
            </a:r>
          </a:p>
        </p:txBody>
      </p:sp>
      <p:sp>
        <p:nvSpPr>
          <p:cNvPr id="10" name="六边形 9"/>
          <p:cNvSpPr/>
          <p:nvPr/>
        </p:nvSpPr>
        <p:spPr>
          <a:xfrm>
            <a:off x="905302" y="3879462"/>
            <a:ext cx="960034" cy="697073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市场</a:t>
            </a:r>
            <a:endParaRPr lang="zh-CN" altLang="en-US" kern="0" dirty="0">
              <a:solidFill>
                <a:schemeClr val="bg1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79193" y="3917473"/>
            <a:ext cx="5963098" cy="587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600" dirty="0">
                <a:solidFill>
                  <a:srgbClr val="20212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十年精耕细作，直接服务学校近</a:t>
            </a:r>
            <a:r>
              <a:rPr lang="en-US" altLang="zh-CN" sz="1600" dirty="0">
                <a:solidFill>
                  <a:srgbClr val="20212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20,000</a:t>
            </a:r>
            <a:r>
              <a:rPr lang="zh-CN" altLang="en-US" sz="1600" dirty="0">
                <a:solidFill>
                  <a:srgbClr val="20212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家，覆盖全国各个地区</a:t>
            </a:r>
          </a:p>
        </p:txBody>
      </p:sp>
      <p:sp>
        <p:nvSpPr>
          <p:cNvPr id="12" name="六边形 11"/>
          <p:cNvSpPr/>
          <p:nvPr/>
        </p:nvSpPr>
        <p:spPr>
          <a:xfrm>
            <a:off x="857225" y="4822500"/>
            <a:ext cx="986896" cy="690794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服务</a:t>
            </a:r>
            <a:endParaRPr lang="zh-CN" altLang="en-US" kern="0" dirty="0">
              <a:solidFill>
                <a:schemeClr val="bg1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79193" y="4844220"/>
            <a:ext cx="5963098" cy="587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600" dirty="0">
                <a:solidFill>
                  <a:srgbClr val="20212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百人售后队伍，</a:t>
            </a:r>
            <a:r>
              <a:rPr lang="en-US" altLang="zh-CN" sz="1600" dirty="0">
                <a:solidFill>
                  <a:srgbClr val="20212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10</a:t>
            </a:r>
            <a:r>
              <a:rPr lang="zh-CN" altLang="en-US" sz="1600" dirty="0">
                <a:solidFill>
                  <a:srgbClr val="20212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年专业技术团队，</a:t>
            </a:r>
            <a:r>
              <a:rPr lang="en-US" altLang="zh-CN" sz="1600" dirty="0">
                <a:solidFill>
                  <a:srgbClr val="20212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5X8</a:t>
            </a:r>
            <a:r>
              <a:rPr lang="zh-CN" altLang="en-US" sz="1600" dirty="0">
                <a:solidFill>
                  <a:srgbClr val="20212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小时常规服务及</a:t>
            </a:r>
            <a:r>
              <a:rPr lang="en-US" altLang="zh-CN" sz="1600" dirty="0">
                <a:solidFill>
                  <a:srgbClr val="20212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7X24</a:t>
            </a:r>
            <a:r>
              <a:rPr lang="zh-CN" altLang="en-US" sz="1600" dirty="0">
                <a:solidFill>
                  <a:srgbClr val="20212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小时紧急服务</a:t>
            </a:r>
            <a:r>
              <a:rPr lang="zh-CN" altLang="en-US" sz="1600" dirty="0" smtClean="0">
                <a:solidFill>
                  <a:srgbClr val="20212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，多种</a:t>
            </a:r>
            <a:r>
              <a:rPr lang="zh-CN" altLang="en-US" sz="1600" dirty="0">
                <a:solidFill>
                  <a:srgbClr val="20212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方式，让您的使用高枕无忧</a:t>
            </a: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285720" y="33318"/>
            <a:ext cx="7526640" cy="6096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优势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01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179511" y="1524776"/>
            <a:ext cx="1560169" cy="3428148"/>
            <a:chOff x="811729" y="1203966"/>
            <a:chExt cx="1800001" cy="3312000"/>
          </a:xfrm>
        </p:grpSpPr>
        <p:sp>
          <p:nvSpPr>
            <p:cNvPr id="3" name="矩形 2"/>
            <p:cNvSpPr/>
            <p:nvPr/>
          </p:nvSpPr>
          <p:spPr>
            <a:xfrm>
              <a:off x="811730" y="1203966"/>
              <a:ext cx="1800000" cy="3312000"/>
            </a:xfrm>
            <a:prstGeom prst="rect">
              <a:avLst/>
            </a:prstGeom>
            <a:solidFill>
              <a:srgbClr val="F4571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梯形 3"/>
            <p:cNvSpPr/>
            <p:nvPr/>
          </p:nvSpPr>
          <p:spPr>
            <a:xfrm rot="5400000">
              <a:off x="932037" y="1126529"/>
              <a:ext cx="507080" cy="747695"/>
            </a:xfrm>
            <a:prstGeom prst="trapezoid">
              <a:avLst/>
            </a:prstGeom>
            <a:solidFill>
              <a:srgbClr val="B32A20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830794" y="1248422"/>
              <a:ext cx="468273" cy="5054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84353" y="2366075"/>
            <a:ext cx="1623510" cy="44606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海量资源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12"/>
          <p:cNvGrpSpPr>
            <a:grpSpLocks/>
          </p:cNvGrpSpPr>
          <p:nvPr/>
        </p:nvGrpSpPr>
        <p:grpSpPr bwMode="auto">
          <a:xfrm>
            <a:off x="2012064" y="1539315"/>
            <a:ext cx="1561546" cy="3428148"/>
            <a:chOff x="2771800" y="1203966"/>
            <a:chExt cx="1800000" cy="3312000"/>
          </a:xfrm>
        </p:grpSpPr>
        <p:sp>
          <p:nvSpPr>
            <p:cNvPr id="8" name="矩形 7"/>
            <p:cNvSpPr/>
            <p:nvPr/>
          </p:nvSpPr>
          <p:spPr>
            <a:xfrm>
              <a:off x="2771800" y="1203966"/>
              <a:ext cx="1800000" cy="3312000"/>
            </a:xfrm>
            <a:prstGeom prst="rect">
              <a:avLst/>
            </a:prstGeom>
            <a:solidFill>
              <a:srgbClr val="B32A20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" name="梯形 8"/>
            <p:cNvSpPr/>
            <p:nvPr/>
          </p:nvSpPr>
          <p:spPr>
            <a:xfrm rot="5400000">
              <a:off x="2886083" y="1126200"/>
              <a:ext cx="515020" cy="740410"/>
            </a:xfrm>
            <a:prstGeom prst="trapezoid">
              <a:avLst/>
            </a:prstGeom>
            <a:solidFill>
              <a:srgbClr val="F4571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779738" y="1203966"/>
              <a:ext cx="467859" cy="5054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3"/>
          <p:cNvGrpSpPr>
            <a:grpSpLocks/>
          </p:cNvGrpSpPr>
          <p:nvPr/>
        </p:nvGrpSpPr>
        <p:grpSpPr bwMode="auto">
          <a:xfrm>
            <a:off x="3833861" y="1569149"/>
            <a:ext cx="1561546" cy="3428148"/>
            <a:chOff x="4716216" y="1203966"/>
            <a:chExt cx="1800000" cy="3312000"/>
          </a:xfrm>
        </p:grpSpPr>
        <p:sp>
          <p:nvSpPr>
            <p:cNvPr id="12" name="矩形 11"/>
            <p:cNvSpPr/>
            <p:nvPr/>
          </p:nvSpPr>
          <p:spPr>
            <a:xfrm>
              <a:off x="4716216" y="1203966"/>
              <a:ext cx="1800000" cy="3312000"/>
            </a:xfrm>
            <a:prstGeom prst="rect">
              <a:avLst/>
            </a:prstGeom>
            <a:solidFill>
              <a:srgbClr val="F4571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梯形 12"/>
            <p:cNvSpPr/>
            <p:nvPr/>
          </p:nvSpPr>
          <p:spPr>
            <a:xfrm rot="5400000">
              <a:off x="4849703" y="1095883"/>
              <a:ext cx="524546" cy="791519"/>
            </a:xfrm>
            <a:prstGeom prst="trapezoid">
              <a:avLst/>
            </a:prstGeom>
            <a:solidFill>
              <a:srgbClr val="B32A20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835263" y="1230958"/>
              <a:ext cx="467859" cy="5054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5638195" y="1595444"/>
            <a:ext cx="1561546" cy="3442940"/>
            <a:chOff x="6732440" y="1190137"/>
            <a:chExt cx="1800000" cy="3325829"/>
          </a:xfrm>
        </p:grpSpPr>
        <p:sp>
          <p:nvSpPr>
            <p:cNvPr id="16" name="矩形 15"/>
            <p:cNvSpPr/>
            <p:nvPr/>
          </p:nvSpPr>
          <p:spPr>
            <a:xfrm>
              <a:off x="6732440" y="1204425"/>
              <a:ext cx="1800000" cy="3311541"/>
            </a:xfrm>
            <a:prstGeom prst="rect">
              <a:avLst/>
            </a:prstGeom>
            <a:solidFill>
              <a:srgbClr val="B32A20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7" name="梯形 16"/>
            <p:cNvSpPr/>
            <p:nvPr/>
          </p:nvSpPr>
          <p:spPr>
            <a:xfrm rot="5400000">
              <a:off x="6993509" y="976688"/>
              <a:ext cx="647703" cy="1100000"/>
            </a:xfrm>
            <a:prstGeom prst="trapezoid">
              <a:avLst/>
            </a:prstGeom>
            <a:solidFill>
              <a:srgbClr val="F4571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732440" y="1191725"/>
              <a:ext cx="1800000" cy="3311541"/>
            </a:xfrm>
            <a:prstGeom prst="rect">
              <a:avLst/>
            </a:prstGeom>
            <a:solidFill>
              <a:srgbClr val="B32A20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梯形 18"/>
            <p:cNvSpPr/>
            <p:nvPr/>
          </p:nvSpPr>
          <p:spPr>
            <a:xfrm rot="5400000">
              <a:off x="6794899" y="1127678"/>
              <a:ext cx="550116" cy="675034"/>
            </a:xfrm>
            <a:prstGeom prst="trapezoid">
              <a:avLst/>
            </a:prstGeom>
            <a:solidFill>
              <a:srgbClr val="F4571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767361" y="1229825"/>
              <a:ext cx="467859" cy="50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79617" y="3008056"/>
            <a:ext cx="1561546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defRPr/>
            </a:pPr>
            <a:r>
              <a:rPr lang="zh-CN" altLang="en-US" sz="1250" dirty="0" smtClean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依托学科网致力于基础教育十余年，拥有海量优质名校独家教学资源和高效更新渠道</a:t>
            </a:r>
            <a:endParaRPr lang="en-US" altLang="zh-CN" sz="1250" dirty="0">
              <a:solidFill>
                <a:schemeClr val="bg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48967" y="2380072"/>
            <a:ext cx="1423970" cy="4308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按需定制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0006" y="2409906"/>
            <a:ext cx="1628726" cy="4308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个性化教学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36712" y="2436453"/>
            <a:ext cx="1469174" cy="4308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智能管理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029527" y="3023417"/>
            <a:ext cx="1561546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50" dirty="0" smtClean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学易云服务均采用模块</a:t>
            </a:r>
            <a:r>
              <a:rPr lang="en-US" altLang="zh-CN" sz="1250" dirty="0" smtClean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App</a:t>
            </a:r>
            <a:r>
              <a:rPr lang="zh-CN" altLang="en-US" sz="1250" dirty="0" smtClean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形式为教育相关从业者</a:t>
            </a:r>
            <a:r>
              <a:rPr lang="en-US" altLang="zh-CN" sz="1250" dirty="0" smtClean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(</a:t>
            </a:r>
            <a:r>
              <a:rPr lang="zh-CN" altLang="en-US" sz="1250" dirty="0" smtClean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管理管理、教师、学生、家长</a:t>
            </a:r>
            <a:r>
              <a:rPr lang="en-US" altLang="zh-CN" sz="1250" dirty="0" smtClean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)</a:t>
            </a:r>
            <a:r>
              <a:rPr lang="zh-CN" altLang="en-US" sz="1250" dirty="0" smtClean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提供定制服务</a:t>
            </a:r>
            <a:endParaRPr lang="en-US" altLang="zh-CN" sz="1250" dirty="0">
              <a:solidFill>
                <a:schemeClr val="bg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00431" y="3053251"/>
            <a:ext cx="15601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50" dirty="0" smtClean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学易云依托云计算大数据支持，完成对各学段教学成果分析模型建立；可进行深入学习诊断和个性化指导方案</a:t>
            </a:r>
            <a:endParaRPr lang="en-US" altLang="zh-CN" sz="1250" dirty="0">
              <a:solidFill>
                <a:schemeClr val="bg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87408" y="3079798"/>
            <a:ext cx="15615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50" dirty="0" smtClean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学易云通过深入行业调查和多年行业分析经验，为学校提供各种教务、教学、办公管理服务，最终实现智慧校园</a:t>
            </a:r>
            <a:endParaRPr lang="en-US" altLang="zh-CN" sz="1250" dirty="0">
              <a:solidFill>
                <a:schemeClr val="bg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36" name="组合 11"/>
          <p:cNvGrpSpPr>
            <a:grpSpLocks/>
          </p:cNvGrpSpPr>
          <p:nvPr/>
        </p:nvGrpSpPr>
        <p:grpSpPr bwMode="auto">
          <a:xfrm>
            <a:off x="7467720" y="1636530"/>
            <a:ext cx="1560169" cy="3428148"/>
            <a:chOff x="811729" y="1203966"/>
            <a:chExt cx="1800001" cy="3312000"/>
          </a:xfrm>
        </p:grpSpPr>
        <p:sp>
          <p:nvSpPr>
            <p:cNvPr id="37" name="矩形 36"/>
            <p:cNvSpPr/>
            <p:nvPr/>
          </p:nvSpPr>
          <p:spPr>
            <a:xfrm>
              <a:off x="811730" y="1203966"/>
              <a:ext cx="1800000" cy="3312000"/>
            </a:xfrm>
            <a:prstGeom prst="rect">
              <a:avLst/>
            </a:prstGeom>
            <a:solidFill>
              <a:srgbClr val="F4571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梯形 37"/>
            <p:cNvSpPr/>
            <p:nvPr/>
          </p:nvSpPr>
          <p:spPr>
            <a:xfrm rot="5400000">
              <a:off x="923152" y="1135413"/>
              <a:ext cx="507080" cy="729926"/>
            </a:xfrm>
            <a:prstGeom prst="trapezoid">
              <a:avLst/>
            </a:prstGeom>
            <a:solidFill>
              <a:srgbClr val="B32A20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30794" y="1248422"/>
              <a:ext cx="468273" cy="5054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7472562" y="2477829"/>
            <a:ext cx="1623510" cy="4308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成本低廉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467826" y="3119810"/>
            <a:ext cx="1561546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50" dirty="0" smtClean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学易云采用云计算架构，结合虚拟化、移动通讯技术，可极大减少区域学校重复资本投入</a:t>
            </a:r>
            <a:endParaRPr lang="en-US" altLang="zh-CN" sz="1250" dirty="0">
              <a:solidFill>
                <a:schemeClr val="bg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42" name="标题 1"/>
          <p:cNvSpPr txBox="1">
            <a:spLocks/>
          </p:cNvSpPr>
          <p:nvPr/>
        </p:nvSpPr>
        <p:spPr>
          <a:xfrm>
            <a:off x="316427" y="169439"/>
            <a:ext cx="7239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dirty="0"/>
              <a:t>特点</a:t>
            </a: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1443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3" name="Picture 1" descr="E:\2013产品\图片素材\is098w1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2" y="0"/>
            <a:ext cx="4000528" cy="65722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643042" y="285728"/>
            <a:ext cx="209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 录</a:t>
            </a:r>
            <a:endParaRPr lang="en-US" altLang="zh-CN" sz="4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Arial Narrow" pitchFamily="34" charset="0"/>
                <a:ea typeface="微软雅黑" pitchFamily="34" charset="-122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Arial Narrow" pitchFamily="34" charset="0"/>
              <a:ea typeface="微软雅黑" pitchFamily="34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610948" y="3188570"/>
            <a:ext cx="321092" cy="312438"/>
          </a:xfrm>
          <a:prstGeom prst="righ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TextBox 16"/>
          <p:cNvSpPr txBox="1"/>
          <p:nvPr/>
        </p:nvSpPr>
        <p:spPr>
          <a:xfrm>
            <a:off x="4535332" y="1340768"/>
            <a:ext cx="446449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教育信息化发展现状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学易云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简介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学易“三通两平台”解决方案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教育云数据中心</a:t>
            </a:r>
            <a:endParaRPr lang="en-US" altLang="zh-CN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区域教育云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平台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智慧校园管理平台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教育资源公共服务平台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智能网络学习平台</a:t>
            </a: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鸣谢致敬</a:t>
            </a:r>
            <a:endParaRPr lang="zh-CN" alt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860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316427" y="169439"/>
            <a:ext cx="7239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dirty="0" smtClean="0"/>
              <a:t>数据中心整体部署图</a:t>
            </a:r>
            <a:endParaRPr lang="zh-CN" altLang="en-US" kern="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779192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7416824" cy="5910393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316427" y="169439"/>
            <a:ext cx="7239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kern="0" dirty="0" smtClean="0"/>
              <a:t>数据中心网络节点部署图</a:t>
            </a: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2364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179512" y="1524776"/>
            <a:ext cx="1560168" cy="3428148"/>
            <a:chOff x="811730" y="1203966"/>
            <a:chExt cx="1800000" cy="3312000"/>
          </a:xfrm>
        </p:grpSpPr>
        <p:sp>
          <p:nvSpPr>
            <p:cNvPr id="3" name="矩形 2"/>
            <p:cNvSpPr/>
            <p:nvPr/>
          </p:nvSpPr>
          <p:spPr>
            <a:xfrm>
              <a:off x="811730" y="1203966"/>
              <a:ext cx="1800000" cy="3312000"/>
            </a:xfrm>
            <a:prstGeom prst="rect">
              <a:avLst/>
            </a:prstGeom>
            <a:solidFill>
              <a:srgbClr val="F4571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90768" y="1403780"/>
              <a:ext cx="468273" cy="5054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椭圆 27"/>
          <p:cNvSpPr/>
          <p:nvPr/>
        </p:nvSpPr>
        <p:spPr bwMode="auto">
          <a:xfrm>
            <a:off x="586311" y="1630048"/>
            <a:ext cx="769407" cy="648072"/>
          </a:xfrm>
          <a:prstGeom prst="ellipse">
            <a:avLst/>
          </a:prstGeom>
          <a:solidFill>
            <a:srgbClr val="B32A20"/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4353" y="2366075"/>
            <a:ext cx="1623510" cy="44606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备份管理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12064" y="1539315"/>
            <a:ext cx="1561546" cy="3428148"/>
          </a:xfrm>
          <a:prstGeom prst="rect">
            <a:avLst/>
          </a:prstGeom>
          <a:solidFill>
            <a:srgbClr val="B32A20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833861" y="1569149"/>
            <a:ext cx="1561546" cy="3428148"/>
          </a:xfrm>
          <a:prstGeom prst="rect">
            <a:avLst/>
          </a:prstGeom>
          <a:solidFill>
            <a:srgbClr val="F4571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5638195" y="1597088"/>
            <a:ext cx="1561546" cy="3441296"/>
            <a:chOff x="6732440" y="1191725"/>
            <a:chExt cx="1800000" cy="3324241"/>
          </a:xfrm>
        </p:grpSpPr>
        <p:sp>
          <p:nvSpPr>
            <p:cNvPr id="16" name="矩形 15"/>
            <p:cNvSpPr/>
            <p:nvPr/>
          </p:nvSpPr>
          <p:spPr>
            <a:xfrm>
              <a:off x="6732440" y="1204425"/>
              <a:ext cx="1800000" cy="3311541"/>
            </a:xfrm>
            <a:prstGeom prst="rect">
              <a:avLst/>
            </a:prstGeom>
            <a:solidFill>
              <a:srgbClr val="B32A20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7" name="梯形 16"/>
            <p:cNvSpPr/>
            <p:nvPr/>
          </p:nvSpPr>
          <p:spPr>
            <a:xfrm rot="5400000">
              <a:off x="6993509" y="976688"/>
              <a:ext cx="647703" cy="1100000"/>
            </a:xfrm>
            <a:prstGeom prst="trapezoid">
              <a:avLst/>
            </a:prstGeom>
            <a:solidFill>
              <a:srgbClr val="F4571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732440" y="1191725"/>
              <a:ext cx="1800000" cy="3311541"/>
            </a:xfrm>
            <a:prstGeom prst="rect">
              <a:avLst/>
            </a:prstGeom>
            <a:solidFill>
              <a:srgbClr val="B32A20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79617" y="3008056"/>
            <a:ext cx="1561546" cy="122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defRPr/>
            </a:pPr>
            <a:r>
              <a:rPr lang="zh-CN" altLang="zh-CN" sz="125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提供虚拟服务器内部的文件备份服务和虚拟服务器的磁盘备份服务</a:t>
            </a:r>
            <a:endParaRPr lang="en-US" altLang="zh-CN" sz="1250" dirty="0">
              <a:solidFill>
                <a:schemeClr val="bg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48967" y="2380072"/>
            <a:ext cx="1423970" cy="4308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软件管理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94100" y="2409906"/>
            <a:ext cx="1474632" cy="4308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存储管理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36712" y="2436453"/>
            <a:ext cx="1469174" cy="4308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使用计量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029527" y="3023417"/>
            <a:ext cx="1561546" cy="63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25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维护可部署的操作系统镜像及软件包</a:t>
            </a:r>
            <a:endParaRPr lang="en-US" altLang="zh-CN" sz="1250" dirty="0">
              <a:solidFill>
                <a:schemeClr val="bg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00431" y="3053251"/>
            <a:ext cx="1560168" cy="9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25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用于维护外接存储服务器及存储资源池</a:t>
            </a:r>
            <a:endParaRPr lang="en-US" altLang="zh-CN" sz="1250" dirty="0">
              <a:solidFill>
                <a:schemeClr val="bg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87408" y="3079798"/>
            <a:ext cx="1561546" cy="93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25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用于对每个客户使用的物理资源数量和时间进行统计</a:t>
            </a:r>
            <a:endParaRPr lang="en-US" altLang="zh-CN" sz="1250" dirty="0">
              <a:solidFill>
                <a:schemeClr val="bg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7467721" y="1636530"/>
            <a:ext cx="1560168" cy="3428148"/>
          </a:xfrm>
          <a:prstGeom prst="rect">
            <a:avLst/>
          </a:prstGeom>
          <a:solidFill>
            <a:srgbClr val="F4571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472562" y="2477829"/>
            <a:ext cx="1623510" cy="4308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报表管理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467826" y="3119810"/>
            <a:ext cx="1561546" cy="638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25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统计每个客户使用资源的明细</a:t>
            </a:r>
            <a:endParaRPr lang="en-US" altLang="zh-CN" sz="1250" dirty="0">
              <a:solidFill>
                <a:schemeClr val="bg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42" name="标题 1"/>
          <p:cNvSpPr txBox="1">
            <a:spLocks/>
          </p:cNvSpPr>
          <p:nvPr/>
        </p:nvSpPr>
        <p:spPr>
          <a:xfrm>
            <a:off x="316427" y="169439"/>
            <a:ext cx="7239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dirty="0" smtClean="0"/>
              <a:t>基础服务</a:t>
            </a:r>
            <a:endParaRPr lang="zh-CN" altLang="en-US" kern="0" dirty="0"/>
          </a:p>
        </p:txBody>
      </p:sp>
      <p:sp>
        <p:nvSpPr>
          <p:cNvPr id="29" name="文本框 28"/>
          <p:cNvSpPr txBox="1"/>
          <p:nvPr/>
        </p:nvSpPr>
        <p:spPr>
          <a:xfrm>
            <a:off x="771447" y="1680274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/>
        </p:nvSpPr>
        <p:spPr bwMode="auto">
          <a:xfrm>
            <a:off x="2441354" y="1630048"/>
            <a:ext cx="769407" cy="648072"/>
          </a:xfrm>
          <a:prstGeom prst="ellipse">
            <a:avLst/>
          </a:prstGeom>
          <a:solidFill>
            <a:srgbClr val="F45712"/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624142" y="1692474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椭圆 48"/>
          <p:cNvSpPr/>
          <p:nvPr/>
        </p:nvSpPr>
        <p:spPr bwMode="auto">
          <a:xfrm>
            <a:off x="4242038" y="1665645"/>
            <a:ext cx="769407" cy="648072"/>
          </a:xfrm>
          <a:prstGeom prst="ellipse">
            <a:avLst/>
          </a:prstGeom>
          <a:solidFill>
            <a:srgbClr val="B32A20"/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427174" y="1715871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 bwMode="auto">
          <a:xfrm>
            <a:off x="7907870" y="1732000"/>
            <a:ext cx="769407" cy="648072"/>
          </a:xfrm>
          <a:prstGeom prst="ellipse">
            <a:avLst/>
          </a:prstGeom>
          <a:solidFill>
            <a:srgbClr val="B32A20"/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093006" y="1782226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椭圆 52"/>
          <p:cNvSpPr/>
          <p:nvPr/>
        </p:nvSpPr>
        <p:spPr bwMode="auto">
          <a:xfrm>
            <a:off x="6076135" y="1685023"/>
            <a:ext cx="769407" cy="648072"/>
          </a:xfrm>
          <a:prstGeom prst="ellipse">
            <a:avLst/>
          </a:prstGeom>
          <a:solidFill>
            <a:srgbClr val="F45712"/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258923" y="1747449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13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3" name="Picture 1" descr="E:\2013产品\图片素材\is098w1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2" y="0"/>
            <a:ext cx="4000528" cy="65722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643042" y="285728"/>
            <a:ext cx="209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 录</a:t>
            </a:r>
            <a:endParaRPr lang="en-US" altLang="zh-CN" sz="4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Arial Narrow" pitchFamily="34" charset="0"/>
                <a:ea typeface="微软雅黑" pitchFamily="34" charset="-122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Arial Narrow" pitchFamily="34" charset="0"/>
              <a:ea typeface="微软雅黑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4682956" y="3692626"/>
            <a:ext cx="321092" cy="312438"/>
          </a:xfrm>
          <a:prstGeom prst="righ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TextBox 16"/>
          <p:cNvSpPr txBox="1"/>
          <p:nvPr/>
        </p:nvSpPr>
        <p:spPr>
          <a:xfrm>
            <a:off x="4535332" y="1340768"/>
            <a:ext cx="446449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教育信息化发展现状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学易云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简介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学易“三通两平台”解决方案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教育云数据中心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区域教育云</a:t>
            </a:r>
            <a: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平台</a:t>
            </a:r>
            <a:endParaRPr lang="en-US" altLang="zh-CN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智慧校园管理平台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教育资源公共服务平台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智能网络学习平台</a:t>
            </a: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鸣谢致敬</a:t>
            </a:r>
            <a:endParaRPr lang="zh-CN" alt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55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圆角矩形 107"/>
          <p:cNvSpPr/>
          <p:nvPr/>
        </p:nvSpPr>
        <p:spPr bwMode="auto">
          <a:xfrm>
            <a:off x="611560" y="2348880"/>
            <a:ext cx="7451576" cy="802751"/>
          </a:xfrm>
          <a:prstGeom prst="roundRect">
            <a:avLst/>
          </a:prstGeom>
          <a:solidFill>
            <a:srgbClr val="7030A0">
              <a:alpha val="16000"/>
            </a:srgbClr>
          </a:solidFill>
          <a:ln w="3175" algn="ctr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8" name="云形 47"/>
          <p:cNvSpPr/>
          <p:nvPr/>
        </p:nvSpPr>
        <p:spPr>
          <a:xfrm>
            <a:off x="916411" y="3602536"/>
            <a:ext cx="3102735" cy="62930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b="1" kern="0" noProof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区域云服务</a:t>
            </a:r>
            <a:endParaRPr kumimoji="0" lang="zh-CN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" name="标题 1"/>
          <p:cNvSpPr txBox="1">
            <a:spLocks/>
          </p:cNvSpPr>
          <p:nvPr/>
        </p:nvSpPr>
        <p:spPr>
          <a:xfrm>
            <a:off x="316427" y="169439"/>
            <a:ext cx="7239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kern="0" dirty="0"/>
              <a:t>架构图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858" y="539742"/>
            <a:ext cx="819150" cy="76200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 bwMode="auto">
          <a:xfrm>
            <a:off x="3779912" y="260648"/>
            <a:ext cx="936104" cy="353997"/>
          </a:xfrm>
          <a:prstGeom prst="roundRect">
            <a:avLst/>
          </a:prstGeom>
          <a:solidFill>
            <a:srgbClr val="3521AF">
              <a:alpha val="16000"/>
            </a:srgb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600" kern="0" dirty="0" smtClean="0">
                <a:solidFill>
                  <a:schemeClr val="bg1"/>
                </a:solidFill>
              </a:rPr>
              <a:t>省教委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622" y="2427463"/>
            <a:ext cx="609602" cy="4857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92176" y="2913238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学校</a:t>
            </a:r>
            <a:r>
              <a:rPr lang="en-US" altLang="zh-CN" sz="1400" dirty="0" smtClean="0"/>
              <a:t>A</a:t>
            </a:r>
            <a:endParaRPr lang="zh-CN" altLang="en-US" sz="1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728" y="2427463"/>
            <a:ext cx="609600" cy="4857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77276" y="2913238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学校</a:t>
            </a:r>
            <a:r>
              <a:rPr lang="en-US" altLang="zh-CN" sz="1400" dirty="0" smtClean="0"/>
              <a:t>B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832" y="2427463"/>
            <a:ext cx="609600" cy="4857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64384" y="2913238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学校</a:t>
            </a:r>
            <a:r>
              <a:rPr lang="en-US" altLang="zh-CN" sz="1400" dirty="0" smtClean="0"/>
              <a:t>C</a:t>
            </a:r>
            <a:endParaRPr lang="zh-CN" altLang="en-US" sz="1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427463"/>
            <a:ext cx="609600" cy="4857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118920" y="2913238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更多</a:t>
            </a:r>
            <a:r>
              <a:rPr lang="en-US" altLang="zh-CN" sz="1400" dirty="0" smtClean="0"/>
              <a:t>…</a:t>
            </a:r>
            <a:endParaRPr lang="zh-CN" altLang="en-US" sz="14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413" y="2348880"/>
            <a:ext cx="819150" cy="76200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2743704" y="1550598"/>
            <a:ext cx="3102735" cy="640865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b="1" kern="0" noProof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区域云服务</a:t>
            </a:r>
            <a:endParaRPr kumimoji="0" lang="zh-CN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20" name="直接连接符 19"/>
          <p:cNvCxnSpPr>
            <a:stCxn id="14" idx="1"/>
            <a:endCxn id="15" idx="2"/>
          </p:cNvCxnSpPr>
          <p:nvPr/>
        </p:nvCxnSpPr>
        <p:spPr>
          <a:xfrm flipH="1">
            <a:off x="2540988" y="2190781"/>
            <a:ext cx="1754084" cy="2914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4" idx="1"/>
            <a:endCxn id="5" idx="0"/>
          </p:cNvCxnSpPr>
          <p:nvPr/>
        </p:nvCxnSpPr>
        <p:spPr>
          <a:xfrm flipH="1">
            <a:off x="3759423" y="2190781"/>
            <a:ext cx="535649" cy="236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4" idx="1"/>
            <a:endCxn id="7" idx="0"/>
          </p:cNvCxnSpPr>
          <p:nvPr/>
        </p:nvCxnSpPr>
        <p:spPr>
          <a:xfrm>
            <a:off x="4295072" y="2190781"/>
            <a:ext cx="400456" cy="236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4" idx="1"/>
            <a:endCxn id="9" idx="0"/>
          </p:cNvCxnSpPr>
          <p:nvPr/>
        </p:nvCxnSpPr>
        <p:spPr>
          <a:xfrm>
            <a:off x="4295072" y="2190781"/>
            <a:ext cx="1336560" cy="236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14" idx="1"/>
            <a:endCxn id="11" idx="0"/>
          </p:cNvCxnSpPr>
          <p:nvPr/>
        </p:nvCxnSpPr>
        <p:spPr>
          <a:xfrm>
            <a:off x="4295072" y="2190781"/>
            <a:ext cx="2237912" cy="236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上下箭头 28"/>
          <p:cNvSpPr/>
          <p:nvPr/>
        </p:nvSpPr>
        <p:spPr bwMode="auto">
          <a:xfrm rot="18834480">
            <a:off x="4661694" y="1111468"/>
            <a:ext cx="400949" cy="522767"/>
          </a:xfrm>
          <a:prstGeom prst="upDown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0" name="上下箭头 29"/>
          <p:cNvSpPr/>
          <p:nvPr/>
        </p:nvSpPr>
        <p:spPr bwMode="auto">
          <a:xfrm rot="2773491">
            <a:off x="3332849" y="1112758"/>
            <a:ext cx="400949" cy="522767"/>
          </a:xfrm>
          <a:prstGeom prst="upDown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29" y="4479661"/>
            <a:ext cx="609602" cy="485776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435" y="4479661"/>
            <a:ext cx="609600" cy="48577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539" y="4479661"/>
            <a:ext cx="609600" cy="48577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68" y="4479661"/>
            <a:ext cx="609600" cy="48577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78" y="4286902"/>
            <a:ext cx="819150" cy="762000"/>
          </a:xfrm>
          <a:prstGeom prst="rect">
            <a:avLst/>
          </a:prstGeom>
        </p:spPr>
      </p:pic>
      <p:sp>
        <p:nvSpPr>
          <p:cNvPr id="49" name="圆角矩形 48"/>
          <p:cNvSpPr/>
          <p:nvPr/>
        </p:nvSpPr>
        <p:spPr bwMode="auto">
          <a:xfrm>
            <a:off x="4532276" y="4038046"/>
            <a:ext cx="936104" cy="353997"/>
          </a:xfrm>
          <a:prstGeom prst="roundRect">
            <a:avLst/>
          </a:prstGeom>
          <a:solidFill>
            <a:srgbClr val="3521AF">
              <a:alpha val="16000"/>
            </a:srgb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600" kern="0" dirty="0">
                <a:solidFill>
                  <a:schemeClr val="bg1"/>
                </a:solidFill>
              </a:rPr>
              <a:t>区教委</a:t>
            </a:r>
          </a:p>
        </p:txBody>
      </p:sp>
      <p:cxnSp>
        <p:nvCxnSpPr>
          <p:cNvPr id="50" name="直接连接符 49"/>
          <p:cNvCxnSpPr>
            <a:stCxn id="48" idx="1"/>
            <a:endCxn id="49" idx="2"/>
          </p:cNvCxnSpPr>
          <p:nvPr/>
        </p:nvCxnSpPr>
        <p:spPr>
          <a:xfrm>
            <a:off x="2467779" y="4231168"/>
            <a:ext cx="2532549" cy="160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48" idx="1"/>
            <a:endCxn id="43" idx="0"/>
          </p:cNvCxnSpPr>
          <p:nvPr/>
        </p:nvCxnSpPr>
        <p:spPr>
          <a:xfrm flipH="1">
            <a:off x="1932130" y="4231168"/>
            <a:ext cx="535649" cy="2484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48" idx="1"/>
            <a:endCxn id="44" idx="0"/>
          </p:cNvCxnSpPr>
          <p:nvPr/>
        </p:nvCxnSpPr>
        <p:spPr>
          <a:xfrm>
            <a:off x="2467779" y="4231168"/>
            <a:ext cx="400456" cy="2484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48" idx="1"/>
            <a:endCxn id="46" idx="0"/>
          </p:cNvCxnSpPr>
          <p:nvPr/>
        </p:nvCxnSpPr>
        <p:spPr>
          <a:xfrm flipH="1">
            <a:off x="1012068" y="4231168"/>
            <a:ext cx="1455711" cy="2484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683568" y="4934974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更多</a:t>
            </a:r>
            <a:r>
              <a:rPr lang="en-US" altLang="zh-CN" sz="1400" dirty="0" smtClean="0"/>
              <a:t>…</a:t>
            </a:r>
            <a:endParaRPr lang="zh-CN" altLang="en-US" sz="1400" dirty="0"/>
          </a:p>
        </p:txBody>
      </p:sp>
      <p:sp>
        <p:nvSpPr>
          <p:cNvPr id="55" name="文本框 54"/>
          <p:cNvSpPr txBox="1"/>
          <p:nvPr/>
        </p:nvSpPr>
        <p:spPr>
          <a:xfrm>
            <a:off x="1616842" y="4934974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学校</a:t>
            </a:r>
            <a:r>
              <a:rPr lang="en-US" altLang="zh-CN" sz="1400" dirty="0" smtClean="0"/>
              <a:t>C</a:t>
            </a:r>
            <a:endParaRPr lang="zh-CN" altLang="en-US" sz="1400" dirty="0"/>
          </a:p>
        </p:txBody>
      </p:sp>
      <p:sp>
        <p:nvSpPr>
          <p:cNvPr id="56" name="文本框 55"/>
          <p:cNvSpPr txBox="1"/>
          <p:nvPr/>
        </p:nvSpPr>
        <p:spPr>
          <a:xfrm>
            <a:off x="2552946" y="4934974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学校</a:t>
            </a:r>
            <a:r>
              <a:rPr lang="en-US" altLang="zh-CN" sz="1400" dirty="0" smtClean="0"/>
              <a:t>B</a:t>
            </a:r>
            <a:endParaRPr lang="zh-CN" altLang="en-US" sz="1400" dirty="0"/>
          </a:p>
        </p:txBody>
      </p:sp>
      <p:sp>
        <p:nvSpPr>
          <p:cNvPr id="62" name="上下箭头 61"/>
          <p:cNvSpPr/>
          <p:nvPr/>
        </p:nvSpPr>
        <p:spPr bwMode="auto">
          <a:xfrm rot="2065509">
            <a:off x="1754368" y="3099138"/>
            <a:ext cx="400949" cy="522767"/>
          </a:xfrm>
          <a:prstGeom prst="upDown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3" name="上下箭头 62"/>
          <p:cNvSpPr/>
          <p:nvPr/>
        </p:nvSpPr>
        <p:spPr bwMode="auto">
          <a:xfrm rot="19172315">
            <a:off x="2924477" y="3048897"/>
            <a:ext cx="400949" cy="522767"/>
          </a:xfrm>
          <a:prstGeom prst="upDown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499539" y="4945313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学校</a:t>
            </a:r>
            <a:r>
              <a:rPr lang="en-US" altLang="zh-CN" sz="1400" dirty="0" smtClean="0"/>
              <a:t>A</a:t>
            </a:r>
            <a:endParaRPr lang="zh-CN" altLang="en-US" sz="1400" dirty="0"/>
          </a:p>
        </p:txBody>
      </p:sp>
      <p:sp>
        <p:nvSpPr>
          <p:cNvPr id="65" name="云形 64"/>
          <p:cNvSpPr/>
          <p:nvPr/>
        </p:nvSpPr>
        <p:spPr>
          <a:xfrm>
            <a:off x="3513379" y="5349999"/>
            <a:ext cx="3102735" cy="482671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b="1" kern="0" noProof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区域云服务</a:t>
            </a:r>
            <a:endParaRPr kumimoji="0" lang="zh-CN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297" y="6096373"/>
            <a:ext cx="609602" cy="485776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403" y="6096373"/>
            <a:ext cx="609600" cy="485775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507" y="6096373"/>
            <a:ext cx="609600" cy="485775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236" y="6096373"/>
            <a:ext cx="609600" cy="485775"/>
          </a:xfrm>
          <a:prstGeom prst="rect">
            <a:avLst/>
          </a:prstGeom>
        </p:spPr>
      </p:pic>
      <p:cxnSp>
        <p:nvCxnSpPr>
          <p:cNvPr id="72" name="直接连接符 71"/>
          <p:cNvCxnSpPr>
            <a:stCxn id="65" idx="1"/>
            <a:endCxn id="68" idx="0"/>
          </p:cNvCxnSpPr>
          <p:nvPr/>
        </p:nvCxnSpPr>
        <p:spPr>
          <a:xfrm>
            <a:off x="5064747" y="5832156"/>
            <a:ext cx="1336560" cy="2642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65" idx="1"/>
            <a:endCxn id="66" idx="0"/>
          </p:cNvCxnSpPr>
          <p:nvPr/>
        </p:nvCxnSpPr>
        <p:spPr>
          <a:xfrm flipH="1">
            <a:off x="4529098" y="5832156"/>
            <a:ext cx="535649" cy="2642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65" idx="1"/>
            <a:endCxn id="67" idx="0"/>
          </p:cNvCxnSpPr>
          <p:nvPr/>
        </p:nvCxnSpPr>
        <p:spPr>
          <a:xfrm>
            <a:off x="5064747" y="5832156"/>
            <a:ext cx="400456" cy="2642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65" idx="1"/>
            <a:endCxn id="69" idx="0"/>
          </p:cNvCxnSpPr>
          <p:nvPr/>
        </p:nvCxnSpPr>
        <p:spPr>
          <a:xfrm flipH="1">
            <a:off x="3609036" y="5832156"/>
            <a:ext cx="1455711" cy="2642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3280536" y="6551686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更多</a:t>
            </a:r>
            <a:r>
              <a:rPr lang="en-US" altLang="zh-CN" sz="1400" dirty="0" smtClean="0"/>
              <a:t>…</a:t>
            </a:r>
            <a:endParaRPr lang="zh-CN" altLang="en-US" sz="1400" dirty="0"/>
          </a:p>
        </p:txBody>
      </p:sp>
      <p:sp>
        <p:nvSpPr>
          <p:cNvPr id="77" name="文本框 76"/>
          <p:cNvSpPr txBox="1"/>
          <p:nvPr/>
        </p:nvSpPr>
        <p:spPr>
          <a:xfrm>
            <a:off x="4213810" y="6551686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学校</a:t>
            </a:r>
            <a:r>
              <a:rPr lang="en-US" altLang="zh-CN" sz="1400" dirty="0" smtClean="0"/>
              <a:t>C</a:t>
            </a:r>
            <a:endParaRPr lang="zh-CN" altLang="en-US" sz="1400" dirty="0"/>
          </a:p>
        </p:txBody>
      </p:sp>
      <p:sp>
        <p:nvSpPr>
          <p:cNvPr id="78" name="文本框 77"/>
          <p:cNvSpPr txBox="1"/>
          <p:nvPr/>
        </p:nvSpPr>
        <p:spPr>
          <a:xfrm>
            <a:off x="5149914" y="6551686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学校</a:t>
            </a:r>
            <a:r>
              <a:rPr lang="en-US" altLang="zh-CN" sz="1400" dirty="0" smtClean="0"/>
              <a:t>B</a:t>
            </a:r>
            <a:endParaRPr lang="zh-CN" altLang="en-US" sz="1400" dirty="0"/>
          </a:p>
        </p:txBody>
      </p:sp>
      <p:sp>
        <p:nvSpPr>
          <p:cNvPr id="79" name="文本框 78"/>
          <p:cNvSpPr txBox="1"/>
          <p:nvPr/>
        </p:nvSpPr>
        <p:spPr>
          <a:xfrm>
            <a:off x="6096507" y="6562025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学校</a:t>
            </a:r>
            <a:r>
              <a:rPr lang="en-US" altLang="zh-CN" sz="1400" dirty="0" smtClean="0"/>
              <a:t>A</a:t>
            </a:r>
            <a:endParaRPr lang="zh-CN" altLang="en-US" sz="1400" dirty="0"/>
          </a:p>
        </p:txBody>
      </p:sp>
      <p:sp>
        <p:nvSpPr>
          <p:cNvPr id="109" name="文本框 108"/>
          <p:cNvSpPr txBox="1"/>
          <p:nvPr/>
        </p:nvSpPr>
        <p:spPr>
          <a:xfrm>
            <a:off x="687424" y="2564904"/>
            <a:ext cx="1437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省属教育机构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2072936" y="2128227"/>
            <a:ext cx="936104" cy="353997"/>
          </a:xfrm>
          <a:prstGeom prst="roundRect">
            <a:avLst/>
          </a:prstGeom>
          <a:solidFill>
            <a:srgbClr val="3521AF">
              <a:alpha val="16000"/>
            </a:srgb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600" kern="0" dirty="0">
                <a:solidFill>
                  <a:schemeClr val="bg1"/>
                </a:solidFill>
              </a:rPr>
              <a:t>市教委</a:t>
            </a:r>
          </a:p>
        </p:txBody>
      </p:sp>
      <p:sp>
        <p:nvSpPr>
          <p:cNvPr id="110" name="圆角矩形 109"/>
          <p:cNvSpPr/>
          <p:nvPr/>
        </p:nvSpPr>
        <p:spPr bwMode="auto">
          <a:xfrm>
            <a:off x="598175" y="4371383"/>
            <a:ext cx="7477431" cy="795516"/>
          </a:xfrm>
          <a:prstGeom prst="roundRect">
            <a:avLst/>
          </a:prstGeom>
          <a:solidFill>
            <a:srgbClr val="7030A0">
              <a:alpha val="16000"/>
            </a:srgbClr>
          </a:solidFill>
          <a:ln w="3175" algn="ctr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square" lIns="73025" tIns="36512" rIns="73025" bIns="36512" rtlCol="0" anchor="ctr">
            <a:spAutoFit/>
          </a:bodyPr>
          <a:lstStyle/>
          <a:p>
            <a:pPr algn="ctr" defTabSz="914400"/>
            <a:endParaRPr lang="zh-CN" altLang="en-US" kern="0" dirty="0">
              <a:solidFill>
                <a:srgbClr val="FF0000"/>
              </a:solidFill>
            </a:endParaRPr>
          </a:p>
        </p:txBody>
      </p:sp>
      <p:pic>
        <p:nvPicPr>
          <p:cNvPr id="114" name="图片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595" y="3327160"/>
            <a:ext cx="609602" cy="485776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701" y="3327160"/>
            <a:ext cx="609600" cy="485775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805" y="3327160"/>
            <a:ext cx="609600" cy="485775"/>
          </a:xfrm>
          <a:prstGeom prst="rect">
            <a:avLst/>
          </a:prstGeom>
        </p:spPr>
      </p:pic>
      <p:sp>
        <p:nvSpPr>
          <p:cNvPr id="117" name="文本框 116"/>
          <p:cNvSpPr txBox="1"/>
          <p:nvPr/>
        </p:nvSpPr>
        <p:spPr>
          <a:xfrm>
            <a:off x="4626108" y="3782473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分校</a:t>
            </a:r>
            <a:r>
              <a:rPr lang="en-US" altLang="zh-CN" sz="1400" dirty="0" smtClean="0"/>
              <a:t>A</a:t>
            </a:r>
            <a:endParaRPr lang="zh-CN" altLang="en-US" sz="1400" dirty="0"/>
          </a:p>
        </p:txBody>
      </p:sp>
      <p:sp>
        <p:nvSpPr>
          <p:cNvPr id="118" name="文本框 117"/>
          <p:cNvSpPr txBox="1"/>
          <p:nvPr/>
        </p:nvSpPr>
        <p:spPr>
          <a:xfrm>
            <a:off x="5562212" y="3782473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分</a:t>
            </a:r>
            <a:r>
              <a:rPr lang="zh-CN" altLang="en-US" sz="1400" dirty="0" smtClean="0"/>
              <a:t>校</a:t>
            </a:r>
            <a:r>
              <a:rPr lang="en-US" altLang="zh-CN" sz="1400" dirty="0" smtClean="0"/>
              <a:t>B</a:t>
            </a:r>
            <a:endParaRPr lang="zh-CN" altLang="en-US" sz="1400" dirty="0"/>
          </a:p>
        </p:txBody>
      </p:sp>
      <p:sp>
        <p:nvSpPr>
          <p:cNvPr id="119" name="文本框 118"/>
          <p:cNvSpPr txBox="1"/>
          <p:nvPr/>
        </p:nvSpPr>
        <p:spPr>
          <a:xfrm>
            <a:off x="6508805" y="3792812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分</a:t>
            </a:r>
            <a:r>
              <a:rPr lang="zh-CN" altLang="en-US" sz="1400" dirty="0" smtClean="0"/>
              <a:t>校</a:t>
            </a:r>
            <a:r>
              <a:rPr lang="en-US" altLang="zh-CN" sz="1400" dirty="0" smtClean="0"/>
              <a:t>C</a:t>
            </a:r>
            <a:endParaRPr lang="zh-CN" altLang="en-US" sz="1400" dirty="0"/>
          </a:p>
        </p:txBody>
      </p:sp>
      <p:cxnSp>
        <p:nvCxnSpPr>
          <p:cNvPr id="121" name="直接连接符 120"/>
          <p:cNvCxnSpPr/>
          <p:nvPr/>
        </p:nvCxnSpPr>
        <p:spPr>
          <a:xfrm flipV="1">
            <a:off x="4930587" y="2903458"/>
            <a:ext cx="701045" cy="4237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10" idx="0"/>
            <a:endCxn id="115" idx="0"/>
          </p:cNvCxnSpPr>
          <p:nvPr/>
        </p:nvCxnSpPr>
        <p:spPr>
          <a:xfrm>
            <a:off x="5602778" y="2913238"/>
            <a:ext cx="274723" cy="4139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直接连接符 124"/>
          <p:cNvCxnSpPr>
            <a:stCxn id="10" idx="0"/>
            <a:endCxn id="116" idx="0"/>
          </p:cNvCxnSpPr>
          <p:nvPr/>
        </p:nvCxnSpPr>
        <p:spPr>
          <a:xfrm>
            <a:off x="5602778" y="2913238"/>
            <a:ext cx="1210827" cy="4139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上下箭头 125"/>
          <p:cNvSpPr/>
          <p:nvPr/>
        </p:nvSpPr>
        <p:spPr bwMode="auto">
          <a:xfrm rot="2773491">
            <a:off x="4283932" y="4989088"/>
            <a:ext cx="400949" cy="522767"/>
          </a:xfrm>
          <a:prstGeom prst="upDown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7" name="上下箭头 126"/>
          <p:cNvSpPr/>
          <p:nvPr/>
        </p:nvSpPr>
        <p:spPr bwMode="auto">
          <a:xfrm rot="18910687">
            <a:off x="5305903" y="4962521"/>
            <a:ext cx="400949" cy="522767"/>
          </a:xfrm>
          <a:prstGeom prst="upDown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75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3" name="Picture 1" descr="E:\2013产品\图片素材\is098w1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2" y="0"/>
            <a:ext cx="4000528" cy="657227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35332" y="1340768"/>
            <a:ext cx="446449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教育信息化发展现状</a:t>
            </a:r>
            <a:endParaRPr lang="en-US" altLang="zh-CN" sz="22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学易云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简介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学易“三通两平台”解决方案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教育云数据中心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区域教育云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平台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智慧校园管理平台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教育资源公共服务平台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智能网络学习平台</a:t>
            </a: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鸣谢致敬</a:t>
            </a:r>
            <a:endParaRPr lang="zh-CN" alt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285728"/>
            <a:ext cx="209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 录</a:t>
            </a:r>
            <a:endParaRPr lang="en-US" altLang="zh-CN" sz="4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Arial Narrow" pitchFamily="34" charset="0"/>
                <a:ea typeface="微软雅黑" pitchFamily="34" charset="-122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Arial Narrow" pitchFamily="34" charset="0"/>
              <a:ea typeface="微软雅黑" pitchFamily="34" charset="-122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4214240" y="1502329"/>
            <a:ext cx="321092" cy="312438"/>
          </a:xfrm>
          <a:prstGeom prst="righ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 bwMode="auto">
          <a:xfrm>
            <a:off x="6246033" y="4129787"/>
            <a:ext cx="1800200" cy="864096"/>
          </a:xfrm>
          <a:prstGeom prst="roundRect">
            <a:avLst/>
          </a:prstGeom>
          <a:solidFill>
            <a:srgbClr val="00CCFF">
              <a:alpha val="16000"/>
            </a:srgb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1271136" y="4129787"/>
            <a:ext cx="1800200" cy="864096"/>
          </a:xfrm>
          <a:prstGeom prst="roundRect">
            <a:avLst/>
          </a:prstGeom>
          <a:solidFill>
            <a:srgbClr val="00CCFF">
              <a:alpha val="16000"/>
            </a:srgb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6246033" y="1981688"/>
            <a:ext cx="1980029" cy="864096"/>
          </a:xfrm>
          <a:prstGeom prst="roundRect">
            <a:avLst/>
          </a:prstGeom>
          <a:solidFill>
            <a:srgbClr val="00CCFF">
              <a:alpha val="16000"/>
            </a:srgb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 txBox="1">
            <a:spLocks/>
          </p:cNvSpPr>
          <p:nvPr/>
        </p:nvSpPr>
        <p:spPr>
          <a:xfrm>
            <a:off x="316427" y="169439"/>
            <a:ext cx="7239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kern="0" dirty="0" smtClean="0"/>
              <a:t>优势</a:t>
            </a:r>
            <a:endParaRPr lang="zh-CN" altLang="en-US" kern="0" dirty="0"/>
          </a:p>
        </p:txBody>
      </p:sp>
      <p:sp>
        <p:nvSpPr>
          <p:cNvPr id="3" name="圆角矩形 2"/>
          <p:cNvSpPr/>
          <p:nvPr/>
        </p:nvSpPr>
        <p:spPr bwMode="auto">
          <a:xfrm>
            <a:off x="1267030" y="2072621"/>
            <a:ext cx="1800200" cy="864096"/>
          </a:xfrm>
          <a:prstGeom prst="roundRect">
            <a:avLst/>
          </a:prstGeom>
          <a:solidFill>
            <a:srgbClr val="00CCFF">
              <a:alpha val="16000"/>
            </a:srgb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59339" y="2403157"/>
            <a:ext cx="176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B050"/>
                </a:solidFill>
              </a:rPr>
              <a:t>资源共建共享，信息互联互通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31030" y="2347682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00B050"/>
                </a:solidFill>
              </a:rPr>
              <a:t>可扩展性高，升级方便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46225" y="4204854"/>
            <a:ext cx="181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B050"/>
                </a:solidFill>
              </a:rPr>
              <a:t>多终端支持，随时随地授权访问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32460" y="4286280"/>
            <a:ext cx="1698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B050"/>
                </a:solidFill>
              </a:rPr>
              <a:t>投入低，后期无需另建队伍维护</a:t>
            </a:r>
          </a:p>
        </p:txBody>
      </p:sp>
      <p:sp>
        <p:nvSpPr>
          <p:cNvPr id="8" name="云形 7"/>
          <p:cNvSpPr/>
          <p:nvPr/>
        </p:nvSpPr>
        <p:spPr>
          <a:xfrm>
            <a:off x="3131166" y="2843845"/>
            <a:ext cx="2887385" cy="824130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600" b="1" kern="0" noProof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区域教育云</a:t>
            </a:r>
            <a:endParaRPr kumimoji="0" lang="zh-CN" alt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右箭头 12"/>
          <p:cNvSpPr/>
          <p:nvPr/>
        </p:nvSpPr>
        <p:spPr bwMode="auto">
          <a:xfrm rot="8113711">
            <a:off x="5591169" y="2283910"/>
            <a:ext cx="720080" cy="743031"/>
          </a:xfrm>
          <a:prstGeom prst="right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" name="右箭头 13"/>
          <p:cNvSpPr/>
          <p:nvPr/>
        </p:nvSpPr>
        <p:spPr bwMode="auto">
          <a:xfrm rot="14158767">
            <a:off x="5579365" y="3473749"/>
            <a:ext cx="737858" cy="743031"/>
          </a:xfrm>
          <a:prstGeom prst="right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" name="右箭头 14"/>
          <p:cNvSpPr/>
          <p:nvPr/>
        </p:nvSpPr>
        <p:spPr bwMode="auto">
          <a:xfrm rot="2504538">
            <a:off x="3003275" y="2365538"/>
            <a:ext cx="720080" cy="743031"/>
          </a:xfrm>
          <a:prstGeom prst="right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右箭头 15"/>
          <p:cNvSpPr/>
          <p:nvPr/>
        </p:nvSpPr>
        <p:spPr bwMode="auto">
          <a:xfrm rot="18672593">
            <a:off x="2953080" y="3557823"/>
            <a:ext cx="720080" cy="743031"/>
          </a:xfrm>
          <a:prstGeom prst="right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4" y="4905924"/>
            <a:ext cx="1898376" cy="148823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245" y="811529"/>
            <a:ext cx="1876425" cy="146685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40" y="711823"/>
            <a:ext cx="1764052" cy="1623814"/>
          </a:xfrm>
          <a:prstGeom prst="rect">
            <a:avLst/>
          </a:prstGeom>
          <a:ln>
            <a:solidFill>
              <a:srgbClr val="77A60E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745" y="4809500"/>
            <a:ext cx="2066925" cy="142875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546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316427" y="169439"/>
            <a:ext cx="7239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kern="0" dirty="0" smtClean="0"/>
              <a:t>设计原则</a:t>
            </a:r>
            <a:endParaRPr lang="zh-CN" altLang="en-US" kern="0" dirty="0"/>
          </a:p>
        </p:txBody>
      </p:sp>
      <p:sp>
        <p:nvSpPr>
          <p:cNvPr id="4" name="六边形 3"/>
          <p:cNvSpPr/>
          <p:nvPr/>
        </p:nvSpPr>
        <p:spPr>
          <a:xfrm>
            <a:off x="1027880" y="1117339"/>
            <a:ext cx="1223963" cy="1044575"/>
          </a:xfrm>
          <a:prstGeom prst="hexagon">
            <a:avLst/>
          </a:prstGeom>
          <a:solidFill>
            <a:srgbClr val="B32A20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可靠性</a:t>
            </a:r>
          </a:p>
        </p:txBody>
      </p:sp>
      <p:sp>
        <p:nvSpPr>
          <p:cNvPr id="5" name="六边形 4"/>
          <p:cNvSpPr/>
          <p:nvPr/>
        </p:nvSpPr>
        <p:spPr>
          <a:xfrm>
            <a:off x="1023509" y="3585033"/>
            <a:ext cx="1223963" cy="1042988"/>
          </a:xfrm>
          <a:prstGeom prst="hexagon">
            <a:avLst/>
          </a:prstGeom>
          <a:solidFill>
            <a:srgbClr val="3A3A3A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 smtClean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独立</a:t>
            </a:r>
            <a:r>
              <a:rPr lang="zh-CN" altLang="en-US" dirty="0" smtClean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性</a:t>
            </a:r>
            <a:endParaRPr lang="zh-CN" altLang="en-US" kern="0" dirty="0">
              <a:solidFill>
                <a:schemeClr val="bg1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1023509" y="2409776"/>
            <a:ext cx="1223962" cy="1044575"/>
          </a:xfrm>
          <a:prstGeom prst="hexagon">
            <a:avLst/>
          </a:prstGeom>
          <a:solidFill>
            <a:srgbClr val="F4571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开放性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39753" y="1200459"/>
            <a:ext cx="5960935" cy="9614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应按照运营要求进行负载压力测试，能够应对高峰时刻的大流量访问，应提供多种容灾设计方案已确保平台可以提供 </a:t>
            </a:r>
            <a:r>
              <a:rPr lang="en-US" altLang="zh-CN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7×24 </a:t>
            </a:r>
            <a:r>
              <a:rPr lang="zh-CN" altLang="zh-CN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小时不间断服务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39752" y="2492896"/>
            <a:ext cx="5960935" cy="9614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为第三方软件应用接入提供简单、便捷的接口，以便接入其他厂商的各项服务</a:t>
            </a:r>
            <a:r>
              <a:rPr lang="zh-CN" altLang="zh-CN" sz="1600" dirty="0" smtClean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，提供</a:t>
            </a:r>
            <a:r>
              <a:rPr lang="zh-CN" altLang="zh-CN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包含消息服务、用户和权限管理服务等访问接口，外部系统通过</a:t>
            </a:r>
            <a:r>
              <a:rPr lang="zh-CN" altLang="zh-CN" sz="1600" dirty="0" smtClean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集成接口，以</a:t>
            </a:r>
            <a:r>
              <a:rPr lang="zh-CN" altLang="zh-CN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实现系统间的集成与互操作</a:t>
            </a:r>
            <a:endParaRPr lang="zh-CN" altLang="en-US" sz="1600" dirty="0">
              <a:solidFill>
                <a:schemeClr val="tx1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9751" y="3625799"/>
            <a:ext cx="5960935" cy="9614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zh-CN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为每个学校提供校务管理、教学互动等应用，在设计时应遵循个学校应用实例数据应在逻辑上保持独立原则，一个学校的数据的改变应不影响到其他学校业务系统运行</a:t>
            </a:r>
            <a:endParaRPr lang="zh-CN" altLang="en-US" sz="1600" dirty="0">
              <a:solidFill>
                <a:schemeClr val="tx1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1003510" y="4764347"/>
            <a:ext cx="1223963" cy="1042988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统一性</a:t>
            </a:r>
            <a:endParaRPr lang="zh-CN" altLang="en-US" kern="0" dirty="0">
              <a:solidFill>
                <a:schemeClr val="bg1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39750" y="4805113"/>
            <a:ext cx="5960935" cy="9614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zh-CN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统一用户管理和用户认证服务，支持用户安全、便捷的应用各种信息服务；实现按角色授权功能，方便平台管理者对用户进行授权；实现用户一次登录</a:t>
            </a:r>
            <a:r>
              <a:rPr lang="zh-CN" altLang="zh-CN" sz="1600" dirty="0" smtClean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600" dirty="0" smtClean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</a:t>
            </a:r>
            <a:r>
              <a:rPr lang="zh-CN" altLang="zh-CN" sz="1600" dirty="0" smtClean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访问</a:t>
            </a:r>
            <a:r>
              <a:rPr lang="zh-CN" altLang="zh-CN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平台已授权的各个应用系统</a:t>
            </a:r>
            <a:endParaRPr lang="zh-CN" altLang="en-US" sz="1600" dirty="0">
              <a:solidFill>
                <a:schemeClr val="tx1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16427" y="169439"/>
            <a:ext cx="7239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kern="0" dirty="0" smtClean="0"/>
              <a:t>系统构成</a:t>
            </a:r>
            <a:endParaRPr lang="zh-CN" altLang="en-US" kern="0" dirty="0"/>
          </a:p>
        </p:txBody>
      </p:sp>
      <p:grpSp>
        <p:nvGrpSpPr>
          <p:cNvPr id="6" name="组合 5"/>
          <p:cNvGrpSpPr/>
          <p:nvPr/>
        </p:nvGrpSpPr>
        <p:grpSpPr>
          <a:xfrm>
            <a:off x="1331640" y="2204864"/>
            <a:ext cx="6095180" cy="2156482"/>
            <a:chOff x="1260041" y="2654566"/>
            <a:chExt cx="6095180" cy="2156482"/>
          </a:xfrm>
          <a:solidFill>
            <a:srgbClr val="34489C"/>
          </a:solidFill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任意多边形 6"/>
            <p:cNvSpPr/>
            <p:nvPr/>
          </p:nvSpPr>
          <p:spPr>
            <a:xfrm>
              <a:off x="4307632" y="3545675"/>
              <a:ext cx="2156482" cy="3742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7132"/>
                  </a:lnTo>
                  <a:lnTo>
                    <a:pt x="2156482" y="187132"/>
                  </a:lnTo>
                  <a:lnTo>
                    <a:pt x="2156482" y="374265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任意多边形 7"/>
            <p:cNvSpPr/>
            <p:nvPr/>
          </p:nvSpPr>
          <p:spPr>
            <a:xfrm>
              <a:off x="4261912" y="3545675"/>
              <a:ext cx="91440" cy="3742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74265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2151149" y="3545675"/>
              <a:ext cx="2156482" cy="3742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56482" y="0"/>
                  </a:moveTo>
                  <a:lnTo>
                    <a:pt x="2156482" y="187132"/>
                  </a:lnTo>
                  <a:lnTo>
                    <a:pt x="0" y="187132"/>
                  </a:lnTo>
                  <a:lnTo>
                    <a:pt x="0" y="374265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任意多边形 9"/>
            <p:cNvSpPr/>
            <p:nvPr/>
          </p:nvSpPr>
          <p:spPr>
            <a:xfrm>
              <a:off x="3416523" y="2654566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600" kern="1200" dirty="0" smtClean="0"/>
                <a:t>区域教育云</a:t>
              </a:r>
              <a:endParaRPr lang="zh-CN" altLang="en-US" sz="2600" kern="1200" dirty="0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260041" y="3919940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区域教育云数据中心（</a:t>
              </a:r>
              <a:r>
                <a:rPr lang="en-US" altLang="zh-CN" dirty="0" err="1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IaaS</a:t>
              </a:r>
              <a:r>
                <a:rPr lang="zh-CN" altLang="en-US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  <a:endParaRPr lang="zh-CN" altLang="en-US" kern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416523" y="3919940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区域教育云管理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平台（</a:t>
              </a:r>
              <a:r>
                <a:rPr lang="en-US" altLang="zh-CN" dirty="0" err="1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PaaS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573005" y="3919940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校园智慧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云</a:t>
              </a: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服务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平台</a:t>
              </a:r>
              <a:r>
                <a:rPr lang="en-US" altLang="zh-CN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r>
                <a:rPr lang="en-US" altLang="zh-CN" dirty="0" err="1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PaaS</a:t>
              </a:r>
              <a:r>
                <a:rPr lang="en-US" altLang="zh-CN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795" y="4796087"/>
            <a:ext cx="7701953" cy="67889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文本框 14"/>
          <p:cNvSpPr txBox="1"/>
          <p:nvPr/>
        </p:nvSpPr>
        <p:spPr>
          <a:xfrm>
            <a:off x="539551" y="4842643"/>
            <a:ext cx="7972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云计算框架为学易区域教育云提供了稳定可靠、可拓展的基础支撑，为区域教育均衡发展提供强有力支持</a:t>
            </a:r>
            <a:endParaRPr lang="zh-CN" alt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845213" cy="5256584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316427" y="169439"/>
            <a:ext cx="7239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kern="0" dirty="0" smtClean="0"/>
              <a:t>应用框架</a:t>
            </a: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18260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3" name="Picture 1" descr="E:\2013产品\图片素材\is098w1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2" y="0"/>
            <a:ext cx="4000528" cy="65722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643042" y="285728"/>
            <a:ext cx="209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 录</a:t>
            </a:r>
            <a:endParaRPr lang="en-US" altLang="zh-CN" sz="4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Arial Narrow" pitchFamily="34" charset="0"/>
                <a:ea typeface="微软雅黑" pitchFamily="34" charset="-122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Arial Narrow" pitchFamily="34" charset="0"/>
              <a:ea typeface="微软雅黑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4716016" y="4196682"/>
            <a:ext cx="321092" cy="312438"/>
          </a:xfrm>
          <a:prstGeom prst="righ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TextBox 16"/>
          <p:cNvSpPr txBox="1"/>
          <p:nvPr/>
        </p:nvSpPr>
        <p:spPr>
          <a:xfrm>
            <a:off x="4535332" y="1340768"/>
            <a:ext cx="446449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教育信息化发展现状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学易云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简介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学易“三通两平台”解决方案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教育云数据中心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区域教育云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平台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智慧校园管理平台</a:t>
            </a:r>
            <a:endParaRPr lang="en-US" altLang="zh-CN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教育资源公共服务平台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智能网络学习平台</a:t>
            </a: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鸣谢致敬</a:t>
            </a:r>
            <a:endParaRPr lang="zh-CN" alt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44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285720" y="33318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200" b="1" kern="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目标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01582" y="1216640"/>
            <a:ext cx="377539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学易云智慧校园</a:t>
            </a:r>
            <a:endParaRPr lang="zh-CN" alt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下箭头 23"/>
          <p:cNvSpPr/>
          <p:nvPr/>
        </p:nvSpPr>
        <p:spPr>
          <a:xfrm>
            <a:off x="2438400" y="2139702"/>
            <a:ext cx="266700" cy="2778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639888" y="2496889"/>
            <a:ext cx="1935162" cy="50006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1898650" y="2568327"/>
            <a:ext cx="3203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</a:rPr>
              <a:t>提高教学质量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下箭头 26"/>
          <p:cNvSpPr/>
          <p:nvPr/>
        </p:nvSpPr>
        <p:spPr>
          <a:xfrm>
            <a:off x="6010275" y="2139702"/>
            <a:ext cx="266700" cy="2778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283200" y="2496889"/>
            <a:ext cx="1935163" cy="50006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TextBox 34"/>
          <p:cNvSpPr txBox="1">
            <a:spLocks noChangeArrowheads="1"/>
          </p:cNvSpPr>
          <p:nvPr/>
        </p:nvSpPr>
        <p:spPr bwMode="auto">
          <a:xfrm>
            <a:off x="5487988" y="2568327"/>
            <a:ext cx="166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</a:rPr>
              <a:t>优化管理效率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左右箭头 30"/>
          <p:cNvSpPr/>
          <p:nvPr/>
        </p:nvSpPr>
        <p:spPr>
          <a:xfrm>
            <a:off x="3857625" y="2639764"/>
            <a:ext cx="1143000" cy="21431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TextBox 46"/>
          <p:cNvSpPr txBox="1">
            <a:spLocks noChangeArrowheads="1"/>
          </p:cNvSpPr>
          <p:nvPr/>
        </p:nvSpPr>
        <p:spPr bwMode="auto">
          <a:xfrm>
            <a:off x="3857625" y="2282577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 smtClean="0"/>
              <a:t>相得益彰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7" y="3582361"/>
            <a:ext cx="2790825" cy="2095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3" y="3656507"/>
            <a:ext cx="3737620" cy="19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4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5" grpId="0" animBg="1"/>
      <p:bldP spid="26" grpId="0"/>
      <p:bldP spid="27" grpId="0" animBg="1"/>
      <p:bldP spid="29" grpId="0" animBg="1"/>
      <p:bldP spid="30" grpId="0"/>
      <p:bldP spid="31" grpId="0" animBg="1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25" y="2326771"/>
            <a:ext cx="1639069" cy="1639069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39" name="矩形 38"/>
          <p:cNvSpPr/>
          <p:nvPr/>
        </p:nvSpPr>
        <p:spPr bwMode="auto">
          <a:xfrm>
            <a:off x="-26941" y="1508070"/>
            <a:ext cx="1954843" cy="85644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6662897" y="5597255"/>
            <a:ext cx="2215128" cy="91598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 txBox="1">
            <a:spLocks/>
          </p:cNvSpPr>
          <p:nvPr/>
        </p:nvSpPr>
        <p:spPr>
          <a:xfrm>
            <a:off x="285720" y="33318"/>
            <a:ext cx="752664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kern="0" dirty="0"/>
              <a:t>优势</a:t>
            </a:r>
          </a:p>
        </p:txBody>
      </p:sp>
      <p:sp>
        <p:nvSpPr>
          <p:cNvPr id="8" name="云形 7"/>
          <p:cNvSpPr/>
          <p:nvPr/>
        </p:nvSpPr>
        <p:spPr>
          <a:xfrm>
            <a:off x="3635896" y="3356992"/>
            <a:ext cx="1571636" cy="707018"/>
          </a:xfrm>
          <a:prstGeom prst="cloud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06816" y="3509923"/>
            <a:ext cx="126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智慧校园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2889260" y="2843223"/>
            <a:ext cx="3096344" cy="1702731"/>
          </a:xfrm>
          <a:prstGeom prst="ellipse">
            <a:avLst/>
          </a:prstGeom>
          <a:solidFill>
            <a:schemeClr val="accent4">
              <a:lumMod val="60000"/>
              <a:lumOff val="40000"/>
              <a:alpha val="16000"/>
            </a:scheme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7436146" y="2656437"/>
            <a:ext cx="1819706" cy="350736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algn="ctr" defTabSz="914400"/>
            <a:endParaRPr lang="zh-CN" altLang="en-US" kern="0" dirty="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85604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996952"/>
            <a:ext cx="1645135" cy="121561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969" y="4383210"/>
            <a:ext cx="1432165" cy="1337944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37" name="文本框 36"/>
          <p:cNvSpPr txBox="1"/>
          <p:nvPr/>
        </p:nvSpPr>
        <p:spPr>
          <a:xfrm>
            <a:off x="6662896" y="5683438"/>
            <a:ext cx="1850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应用驱动下</a:t>
            </a:r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以全面智能感知</a:t>
            </a:r>
            <a:r>
              <a:rPr lang="zh-CN" altLang="en-US" sz="1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提供不同身份智能定制服务</a:t>
            </a:r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156387" y="5597256"/>
            <a:ext cx="2255373" cy="9159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85719" y="5682244"/>
            <a:ext cx="2372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以强大的虚拟化技术支持，大大减少学校设备、人力维护等成本</a:t>
            </a:r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803" y="1029340"/>
            <a:ext cx="2366536" cy="141992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655" y="4180326"/>
            <a:ext cx="1742208" cy="146106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347" y="1212590"/>
            <a:ext cx="1810267" cy="1447406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cxnSp>
        <p:nvCxnSpPr>
          <p:cNvPr id="44" name="肘形连接符 43"/>
          <p:cNvCxnSpPr>
            <a:stCxn id="10" idx="0"/>
            <a:endCxn id="4" idx="2"/>
          </p:cNvCxnSpPr>
          <p:nvPr/>
        </p:nvCxnSpPr>
        <p:spPr>
          <a:xfrm rot="16200000" flipV="1">
            <a:off x="3942272" y="2348062"/>
            <a:ext cx="393961" cy="59636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肘形连接符 46"/>
          <p:cNvCxnSpPr>
            <a:stCxn id="10" idx="7"/>
            <a:endCxn id="23" idx="2"/>
          </p:cNvCxnSpPr>
          <p:nvPr/>
        </p:nvCxnSpPr>
        <p:spPr>
          <a:xfrm rot="5400000" flipH="1" flipV="1">
            <a:off x="5779525" y="2412626"/>
            <a:ext cx="432586" cy="9273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肘形连接符 47"/>
          <p:cNvCxnSpPr>
            <a:stCxn id="10" idx="6"/>
            <a:endCxn id="29" idx="1"/>
          </p:cNvCxnSpPr>
          <p:nvPr/>
        </p:nvCxnSpPr>
        <p:spPr>
          <a:xfrm flipV="1">
            <a:off x="5985604" y="3604760"/>
            <a:ext cx="458604" cy="898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肘形连接符 48"/>
          <p:cNvCxnSpPr>
            <a:stCxn id="10" idx="5"/>
            <a:endCxn id="25" idx="1"/>
          </p:cNvCxnSpPr>
          <p:nvPr/>
        </p:nvCxnSpPr>
        <p:spPr>
          <a:xfrm rot="16200000" flipH="1">
            <a:off x="5380264" y="4448485"/>
            <a:ext cx="757231" cy="45344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肘形连接符 49"/>
          <p:cNvCxnSpPr>
            <a:stCxn id="10" idx="3"/>
            <a:endCxn id="16" idx="3"/>
          </p:cNvCxnSpPr>
          <p:nvPr/>
        </p:nvCxnSpPr>
        <p:spPr>
          <a:xfrm rot="5400000">
            <a:off x="2815156" y="4383302"/>
            <a:ext cx="614261" cy="44084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肘形连接符 50"/>
          <p:cNvCxnSpPr>
            <a:stCxn id="10" idx="2"/>
            <a:endCxn id="3" idx="3"/>
          </p:cNvCxnSpPr>
          <p:nvPr/>
        </p:nvCxnSpPr>
        <p:spPr>
          <a:xfrm rot="10800000">
            <a:off x="2250694" y="3146307"/>
            <a:ext cx="638566" cy="54828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210188" y="3045977"/>
            <a:ext cx="8826307" cy="85069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◎</a:t>
            </a:r>
            <a:r>
              <a:rPr lang="zh-CN" altLang="en-US" sz="2000" dirty="0">
                <a:ea typeface="黑体" panose="02010609060101010101" pitchFamily="49" charset="-122"/>
              </a:rPr>
              <a:t>无处不在的网络学习、融合创新的网络科研、透明高效的校务治理、丰富多彩的校园文化、方便周到的校园生活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993527" y="624060"/>
            <a:ext cx="1884498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统一用户体系认证和授权管理，提供单点登录服务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471761" y="352025"/>
            <a:ext cx="1961171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更全面地网络应用于服务</a:t>
            </a:r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领域，实现互联和协作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7397" y="1548335"/>
            <a:ext cx="1850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随着</a:t>
            </a:r>
            <a:r>
              <a:rPr lang="zh-CN" altLang="en-US" sz="1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物联网发展，让智慧校园服务无处不在</a:t>
            </a:r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20746" y="2149830"/>
            <a:ext cx="1903781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依赖云计算、虚拟化等技术提供强大的数据分析能力</a:t>
            </a:r>
          </a:p>
        </p:txBody>
      </p:sp>
    </p:spTree>
    <p:extLst>
      <p:ext uri="{BB962C8B-B14F-4D97-AF65-F5344CB8AC3E}">
        <p14:creationId xmlns:p14="http://schemas.microsoft.com/office/powerpoint/2010/main" val="27227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24" grpId="0" animBg="1"/>
      <p:bldP spid="37" grpId="0"/>
      <p:bldP spid="38" grpId="0" animBg="1"/>
      <p:bldP spid="42" grpId="0"/>
      <p:bldP spid="43" grpId="0" animBg="1"/>
      <p:bldP spid="33" grpId="0" animBg="1"/>
      <p:bldP spid="35" grpId="0" animBg="1"/>
      <p:bldP spid="40" grpId="0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1"/>
          <p:cNvSpPr txBox="1">
            <a:spLocks/>
          </p:cNvSpPr>
          <p:nvPr/>
        </p:nvSpPr>
        <p:spPr>
          <a:xfrm>
            <a:off x="316427" y="169439"/>
            <a:ext cx="7239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kern="0" dirty="0" smtClean="0"/>
              <a:t>业务</a:t>
            </a:r>
            <a:endParaRPr lang="zh-CN" altLang="en-US" kern="0" dirty="0"/>
          </a:p>
        </p:txBody>
      </p:sp>
      <p:pic>
        <p:nvPicPr>
          <p:cNvPr id="337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286388"/>
            <a:ext cx="7929618" cy="942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428596" y="5500702"/>
            <a:ext cx="7929618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</a:rPr>
              <a:t>Anytime</a:t>
            </a:r>
            <a:r>
              <a:rPr lang="zh-CN" altLang="en-US" sz="2600" dirty="0">
                <a:solidFill>
                  <a:schemeClr val="bg1"/>
                </a:solidFill>
              </a:rPr>
              <a:t>、</a:t>
            </a:r>
            <a:r>
              <a:rPr lang="en-US" altLang="zh-CN" sz="2600" dirty="0">
                <a:solidFill>
                  <a:schemeClr val="bg1"/>
                </a:solidFill>
              </a:rPr>
              <a:t>Anywhere</a:t>
            </a:r>
            <a:r>
              <a:rPr lang="zh-CN" altLang="en-US" sz="2600" dirty="0">
                <a:solidFill>
                  <a:schemeClr val="bg1"/>
                </a:solidFill>
              </a:rPr>
              <a:t>、</a:t>
            </a:r>
            <a:r>
              <a:rPr lang="en-US" altLang="zh-CN" sz="2600" dirty="0" err="1">
                <a:solidFill>
                  <a:schemeClr val="bg1"/>
                </a:solidFill>
              </a:rPr>
              <a:t>Anydevice</a:t>
            </a:r>
            <a:r>
              <a:rPr lang="zh-CN" altLang="en-US" sz="2600" dirty="0">
                <a:solidFill>
                  <a:schemeClr val="bg1"/>
                </a:solidFill>
              </a:rPr>
              <a:t>、</a:t>
            </a:r>
            <a:r>
              <a:rPr lang="en-US" altLang="zh-CN" sz="2600" dirty="0" smtClean="0">
                <a:solidFill>
                  <a:schemeClr val="bg1"/>
                </a:solidFill>
              </a:rPr>
              <a:t>Anyone</a:t>
            </a:r>
            <a:endParaRPr lang="zh-CN" altLang="en-US" sz="2600" dirty="0" smtClean="0">
              <a:solidFill>
                <a:schemeClr val="bg1"/>
              </a:solidFill>
            </a:endParaRPr>
          </a:p>
          <a:p>
            <a:endParaRPr lang="zh-CN" altLang="en-US" sz="2600" dirty="0">
              <a:solidFill>
                <a:schemeClr val="bg1"/>
              </a:solidFill>
            </a:endParaRPr>
          </a:p>
        </p:txBody>
      </p:sp>
      <p:sp>
        <p:nvSpPr>
          <p:cNvPr id="337924" name="AutoShape 4" descr="http://imgt0.bdstatic.com/it/u=3154284768,735986124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926" name="AutoShape 6" descr="http://imgt0.bdstatic.com/it/u=3154284768,735986124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928" name="AutoShape 8" descr="http://imgt0.bdstatic.com/it/u=3154284768,735986124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930" name="AutoShape 10" descr="http://imgt0.bdstatic.com/it/u=3154284768,735986124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932" name="AutoShape 12" descr="http://imgt0.bdstatic.com/it/u=3154284768,735986124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8" name="Picture 2" descr="http://www.xueyiyun.com/upload/files/other/2014/3/17/0730596353063825929745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66" y="1103429"/>
            <a:ext cx="5781650" cy="385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5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129" y="2801078"/>
            <a:ext cx="3013940" cy="1640923"/>
          </a:xfrm>
          <a:prstGeom prst="rect">
            <a:avLst/>
          </a:prstGeom>
        </p:spPr>
      </p:pic>
      <p:sp>
        <p:nvSpPr>
          <p:cNvPr id="153" name="椭圆 152"/>
          <p:cNvSpPr/>
          <p:nvPr/>
        </p:nvSpPr>
        <p:spPr bwMode="auto">
          <a:xfrm>
            <a:off x="5526968" y="4077072"/>
            <a:ext cx="1368152" cy="40664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kern="0" dirty="0" smtClean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教务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</a:rPr>
              <a:t>管理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-60920"/>
            <a:ext cx="7239000" cy="609600"/>
          </a:xfrm>
        </p:spPr>
        <p:txBody>
          <a:bodyPr/>
          <a:lstStyle/>
          <a:p>
            <a:r>
              <a:rPr lang="zh-CN" altLang="en-US" dirty="0" smtClean="0"/>
              <a:t>模块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 bwMode="auto">
          <a:xfrm>
            <a:off x="251520" y="764704"/>
            <a:ext cx="8712968" cy="5616624"/>
          </a:xfrm>
          <a:prstGeom prst="roundRect">
            <a:avLst/>
          </a:prstGeom>
          <a:noFill/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530121"/>
            <a:ext cx="3570208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学易云智慧校园模块分布图</a:t>
            </a:r>
            <a:endParaRPr lang="zh-CN" altLang="en-US" sz="2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5515317" y="2801419"/>
            <a:ext cx="1368152" cy="40664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kern="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总务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</a:rPr>
              <a:t>管理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6588224" y="979579"/>
            <a:ext cx="1108681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400" kern="0" dirty="0">
                <a:solidFill>
                  <a:schemeClr val="bg1"/>
                </a:solidFill>
              </a:rPr>
              <a:t>校园门户</a:t>
            </a:r>
          </a:p>
        </p:txBody>
      </p:sp>
      <p:sp>
        <p:nvSpPr>
          <p:cNvPr id="25" name="矩形 24"/>
          <p:cNvSpPr/>
          <p:nvPr/>
        </p:nvSpPr>
        <p:spPr bwMode="auto">
          <a:xfrm>
            <a:off x="6588224" y="1418468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400" kern="0" dirty="0" smtClean="0">
                <a:solidFill>
                  <a:schemeClr val="bg1"/>
                </a:solidFill>
              </a:rPr>
              <a:t>资产管理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27" name="肘形连接符 26"/>
          <p:cNvCxnSpPr>
            <a:stCxn id="21" idx="0"/>
          </p:cNvCxnSpPr>
          <p:nvPr/>
        </p:nvCxnSpPr>
        <p:spPr>
          <a:xfrm rot="5400000" flipH="1" flipV="1">
            <a:off x="5545513" y="1758709"/>
            <a:ext cx="1696591" cy="388830"/>
          </a:xfrm>
          <a:prstGeom prst="bentConnector3">
            <a:avLst>
              <a:gd name="adj1" fmla="val 10017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 bwMode="auto">
          <a:xfrm>
            <a:off x="6588224" y="1786990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400" kern="0" dirty="0" smtClean="0">
                <a:solidFill>
                  <a:schemeClr val="bg1"/>
                </a:solidFill>
              </a:rPr>
              <a:t>薪资管理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6588225" y="2179380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400" kern="0" dirty="0" smtClean="0">
                <a:solidFill>
                  <a:schemeClr val="bg1"/>
                </a:solidFill>
              </a:rPr>
              <a:t>宿舍管理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 bwMode="auto">
          <a:xfrm>
            <a:off x="6007606" y="3418831"/>
            <a:ext cx="1368152" cy="40664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kern="0" dirty="0" smtClean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校务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</a:rPr>
              <a:t>管理</a:t>
            </a:r>
          </a:p>
        </p:txBody>
      </p:sp>
      <p:sp>
        <p:nvSpPr>
          <p:cNvPr id="45" name="矩形 44"/>
          <p:cNvSpPr/>
          <p:nvPr/>
        </p:nvSpPr>
        <p:spPr bwMode="auto">
          <a:xfrm>
            <a:off x="7889353" y="2788806"/>
            <a:ext cx="1108681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kern="0" dirty="0" smtClean="0">
                <a:solidFill>
                  <a:schemeClr val="bg1"/>
                </a:solidFill>
              </a:rPr>
              <a:t>档案管理</a:t>
            </a: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7889354" y="3149133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kern="0" dirty="0">
                <a:solidFill>
                  <a:schemeClr val="bg1"/>
                </a:solidFill>
              </a:rPr>
              <a:t>启事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管理</a:t>
            </a:r>
          </a:p>
        </p:txBody>
      </p:sp>
      <p:sp>
        <p:nvSpPr>
          <p:cNvPr id="47" name="矩形 46"/>
          <p:cNvSpPr/>
          <p:nvPr/>
        </p:nvSpPr>
        <p:spPr bwMode="auto">
          <a:xfrm>
            <a:off x="7889354" y="3514578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400" kern="0" dirty="0" smtClean="0">
                <a:solidFill>
                  <a:schemeClr val="bg1"/>
                </a:solidFill>
              </a:rPr>
              <a:t>公告管理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48" name="肘形连接符 47"/>
          <p:cNvCxnSpPr>
            <a:stCxn id="44" idx="6"/>
            <a:endCxn id="45" idx="1"/>
          </p:cNvCxnSpPr>
          <p:nvPr/>
        </p:nvCxnSpPr>
        <p:spPr>
          <a:xfrm flipV="1">
            <a:off x="7375758" y="2933397"/>
            <a:ext cx="513595" cy="6887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肘形连接符 48"/>
          <p:cNvCxnSpPr>
            <a:stCxn id="44" idx="6"/>
            <a:endCxn id="46" idx="1"/>
          </p:cNvCxnSpPr>
          <p:nvPr/>
        </p:nvCxnSpPr>
        <p:spPr>
          <a:xfrm flipV="1">
            <a:off x="7375758" y="3293724"/>
            <a:ext cx="513596" cy="3284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 bwMode="auto">
          <a:xfrm>
            <a:off x="7889354" y="3903463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400" kern="0" dirty="0" smtClean="0">
                <a:solidFill>
                  <a:schemeClr val="bg1"/>
                </a:solidFill>
              </a:rPr>
              <a:t>流程管理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7889354" y="4306311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en-US" altLang="zh-CN" sz="1400" kern="0" dirty="0" smtClean="0">
                <a:solidFill>
                  <a:schemeClr val="bg1"/>
                </a:solidFill>
              </a:rPr>
              <a:t>…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54" name="肘形连接符 53"/>
          <p:cNvCxnSpPr>
            <a:stCxn id="21" idx="0"/>
            <a:endCxn id="25" idx="1"/>
          </p:cNvCxnSpPr>
          <p:nvPr/>
        </p:nvCxnSpPr>
        <p:spPr>
          <a:xfrm rot="5400000" flipH="1" flipV="1">
            <a:off x="5774628" y="1987824"/>
            <a:ext cx="1238360" cy="38883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肘形连接符 57"/>
          <p:cNvCxnSpPr>
            <a:stCxn id="21" idx="0"/>
            <a:endCxn id="38" idx="1"/>
          </p:cNvCxnSpPr>
          <p:nvPr/>
        </p:nvCxnSpPr>
        <p:spPr>
          <a:xfrm rot="5400000" flipH="1" flipV="1">
            <a:off x="5958889" y="2172085"/>
            <a:ext cx="869838" cy="38883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肘形连接符 60"/>
          <p:cNvCxnSpPr>
            <a:stCxn id="21" idx="0"/>
            <a:endCxn id="39" idx="1"/>
          </p:cNvCxnSpPr>
          <p:nvPr/>
        </p:nvCxnSpPr>
        <p:spPr>
          <a:xfrm rot="5400000" flipH="1" flipV="1">
            <a:off x="6155085" y="2368279"/>
            <a:ext cx="477448" cy="38883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椭圆 64"/>
          <p:cNvSpPr/>
          <p:nvPr/>
        </p:nvSpPr>
        <p:spPr bwMode="auto">
          <a:xfrm>
            <a:off x="2583564" y="2925639"/>
            <a:ext cx="1368152" cy="40664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kern="0" dirty="0" smtClean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安全防护</a:t>
            </a: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1777803" y="1064216"/>
            <a:ext cx="1108681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kern="0" dirty="0">
                <a:solidFill>
                  <a:schemeClr val="bg1"/>
                </a:solidFill>
              </a:rPr>
              <a:t>一卡通</a:t>
            </a: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7" name="矩形 66"/>
          <p:cNvSpPr/>
          <p:nvPr/>
        </p:nvSpPr>
        <p:spPr bwMode="auto">
          <a:xfrm>
            <a:off x="1777804" y="1424543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kern="0" dirty="0">
                <a:solidFill>
                  <a:schemeClr val="bg1"/>
                </a:solidFill>
              </a:rPr>
              <a:t>到</a:t>
            </a:r>
            <a:r>
              <a:rPr lang="zh-CN" altLang="en-US" sz="1400" kern="0" dirty="0" smtClean="0">
                <a:solidFill>
                  <a:schemeClr val="bg1"/>
                </a:solidFill>
              </a:rPr>
              <a:t>校通知</a:t>
            </a: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1777804" y="1789988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400" kern="0" dirty="0">
                <a:solidFill>
                  <a:schemeClr val="bg1"/>
                </a:solidFill>
              </a:rPr>
              <a:t>监控</a:t>
            </a:r>
            <a:r>
              <a:rPr lang="zh-CN" altLang="en-US" sz="1400" kern="0" dirty="0" smtClean="0">
                <a:solidFill>
                  <a:schemeClr val="bg1"/>
                </a:solidFill>
              </a:rPr>
              <a:t>管理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69" name="肘形连接符 68"/>
          <p:cNvCxnSpPr>
            <a:endCxn id="66" idx="3"/>
          </p:cNvCxnSpPr>
          <p:nvPr/>
        </p:nvCxnSpPr>
        <p:spPr>
          <a:xfrm rot="16200000" flipV="1">
            <a:off x="2213681" y="1881611"/>
            <a:ext cx="1770373" cy="42476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肘形连接符 69"/>
          <p:cNvCxnSpPr>
            <a:endCxn id="67" idx="3"/>
          </p:cNvCxnSpPr>
          <p:nvPr/>
        </p:nvCxnSpPr>
        <p:spPr>
          <a:xfrm rot="16200000" flipV="1">
            <a:off x="2393844" y="2061774"/>
            <a:ext cx="1410046" cy="42476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 bwMode="auto">
          <a:xfrm>
            <a:off x="1777804" y="2158510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400" kern="0" dirty="0" smtClean="0">
                <a:solidFill>
                  <a:schemeClr val="bg1"/>
                </a:solidFill>
              </a:rPr>
              <a:t>安全宣传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73" name="肘形连接符 72"/>
          <p:cNvCxnSpPr>
            <a:endCxn id="68" idx="3"/>
          </p:cNvCxnSpPr>
          <p:nvPr/>
        </p:nvCxnSpPr>
        <p:spPr>
          <a:xfrm rot="16200000" flipV="1">
            <a:off x="2576567" y="2244497"/>
            <a:ext cx="1044601" cy="42476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肘形连接符 73"/>
          <p:cNvCxnSpPr>
            <a:endCxn id="71" idx="3"/>
          </p:cNvCxnSpPr>
          <p:nvPr/>
        </p:nvCxnSpPr>
        <p:spPr>
          <a:xfrm rot="16200000" flipV="1">
            <a:off x="2763822" y="2425764"/>
            <a:ext cx="658175" cy="41284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椭圆 101"/>
          <p:cNvSpPr/>
          <p:nvPr/>
        </p:nvSpPr>
        <p:spPr bwMode="auto">
          <a:xfrm>
            <a:off x="4073756" y="4252139"/>
            <a:ext cx="1368152" cy="40664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</a:rPr>
              <a:t>教学管理</a:t>
            </a:r>
          </a:p>
        </p:txBody>
      </p:sp>
      <p:sp>
        <p:nvSpPr>
          <p:cNvPr id="103" name="矩形 102"/>
          <p:cNvSpPr/>
          <p:nvPr/>
        </p:nvSpPr>
        <p:spPr bwMode="auto">
          <a:xfrm>
            <a:off x="3641342" y="4733798"/>
            <a:ext cx="1108681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电子备课</a:t>
            </a:r>
          </a:p>
        </p:txBody>
      </p:sp>
      <p:sp>
        <p:nvSpPr>
          <p:cNvPr id="104" name="矩形 103"/>
          <p:cNvSpPr/>
          <p:nvPr/>
        </p:nvSpPr>
        <p:spPr bwMode="auto">
          <a:xfrm>
            <a:off x="3641343" y="5094125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在线作业</a:t>
            </a:r>
          </a:p>
        </p:txBody>
      </p:sp>
      <p:sp>
        <p:nvSpPr>
          <p:cNvPr id="105" name="矩形 104"/>
          <p:cNvSpPr/>
          <p:nvPr/>
        </p:nvSpPr>
        <p:spPr bwMode="auto">
          <a:xfrm>
            <a:off x="3641343" y="5459570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400" kern="0" dirty="0" smtClean="0">
                <a:solidFill>
                  <a:schemeClr val="bg1"/>
                </a:solidFill>
              </a:rPr>
              <a:t>校本资源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106" name="肘形连接符 105"/>
          <p:cNvCxnSpPr>
            <a:stCxn id="102" idx="5"/>
            <a:endCxn id="103" idx="3"/>
          </p:cNvCxnSpPr>
          <p:nvPr/>
        </p:nvCxnSpPr>
        <p:spPr>
          <a:xfrm rot="5400000">
            <a:off x="4856206" y="4493048"/>
            <a:ext cx="279158" cy="49152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肘形连接符 106"/>
          <p:cNvCxnSpPr>
            <a:stCxn id="102" idx="5"/>
            <a:endCxn id="104" idx="3"/>
          </p:cNvCxnSpPr>
          <p:nvPr/>
        </p:nvCxnSpPr>
        <p:spPr>
          <a:xfrm rot="5400000">
            <a:off x="4676043" y="4673211"/>
            <a:ext cx="639485" cy="49152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矩形 107"/>
          <p:cNvSpPr/>
          <p:nvPr/>
        </p:nvSpPr>
        <p:spPr bwMode="auto">
          <a:xfrm>
            <a:off x="3641343" y="5828092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400" kern="0" dirty="0" smtClean="0">
                <a:solidFill>
                  <a:schemeClr val="bg1"/>
                </a:solidFill>
              </a:rPr>
              <a:t>在线组卷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sp>
        <p:nvSpPr>
          <p:cNvPr id="109" name="矩形 108"/>
          <p:cNvSpPr/>
          <p:nvPr/>
        </p:nvSpPr>
        <p:spPr bwMode="auto">
          <a:xfrm>
            <a:off x="3641344" y="6220482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en-US" altLang="zh-CN" sz="1400" kern="0" dirty="0" smtClean="0">
                <a:solidFill>
                  <a:schemeClr val="bg1"/>
                </a:solidFill>
              </a:rPr>
              <a:t>…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110" name="肘形连接符 109"/>
          <p:cNvCxnSpPr>
            <a:stCxn id="102" idx="5"/>
            <a:endCxn id="105" idx="3"/>
          </p:cNvCxnSpPr>
          <p:nvPr/>
        </p:nvCxnSpPr>
        <p:spPr>
          <a:xfrm rot="5400000">
            <a:off x="4493320" y="4855934"/>
            <a:ext cx="1004930" cy="49152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肘形连接符 110"/>
          <p:cNvCxnSpPr>
            <a:stCxn id="102" idx="5"/>
            <a:endCxn id="108" idx="3"/>
          </p:cNvCxnSpPr>
          <p:nvPr/>
        </p:nvCxnSpPr>
        <p:spPr>
          <a:xfrm rot="5400000">
            <a:off x="4309059" y="5040195"/>
            <a:ext cx="1373452" cy="49152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肘形连接符 111"/>
          <p:cNvCxnSpPr>
            <a:stCxn id="102" idx="5"/>
            <a:endCxn id="109" idx="3"/>
          </p:cNvCxnSpPr>
          <p:nvPr/>
        </p:nvCxnSpPr>
        <p:spPr>
          <a:xfrm rot="5400000">
            <a:off x="4112865" y="5236391"/>
            <a:ext cx="1765842" cy="49152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" name="矩形 153"/>
          <p:cNvSpPr/>
          <p:nvPr/>
        </p:nvSpPr>
        <p:spPr bwMode="auto">
          <a:xfrm>
            <a:off x="6602504" y="4660320"/>
            <a:ext cx="1108681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教学计划</a:t>
            </a:r>
          </a:p>
        </p:txBody>
      </p:sp>
      <p:sp>
        <p:nvSpPr>
          <p:cNvPr id="155" name="矩形 154"/>
          <p:cNvSpPr/>
          <p:nvPr/>
        </p:nvSpPr>
        <p:spPr bwMode="auto">
          <a:xfrm>
            <a:off x="6602505" y="5020647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kern="0" dirty="0" smtClean="0">
                <a:solidFill>
                  <a:schemeClr val="bg1"/>
                </a:solidFill>
              </a:rPr>
              <a:t>学籍管理</a:t>
            </a: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56" name="矩形 155"/>
          <p:cNvSpPr/>
          <p:nvPr/>
        </p:nvSpPr>
        <p:spPr bwMode="auto">
          <a:xfrm>
            <a:off x="6602505" y="5386092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400" kern="0" dirty="0" smtClean="0">
                <a:solidFill>
                  <a:schemeClr val="bg1"/>
                </a:solidFill>
              </a:rPr>
              <a:t>考试管理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157" name="肘形连接符 156"/>
          <p:cNvCxnSpPr>
            <a:stCxn id="153" idx="4"/>
            <a:endCxn id="154" idx="1"/>
          </p:cNvCxnSpPr>
          <p:nvPr/>
        </p:nvCxnSpPr>
        <p:spPr>
          <a:xfrm rot="16200000" flipH="1">
            <a:off x="6246176" y="4448583"/>
            <a:ext cx="321196" cy="39146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肘形连接符 157"/>
          <p:cNvCxnSpPr>
            <a:stCxn id="153" idx="4"/>
            <a:endCxn id="155" idx="1"/>
          </p:cNvCxnSpPr>
          <p:nvPr/>
        </p:nvCxnSpPr>
        <p:spPr>
          <a:xfrm rot="16200000" flipH="1">
            <a:off x="6066013" y="4628745"/>
            <a:ext cx="681523" cy="39146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0" name="矩形 159"/>
          <p:cNvSpPr/>
          <p:nvPr/>
        </p:nvSpPr>
        <p:spPr bwMode="auto">
          <a:xfrm>
            <a:off x="6602505" y="5790822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400" kern="0" dirty="0" smtClean="0">
                <a:solidFill>
                  <a:schemeClr val="bg1"/>
                </a:solidFill>
              </a:rPr>
              <a:t>评教管理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sp>
        <p:nvSpPr>
          <p:cNvPr id="221" name="椭圆 220"/>
          <p:cNvSpPr/>
          <p:nvPr/>
        </p:nvSpPr>
        <p:spPr bwMode="auto">
          <a:xfrm>
            <a:off x="4069091" y="2590309"/>
            <a:ext cx="1368152" cy="40664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kern="0" dirty="0" smtClean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公共服务</a:t>
            </a: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222" name="矩形 221"/>
          <p:cNvSpPr/>
          <p:nvPr/>
        </p:nvSpPr>
        <p:spPr bwMode="auto">
          <a:xfrm>
            <a:off x="4791298" y="750368"/>
            <a:ext cx="1108681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基础数据</a:t>
            </a:r>
          </a:p>
        </p:txBody>
      </p:sp>
      <p:sp>
        <p:nvSpPr>
          <p:cNvPr id="223" name="矩形 222"/>
          <p:cNvSpPr/>
          <p:nvPr/>
        </p:nvSpPr>
        <p:spPr bwMode="auto">
          <a:xfrm>
            <a:off x="4791299" y="1110695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用户体系</a:t>
            </a:r>
          </a:p>
        </p:txBody>
      </p:sp>
      <p:sp>
        <p:nvSpPr>
          <p:cNvPr id="224" name="矩形 223"/>
          <p:cNvSpPr/>
          <p:nvPr/>
        </p:nvSpPr>
        <p:spPr bwMode="auto">
          <a:xfrm>
            <a:off x="4791299" y="1476140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400" kern="0" dirty="0" smtClean="0">
                <a:solidFill>
                  <a:schemeClr val="bg1"/>
                </a:solidFill>
              </a:rPr>
              <a:t>身份认证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225" name="肘形连接符 224"/>
          <p:cNvCxnSpPr>
            <a:stCxn id="221" idx="1"/>
            <a:endCxn id="222" idx="1"/>
          </p:cNvCxnSpPr>
          <p:nvPr/>
        </p:nvCxnSpPr>
        <p:spPr>
          <a:xfrm rot="5400000" flipH="1" flipV="1">
            <a:off x="3652925" y="1511487"/>
            <a:ext cx="1754901" cy="52184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6" name="肘形连接符 225"/>
          <p:cNvCxnSpPr>
            <a:stCxn id="221" idx="1"/>
            <a:endCxn id="223" idx="1"/>
          </p:cNvCxnSpPr>
          <p:nvPr/>
        </p:nvCxnSpPr>
        <p:spPr>
          <a:xfrm rot="5400000" flipH="1" flipV="1">
            <a:off x="3833088" y="1691650"/>
            <a:ext cx="1394574" cy="52184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7" name="矩形 226"/>
          <p:cNvSpPr/>
          <p:nvPr/>
        </p:nvSpPr>
        <p:spPr bwMode="auto">
          <a:xfrm>
            <a:off x="4791299" y="1844662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400" kern="0" dirty="0" smtClean="0">
                <a:solidFill>
                  <a:schemeClr val="bg1"/>
                </a:solidFill>
              </a:rPr>
              <a:t>权限管理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sp>
        <p:nvSpPr>
          <p:cNvPr id="228" name="矩形 227"/>
          <p:cNvSpPr/>
          <p:nvPr/>
        </p:nvSpPr>
        <p:spPr bwMode="auto">
          <a:xfrm>
            <a:off x="4791300" y="2237052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en-US" altLang="zh-CN" sz="1400" kern="0" dirty="0" smtClean="0">
                <a:solidFill>
                  <a:schemeClr val="bg1"/>
                </a:solidFill>
              </a:rPr>
              <a:t>…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229" name="肘形连接符 228"/>
          <p:cNvCxnSpPr>
            <a:stCxn id="221" idx="1"/>
            <a:endCxn id="224" idx="1"/>
          </p:cNvCxnSpPr>
          <p:nvPr/>
        </p:nvCxnSpPr>
        <p:spPr>
          <a:xfrm rot="5400000" flipH="1" flipV="1">
            <a:off x="4015811" y="1874373"/>
            <a:ext cx="1029129" cy="52184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0" name="肘形连接符 229"/>
          <p:cNvCxnSpPr>
            <a:stCxn id="221" idx="1"/>
            <a:endCxn id="227" idx="1"/>
          </p:cNvCxnSpPr>
          <p:nvPr/>
        </p:nvCxnSpPr>
        <p:spPr>
          <a:xfrm rot="5400000" flipH="1" flipV="1">
            <a:off x="4200072" y="2058634"/>
            <a:ext cx="660607" cy="52184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1" name="肘形连接符 230"/>
          <p:cNvCxnSpPr>
            <a:stCxn id="221" idx="1"/>
            <a:endCxn id="228" idx="1"/>
          </p:cNvCxnSpPr>
          <p:nvPr/>
        </p:nvCxnSpPr>
        <p:spPr>
          <a:xfrm rot="5400000" flipH="1" flipV="1">
            <a:off x="4396268" y="2254828"/>
            <a:ext cx="268217" cy="52184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6" name="肘形连接符 255"/>
          <p:cNvCxnSpPr>
            <a:stCxn id="44" idx="6"/>
            <a:endCxn id="47" idx="1"/>
          </p:cNvCxnSpPr>
          <p:nvPr/>
        </p:nvCxnSpPr>
        <p:spPr>
          <a:xfrm>
            <a:off x="7375758" y="3622153"/>
            <a:ext cx="513596" cy="370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9" name="肘形连接符 258"/>
          <p:cNvCxnSpPr>
            <a:stCxn id="44" idx="6"/>
            <a:endCxn id="50" idx="1"/>
          </p:cNvCxnSpPr>
          <p:nvPr/>
        </p:nvCxnSpPr>
        <p:spPr>
          <a:xfrm>
            <a:off x="7375758" y="3622153"/>
            <a:ext cx="513596" cy="42590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1" name="肘形连接符 260"/>
          <p:cNvCxnSpPr>
            <a:stCxn id="44" idx="6"/>
            <a:endCxn id="51" idx="1"/>
          </p:cNvCxnSpPr>
          <p:nvPr/>
        </p:nvCxnSpPr>
        <p:spPr>
          <a:xfrm>
            <a:off x="7375758" y="3622153"/>
            <a:ext cx="513596" cy="82874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3" name="肘形连接符 262"/>
          <p:cNvCxnSpPr>
            <a:stCxn id="153" idx="4"/>
            <a:endCxn id="156" idx="1"/>
          </p:cNvCxnSpPr>
          <p:nvPr/>
        </p:nvCxnSpPr>
        <p:spPr>
          <a:xfrm rot="16200000" flipH="1">
            <a:off x="5883290" y="4811468"/>
            <a:ext cx="1046968" cy="39146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6" name="肘形连接符 265"/>
          <p:cNvCxnSpPr>
            <a:stCxn id="153" idx="4"/>
            <a:endCxn id="160" idx="1"/>
          </p:cNvCxnSpPr>
          <p:nvPr/>
        </p:nvCxnSpPr>
        <p:spPr>
          <a:xfrm rot="16200000" flipH="1">
            <a:off x="5680925" y="5013833"/>
            <a:ext cx="1451698" cy="39146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矩形 272"/>
          <p:cNvSpPr/>
          <p:nvPr/>
        </p:nvSpPr>
        <p:spPr bwMode="auto">
          <a:xfrm>
            <a:off x="1777802" y="2531826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en-US" altLang="zh-CN" sz="1400" kern="0" dirty="0" smtClean="0">
                <a:solidFill>
                  <a:schemeClr val="bg1"/>
                </a:solidFill>
              </a:rPr>
              <a:t>…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sp>
        <p:nvSpPr>
          <p:cNvPr id="284" name="椭圆 283"/>
          <p:cNvSpPr/>
          <p:nvPr/>
        </p:nvSpPr>
        <p:spPr bwMode="auto">
          <a:xfrm>
            <a:off x="2275770" y="3455846"/>
            <a:ext cx="1368152" cy="40664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kern="0" noProof="0" dirty="0" smtClean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智能学习</a:t>
            </a: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cxnSp>
        <p:nvCxnSpPr>
          <p:cNvPr id="314" name="肘形连接符 313"/>
          <p:cNvCxnSpPr>
            <a:endCxn id="273" idx="3"/>
          </p:cNvCxnSpPr>
          <p:nvPr/>
        </p:nvCxnSpPr>
        <p:spPr>
          <a:xfrm rot="16200000" flipV="1">
            <a:off x="2947485" y="2615415"/>
            <a:ext cx="302763" cy="42476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7" name="矩形 316"/>
          <p:cNvSpPr/>
          <p:nvPr/>
        </p:nvSpPr>
        <p:spPr bwMode="auto">
          <a:xfrm>
            <a:off x="414322" y="3081637"/>
            <a:ext cx="1108681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名校资源</a:t>
            </a:r>
          </a:p>
        </p:txBody>
      </p:sp>
      <p:sp>
        <p:nvSpPr>
          <p:cNvPr id="318" name="矩形 317"/>
          <p:cNvSpPr/>
          <p:nvPr/>
        </p:nvSpPr>
        <p:spPr bwMode="auto">
          <a:xfrm>
            <a:off x="414323" y="3441964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网络学习</a:t>
            </a:r>
          </a:p>
        </p:txBody>
      </p:sp>
      <p:sp>
        <p:nvSpPr>
          <p:cNvPr id="319" name="矩形 318"/>
          <p:cNvSpPr/>
          <p:nvPr/>
        </p:nvSpPr>
        <p:spPr bwMode="auto">
          <a:xfrm>
            <a:off x="414323" y="3807409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400" kern="0" dirty="0" smtClean="0">
                <a:solidFill>
                  <a:schemeClr val="bg1"/>
                </a:solidFill>
              </a:rPr>
              <a:t>学习诊断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sp>
        <p:nvSpPr>
          <p:cNvPr id="322" name="矩形 321"/>
          <p:cNvSpPr/>
          <p:nvPr/>
        </p:nvSpPr>
        <p:spPr bwMode="auto">
          <a:xfrm>
            <a:off x="414323" y="4175931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en-US" altLang="zh-CN" sz="1400" kern="0" dirty="0" smtClean="0">
                <a:solidFill>
                  <a:schemeClr val="bg1"/>
                </a:solidFill>
              </a:rPr>
              <a:t>…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324" name="肘形连接符 323"/>
          <p:cNvCxnSpPr>
            <a:stCxn id="284" idx="2"/>
            <a:endCxn id="322" idx="3"/>
          </p:cNvCxnSpPr>
          <p:nvPr/>
        </p:nvCxnSpPr>
        <p:spPr>
          <a:xfrm rot="10800000" flipV="1">
            <a:off x="1523004" y="3659168"/>
            <a:ext cx="752767" cy="66135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9" name="肘形连接符 328"/>
          <p:cNvCxnSpPr>
            <a:stCxn id="284" idx="2"/>
            <a:endCxn id="319" idx="3"/>
          </p:cNvCxnSpPr>
          <p:nvPr/>
        </p:nvCxnSpPr>
        <p:spPr>
          <a:xfrm rot="10800000" flipV="1">
            <a:off x="1523004" y="3659168"/>
            <a:ext cx="752767" cy="2928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4" name="肘形连接符 333"/>
          <p:cNvCxnSpPr>
            <a:stCxn id="284" idx="2"/>
            <a:endCxn id="318" idx="3"/>
          </p:cNvCxnSpPr>
          <p:nvPr/>
        </p:nvCxnSpPr>
        <p:spPr>
          <a:xfrm rot="10800000">
            <a:off x="1523004" y="3586556"/>
            <a:ext cx="752767" cy="7261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7" name="肘形连接符 336"/>
          <p:cNvCxnSpPr>
            <a:stCxn id="284" idx="2"/>
            <a:endCxn id="317" idx="3"/>
          </p:cNvCxnSpPr>
          <p:nvPr/>
        </p:nvCxnSpPr>
        <p:spPr>
          <a:xfrm rot="10800000">
            <a:off x="1523004" y="3226228"/>
            <a:ext cx="752767" cy="4329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1" name="矩形 340"/>
          <p:cNvSpPr/>
          <p:nvPr/>
        </p:nvSpPr>
        <p:spPr bwMode="auto">
          <a:xfrm>
            <a:off x="6602505" y="2557029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025" tIns="36512" rIns="73025" bIns="36512" rtlCol="0" anchor="ctr">
            <a:spAutoFit/>
          </a:bodyPr>
          <a:lstStyle/>
          <a:p>
            <a:pPr algn="ctr" defTabSz="914400"/>
            <a:r>
              <a:rPr lang="en-US" altLang="zh-CN" sz="1400" kern="0" dirty="0" smtClean="0">
                <a:solidFill>
                  <a:schemeClr val="bg1"/>
                </a:solidFill>
              </a:rPr>
              <a:t>…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342" name="肘形连接符 341"/>
          <p:cNvCxnSpPr>
            <a:stCxn id="21" idx="0"/>
            <a:endCxn id="341" idx="1"/>
          </p:cNvCxnSpPr>
          <p:nvPr/>
        </p:nvCxnSpPr>
        <p:spPr>
          <a:xfrm rot="5400000" flipH="1" flipV="1">
            <a:off x="6351050" y="2549964"/>
            <a:ext cx="99799" cy="40311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2" name="椭圆 161"/>
          <p:cNvSpPr/>
          <p:nvPr/>
        </p:nvSpPr>
        <p:spPr bwMode="auto">
          <a:xfrm>
            <a:off x="2604507" y="4032074"/>
            <a:ext cx="1368152" cy="40664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</a:rPr>
              <a:t>网络互动</a:t>
            </a:r>
          </a:p>
        </p:txBody>
      </p:sp>
      <p:sp>
        <p:nvSpPr>
          <p:cNvPr id="163" name="矩形 162"/>
          <p:cNvSpPr/>
          <p:nvPr/>
        </p:nvSpPr>
        <p:spPr bwMode="auto">
          <a:xfrm>
            <a:off x="1529330" y="4564599"/>
            <a:ext cx="1108681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站内信</a:t>
            </a:r>
          </a:p>
        </p:txBody>
      </p:sp>
      <p:sp>
        <p:nvSpPr>
          <p:cNvPr id="164" name="矩形 163"/>
          <p:cNvSpPr/>
          <p:nvPr/>
        </p:nvSpPr>
        <p:spPr bwMode="auto">
          <a:xfrm>
            <a:off x="1529331" y="4924926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短信</a:t>
            </a:r>
          </a:p>
        </p:txBody>
      </p:sp>
      <p:sp>
        <p:nvSpPr>
          <p:cNvPr id="165" name="矩形 164"/>
          <p:cNvSpPr/>
          <p:nvPr/>
        </p:nvSpPr>
        <p:spPr bwMode="auto">
          <a:xfrm>
            <a:off x="1529331" y="5290371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400" kern="0" dirty="0" smtClean="0">
                <a:solidFill>
                  <a:schemeClr val="bg1"/>
                </a:solidFill>
              </a:rPr>
              <a:t>话题组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166" name="肘形连接符 165"/>
          <p:cNvCxnSpPr>
            <a:stCxn id="162" idx="4"/>
            <a:endCxn id="163" idx="3"/>
          </p:cNvCxnSpPr>
          <p:nvPr/>
        </p:nvCxnSpPr>
        <p:spPr>
          <a:xfrm rot="5400000">
            <a:off x="2828061" y="4248667"/>
            <a:ext cx="270473" cy="65057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肘形连接符 166"/>
          <p:cNvCxnSpPr>
            <a:stCxn id="162" idx="4"/>
            <a:endCxn id="164" idx="3"/>
          </p:cNvCxnSpPr>
          <p:nvPr/>
        </p:nvCxnSpPr>
        <p:spPr>
          <a:xfrm rot="5400000">
            <a:off x="2647897" y="4428831"/>
            <a:ext cx="630800" cy="65057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8" name="矩形 167"/>
          <p:cNvSpPr/>
          <p:nvPr/>
        </p:nvSpPr>
        <p:spPr bwMode="auto">
          <a:xfrm>
            <a:off x="1529331" y="5658893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zh-CN" altLang="en-US" sz="1400" kern="0" dirty="0" smtClean="0">
                <a:solidFill>
                  <a:schemeClr val="bg1"/>
                </a:solidFill>
              </a:rPr>
              <a:t>家校互动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sp>
        <p:nvSpPr>
          <p:cNvPr id="169" name="矩形 168"/>
          <p:cNvSpPr/>
          <p:nvPr/>
        </p:nvSpPr>
        <p:spPr bwMode="auto">
          <a:xfrm>
            <a:off x="1529332" y="6051283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en-US" altLang="zh-CN" sz="1400" kern="0" dirty="0" smtClean="0">
                <a:solidFill>
                  <a:schemeClr val="bg1"/>
                </a:solidFill>
              </a:rPr>
              <a:t>…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170" name="肘形连接符 169"/>
          <p:cNvCxnSpPr>
            <a:stCxn id="162" idx="4"/>
            <a:endCxn id="165" idx="3"/>
          </p:cNvCxnSpPr>
          <p:nvPr/>
        </p:nvCxnSpPr>
        <p:spPr>
          <a:xfrm rot="5400000">
            <a:off x="2465175" y="4611553"/>
            <a:ext cx="996245" cy="65057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肘形连接符 170"/>
          <p:cNvCxnSpPr>
            <a:stCxn id="162" idx="4"/>
            <a:endCxn id="168" idx="3"/>
          </p:cNvCxnSpPr>
          <p:nvPr/>
        </p:nvCxnSpPr>
        <p:spPr>
          <a:xfrm rot="5400000">
            <a:off x="2280914" y="4795814"/>
            <a:ext cx="1364767" cy="65057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肘形连接符 171"/>
          <p:cNvCxnSpPr>
            <a:stCxn id="162" idx="4"/>
            <a:endCxn id="169" idx="3"/>
          </p:cNvCxnSpPr>
          <p:nvPr/>
        </p:nvCxnSpPr>
        <p:spPr>
          <a:xfrm rot="5400000">
            <a:off x="2084720" y="4992010"/>
            <a:ext cx="1757157" cy="65057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9" name="矩形 248"/>
          <p:cNvSpPr/>
          <p:nvPr/>
        </p:nvSpPr>
        <p:spPr bwMode="auto">
          <a:xfrm>
            <a:off x="6626098" y="6164155"/>
            <a:ext cx="1108680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algn="ctr" defTabSz="914400"/>
            <a:r>
              <a:rPr lang="en-US" altLang="zh-CN" sz="1400" kern="0" dirty="0" smtClean="0">
                <a:solidFill>
                  <a:schemeClr val="bg1"/>
                </a:solidFill>
              </a:rPr>
              <a:t>…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250" name="肘形连接符 249"/>
          <p:cNvCxnSpPr>
            <a:stCxn id="153" idx="4"/>
            <a:endCxn id="249" idx="1"/>
          </p:cNvCxnSpPr>
          <p:nvPr/>
        </p:nvCxnSpPr>
        <p:spPr>
          <a:xfrm rot="16200000" flipH="1">
            <a:off x="5506056" y="5188703"/>
            <a:ext cx="1825031" cy="41505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4" name="矩形 253"/>
          <p:cNvSpPr/>
          <p:nvPr/>
        </p:nvSpPr>
        <p:spPr bwMode="auto">
          <a:xfrm>
            <a:off x="414322" y="2717465"/>
            <a:ext cx="1108681" cy="28918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kern="0" noProof="0" dirty="0">
                <a:solidFill>
                  <a:schemeClr val="bg1"/>
                </a:solidFill>
              </a:rPr>
              <a:t>微</a:t>
            </a:r>
            <a:r>
              <a:rPr lang="zh-CN" altLang="en-US" sz="1400" kern="0" noProof="0" dirty="0" smtClean="0">
                <a:solidFill>
                  <a:schemeClr val="bg1"/>
                </a:solidFill>
              </a:rPr>
              <a:t>课学习</a:t>
            </a: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900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66" grpId="0" animBg="1"/>
      <p:bldP spid="67" grpId="0" animBg="1"/>
      <p:bldP spid="68" grpId="0" animBg="1"/>
      <p:bldP spid="71" grpId="0" animBg="1"/>
      <p:bldP spid="103" grpId="0" animBg="1"/>
      <p:bldP spid="104" grpId="0" animBg="1"/>
      <p:bldP spid="105" grpId="0" animBg="1"/>
      <p:bldP spid="108" grpId="0" animBg="1"/>
      <p:bldP spid="109" grpId="0" animBg="1"/>
      <p:bldP spid="154" grpId="0" animBg="1"/>
      <p:bldP spid="155" grpId="0" animBg="1"/>
      <p:bldP spid="156" grpId="0" animBg="1"/>
      <p:bldP spid="160" grpId="0" animBg="1"/>
      <p:bldP spid="222" grpId="0" animBg="1"/>
      <p:bldP spid="223" grpId="0" animBg="1"/>
      <p:bldP spid="224" grpId="0" animBg="1"/>
      <p:bldP spid="227" grpId="0" animBg="1"/>
      <p:bldP spid="228" grpId="0" animBg="1"/>
      <p:bldP spid="273" grpId="0" animBg="1"/>
      <p:bldP spid="317" grpId="0" animBg="1"/>
      <p:bldP spid="318" grpId="0" animBg="1"/>
      <p:bldP spid="319" grpId="0" animBg="1"/>
      <p:bldP spid="322" grpId="0" animBg="1"/>
      <p:bldP spid="341" grpId="0" animBg="1"/>
      <p:bldP spid="163" grpId="0" animBg="1"/>
      <p:bldP spid="164" grpId="0" animBg="1"/>
      <p:bldP spid="165" grpId="0" animBg="1"/>
      <p:bldP spid="168" grpId="0" animBg="1"/>
      <p:bldP spid="169" grpId="0" animBg="1"/>
      <p:bldP spid="249" grpId="0" animBg="1"/>
      <p:bldP spid="2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3" name="Picture 1" descr="E:\2013产品\图片素材\is098w1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2" y="0"/>
            <a:ext cx="4000528" cy="65722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643042" y="285728"/>
            <a:ext cx="209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 录</a:t>
            </a:r>
            <a:endParaRPr lang="en-US" altLang="zh-CN" sz="4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Arial Narrow" pitchFamily="34" charset="0"/>
                <a:ea typeface="微软雅黑" pitchFamily="34" charset="-122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Arial Narrow" pitchFamily="34" charset="0"/>
              <a:ea typeface="微软雅黑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4682956" y="4653136"/>
            <a:ext cx="321092" cy="312438"/>
          </a:xfrm>
          <a:prstGeom prst="righ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TextBox 16"/>
          <p:cNvSpPr txBox="1"/>
          <p:nvPr/>
        </p:nvSpPr>
        <p:spPr>
          <a:xfrm>
            <a:off x="4535332" y="1340768"/>
            <a:ext cx="446449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教育信息化发展现状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学易云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简介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学易“三通两平台”解决方案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教育云数据中心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区域教育云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平台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智慧校园管理平台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教育资源公共服务平台</a:t>
            </a:r>
            <a:endParaRPr lang="en-US" altLang="zh-CN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智能网络学习平台</a:t>
            </a: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鸣谢致敬</a:t>
            </a:r>
            <a:endParaRPr lang="zh-CN" alt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01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29" y="4168930"/>
            <a:ext cx="3712468" cy="179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 bwMode="auto">
          <a:xfrm>
            <a:off x="285720" y="142852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323528" y="33318"/>
            <a:ext cx="7239000" cy="609600"/>
          </a:xfrm>
        </p:spPr>
        <p:txBody>
          <a:bodyPr>
            <a:normAutofit/>
          </a:bodyPr>
          <a:lstStyle/>
          <a:p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现状</a:t>
            </a:r>
            <a:r>
              <a:rPr lang="en-US" altLang="zh-C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教育学习</a:t>
            </a:r>
            <a:endParaRPr lang="zh-CN" alt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流程图: 过程 24"/>
          <p:cNvSpPr/>
          <p:nvPr/>
        </p:nvSpPr>
        <p:spPr>
          <a:xfrm>
            <a:off x="5710684" y="1428747"/>
            <a:ext cx="2893764" cy="168163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785813" y="1428750"/>
            <a:ext cx="3286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" name="图片 2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248" y="679942"/>
            <a:ext cx="1897944" cy="1302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5781916" y="2087409"/>
            <a:ext cx="28340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学生学习压力大，不快乐，缺乏主动性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应试教育限制学生特点发展，无法实现个性化教育。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左右箭头 29"/>
          <p:cNvSpPr/>
          <p:nvPr/>
        </p:nvSpPr>
        <p:spPr>
          <a:xfrm>
            <a:off x="4175053" y="1276292"/>
            <a:ext cx="857256" cy="500066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流程图: 过程 30"/>
          <p:cNvSpPr/>
          <p:nvPr/>
        </p:nvSpPr>
        <p:spPr>
          <a:xfrm>
            <a:off x="618094" y="1400444"/>
            <a:ext cx="2765528" cy="1709935"/>
          </a:xfrm>
          <a:prstGeom prst="flowChartProcess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562919" y="1909666"/>
            <a:ext cx="273849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老师备课，批改作业，准备考试耗费大量精力。</a:t>
            </a:r>
            <a:endParaRPr lang="en-US" altLang="zh-CN" sz="1400" b="1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不能追溯学生的做题、学习过程，很难了解每个学生的特点，不能因材施教。</a:t>
            </a:r>
            <a:endParaRPr lang="en-US" altLang="zh-CN" sz="1400" b="1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600" b="1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9" name="图片 28" descr="f094611b906d12d07b0197fb270f50a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9" y="642918"/>
            <a:ext cx="2016169" cy="1266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左右箭头 36"/>
          <p:cNvSpPr/>
          <p:nvPr/>
        </p:nvSpPr>
        <p:spPr>
          <a:xfrm rot="7690716">
            <a:off x="6355023" y="3803869"/>
            <a:ext cx="857256" cy="500066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TextBox 25"/>
          <p:cNvSpPr txBox="1">
            <a:spLocks noChangeArrowheads="1"/>
          </p:cNvSpPr>
          <p:nvPr/>
        </p:nvSpPr>
        <p:spPr bwMode="auto">
          <a:xfrm>
            <a:off x="2515208" y="4293149"/>
            <a:ext cx="33895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家长望子成龙心切，逼迫孩子学习成</a:t>
            </a:r>
            <a:r>
              <a:rPr lang="zh-CN" altLang="en-US" sz="14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常态。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不能准确了解孩子学习成果、成绩动态，很难进行针对性、有效的辅导支持。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2932653" y="2509472"/>
            <a:ext cx="3283246" cy="1907832"/>
          </a:xfrm>
          <a:prstGeom prst="ellipse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425" y="5251383"/>
            <a:ext cx="2047875" cy="1362075"/>
          </a:xfrm>
          <a:prstGeom prst="rect">
            <a:avLst/>
          </a:prstGeom>
        </p:spPr>
      </p:pic>
      <p:sp>
        <p:nvSpPr>
          <p:cNvPr id="23" name="云形 22"/>
          <p:cNvSpPr/>
          <p:nvPr/>
        </p:nvSpPr>
        <p:spPr>
          <a:xfrm>
            <a:off x="3522387" y="2938434"/>
            <a:ext cx="2106089" cy="1152607"/>
          </a:xfrm>
          <a:prstGeom prst="cloud">
            <a:avLst/>
          </a:prstGeom>
          <a:solidFill>
            <a:srgbClr val="92D050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传统教学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左右箭头 32"/>
          <p:cNvSpPr/>
          <p:nvPr/>
        </p:nvSpPr>
        <p:spPr>
          <a:xfrm rot="4197636">
            <a:off x="1569946" y="3563761"/>
            <a:ext cx="857256" cy="500066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22862" y="2283918"/>
            <a:ext cx="8788916" cy="227480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◎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教师在一些非教学任务上耗费大量精力</a:t>
            </a:r>
            <a:r>
              <a:rPr lang="zh-CN" altLang="en-US" sz="1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◎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学生被动学习，缺乏主动；难以实现个性化教育。</a:t>
            </a:r>
            <a:endParaRPr lang="en-US" altLang="zh-CN" sz="1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◎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家长与学校不能不及时沟通，不能实时掌握孩子思想、学习动态。</a:t>
            </a:r>
            <a:endParaRPr lang="en-US" altLang="zh-CN" sz="1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◎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学校教师</a:t>
            </a:r>
            <a:r>
              <a:rPr lang="zh-CN" altLang="en-US" sz="1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教学活动相对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独立、优质的教学</a:t>
            </a:r>
            <a:r>
              <a:rPr lang="zh-CN" altLang="en-US" sz="1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资源匮乏。</a:t>
            </a:r>
            <a:endParaRPr lang="en-US" altLang="zh-CN" sz="1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51394" y="2033885"/>
            <a:ext cx="2216294" cy="500066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rPr>
              <a:t>传统教学模式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80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0" grpId="0" animBg="1"/>
      <p:bldP spid="31" grpId="0" animBg="1"/>
      <p:bldP spid="32" grpId="0"/>
      <p:bldP spid="37" grpId="0" animBg="1"/>
      <p:bldP spid="38" grpId="0"/>
      <p:bldP spid="33" grpId="0" animBg="1"/>
      <p:bldP spid="39" grpId="0" animBg="1"/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33"/>
          <p:cNvSpPr/>
          <p:nvPr/>
        </p:nvSpPr>
        <p:spPr bwMode="auto">
          <a:xfrm>
            <a:off x="612936" y="2776606"/>
            <a:ext cx="7844510" cy="1551298"/>
          </a:xfrm>
          <a:prstGeom prst="roundRect">
            <a:avLst/>
          </a:prstGeom>
          <a:solidFill>
            <a:schemeClr val="bg1">
              <a:alpha val="16000"/>
            </a:scheme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570541" y="908720"/>
            <a:ext cx="7844510" cy="5287069"/>
          </a:xfrm>
          <a:prstGeom prst="rect">
            <a:avLst/>
          </a:prstGeom>
          <a:solidFill>
            <a:srgbClr val="DAEDFB"/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316427" y="169439"/>
            <a:ext cx="7239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kern="0" dirty="0" smtClean="0"/>
              <a:t>教育资源公共服务平台目标</a:t>
            </a:r>
            <a:endParaRPr lang="zh-CN" altLang="en-US" kern="0" dirty="0"/>
          </a:p>
        </p:txBody>
      </p:sp>
      <p:sp>
        <p:nvSpPr>
          <p:cNvPr id="4" name="矩形 3"/>
          <p:cNvSpPr/>
          <p:nvPr/>
        </p:nvSpPr>
        <p:spPr>
          <a:xfrm>
            <a:off x="612936" y="5479398"/>
            <a:ext cx="784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教学素材、教学课件、网络课程、虚拟仿真系统、教育游戏</a:t>
            </a:r>
            <a:r>
              <a:rPr lang="zh-CN" altLang="en-US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en-US" altLang="zh-CN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教学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案例、数字图书、数字教材、教学工具、学习网站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246" y="2999807"/>
            <a:ext cx="1038225" cy="781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云形 8"/>
          <p:cNvSpPr/>
          <p:nvPr/>
        </p:nvSpPr>
        <p:spPr>
          <a:xfrm>
            <a:off x="2898262" y="4669458"/>
            <a:ext cx="2887385" cy="824130"/>
          </a:xfrm>
          <a:prstGeom prst="cloud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公共资源服务平台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69416" y="381107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获取教学资源</a:t>
            </a:r>
            <a:endParaRPr lang="zh-CN" altLang="en-US" sz="1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871" y="3002894"/>
            <a:ext cx="1038225" cy="7810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42615" y="381107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组织</a:t>
            </a:r>
            <a:r>
              <a:rPr lang="zh-CN" altLang="en-US" sz="1400" dirty="0" smtClean="0"/>
              <a:t>资源共建</a:t>
            </a:r>
            <a:endParaRPr lang="zh-CN" altLang="en-US" sz="14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496" y="3026094"/>
            <a:ext cx="1038225" cy="7810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15814" y="383683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开展教学活动</a:t>
            </a:r>
            <a:endParaRPr lang="zh-CN" altLang="en-US" sz="14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971" y="3026094"/>
            <a:ext cx="1038225" cy="7810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534178" y="381107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开展教学活动</a:t>
            </a:r>
            <a:endParaRPr lang="zh-CN" altLang="en-US" sz="14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239" y="1240927"/>
            <a:ext cx="1038225" cy="7810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939512" y="2011343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促进优质资源共享</a:t>
            </a:r>
            <a:endParaRPr lang="zh-CN" altLang="en-US" sz="1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3789049" y="201605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形成科学决策</a:t>
            </a:r>
            <a:endParaRPr lang="zh-CN" altLang="en-US" sz="1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5262831" y="203385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促进个性化服务保障</a:t>
            </a:r>
            <a:endParaRPr lang="zh-CN" altLang="en-US" sz="1400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064" y="1028243"/>
            <a:ext cx="1349854" cy="101747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080" y="1028243"/>
            <a:ext cx="1349854" cy="101747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309" y="1028243"/>
            <a:ext cx="1349854" cy="1017478"/>
          </a:xfrm>
          <a:prstGeom prst="rect">
            <a:avLst/>
          </a:prstGeom>
        </p:spPr>
      </p:pic>
      <p:sp>
        <p:nvSpPr>
          <p:cNvPr id="35" name="右箭头 34"/>
          <p:cNvSpPr/>
          <p:nvPr/>
        </p:nvSpPr>
        <p:spPr bwMode="auto">
          <a:xfrm rot="16200000">
            <a:off x="3216942" y="4185783"/>
            <a:ext cx="415952" cy="504056"/>
          </a:xfrm>
          <a:prstGeom prst="rightArrow">
            <a:avLst/>
          </a:prstGeom>
          <a:solidFill>
            <a:srgbClr val="3521AF">
              <a:alpha val="16000"/>
            </a:srgb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6" name="右箭头 35"/>
          <p:cNvSpPr/>
          <p:nvPr/>
        </p:nvSpPr>
        <p:spPr bwMode="auto">
          <a:xfrm rot="16200000">
            <a:off x="5087679" y="4157874"/>
            <a:ext cx="415952" cy="504056"/>
          </a:xfrm>
          <a:prstGeom prst="rightArrow">
            <a:avLst/>
          </a:prstGeom>
          <a:solidFill>
            <a:srgbClr val="3521AF">
              <a:alpha val="16000"/>
            </a:srgb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7" name="右箭头 36"/>
          <p:cNvSpPr/>
          <p:nvPr/>
        </p:nvSpPr>
        <p:spPr bwMode="auto">
          <a:xfrm rot="16200000">
            <a:off x="2497375" y="2322406"/>
            <a:ext cx="415952" cy="504056"/>
          </a:xfrm>
          <a:prstGeom prst="rightArrow">
            <a:avLst/>
          </a:prstGeom>
          <a:solidFill>
            <a:srgbClr val="3521AF">
              <a:alpha val="16000"/>
            </a:srgb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8" name="右箭头 37"/>
          <p:cNvSpPr/>
          <p:nvPr/>
        </p:nvSpPr>
        <p:spPr bwMode="auto">
          <a:xfrm rot="16200000">
            <a:off x="4159570" y="2314504"/>
            <a:ext cx="415952" cy="504056"/>
          </a:xfrm>
          <a:prstGeom prst="rightArrow">
            <a:avLst/>
          </a:prstGeom>
          <a:solidFill>
            <a:srgbClr val="3521AF">
              <a:alpha val="16000"/>
            </a:srgb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9" name="右箭头 38"/>
          <p:cNvSpPr/>
          <p:nvPr/>
        </p:nvSpPr>
        <p:spPr bwMode="auto">
          <a:xfrm rot="16200000">
            <a:off x="5879260" y="2314504"/>
            <a:ext cx="415952" cy="504056"/>
          </a:xfrm>
          <a:prstGeom prst="rightArrow">
            <a:avLst/>
          </a:prstGeom>
          <a:solidFill>
            <a:srgbClr val="3521AF">
              <a:alpha val="16000"/>
            </a:srgb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865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316427" y="169439"/>
            <a:ext cx="7239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kern="0" dirty="0"/>
              <a:t>统一门户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00662" y="2176223"/>
            <a:ext cx="455215" cy="27157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4852" tIns="24852" rIns="24852" bIns="24852" spcCol="1270" anchor="ctr"/>
          <a:lstStyle/>
          <a:p>
            <a:pPr algn="ctr" defTabSz="7112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统一门户</a:t>
            </a: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17025" y="1122922"/>
            <a:ext cx="951756" cy="7636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3582" tIns="23582" rIns="23582" bIns="23582" spcCol="127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源设置 </a:t>
            </a:r>
          </a:p>
        </p:txBody>
      </p:sp>
      <p:cxnSp>
        <p:nvCxnSpPr>
          <p:cNvPr id="19" name="直接箭头连接符 18"/>
          <p:cNvCxnSpPr>
            <a:stCxn id="5" idx="3"/>
            <a:endCxn id="12" idx="1"/>
          </p:cNvCxnSpPr>
          <p:nvPr/>
        </p:nvCxnSpPr>
        <p:spPr>
          <a:xfrm flipV="1">
            <a:off x="755877" y="1504757"/>
            <a:ext cx="1361148" cy="202934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2132677" y="2137596"/>
            <a:ext cx="936104" cy="7636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3582" tIns="23582" rIns="23582" bIns="2358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名校展示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132677" y="3152270"/>
            <a:ext cx="936104" cy="7636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3582" tIns="23582" rIns="23582" bIns="2358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海量资源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132677" y="4166944"/>
            <a:ext cx="936104" cy="7636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3582" tIns="23582" rIns="23582" bIns="23582" spcCol="1270" anchor="ctr"/>
          <a:lstStyle/>
          <a:p>
            <a:pPr algn="ctr"/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个性化检索</a:t>
            </a:r>
          </a:p>
        </p:txBody>
      </p:sp>
      <p:sp>
        <p:nvSpPr>
          <p:cNvPr id="80" name="矩形 79"/>
          <p:cNvSpPr/>
          <p:nvPr/>
        </p:nvSpPr>
        <p:spPr>
          <a:xfrm>
            <a:off x="2132677" y="5181618"/>
            <a:ext cx="936104" cy="7636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3582" tIns="23582" rIns="23582" bIns="23582" spcCol="1270" anchor="ctr"/>
          <a:lstStyle/>
          <a:p>
            <a:pPr algn="ctr"/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在线预览</a:t>
            </a:r>
          </a:p>
        </p:txBody>
      </p:sp>
      <p:cxnSp>
        <p:nvCxnSpPr>
          <p:cNvPr id="84" name="直接箭头连接符 83"/>
          <p:cNvCxnSpPr>
            <a:stCxn id="5" idx="3"/>
            <a:endCxn id="77" idx="1"/>
          </p:cNvCxnSpPr>
          <p:nvPr/>
        </p:nvCxnSpPr>
        <p:spPr>
          <a:xfrm flipV="1">
            <a:off x="755877" y="2519431"/>
            <a:ext cx="1376800" cy="101467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>
            <a:stCxn id="5" idx="3"/>
            <a:endCxn id="78" idx="1"/>
          </p:cNvCxnSpPr>
          <p:nvPr/>
        </p:nvCxnSpPr>
        <p:spPr>
          <a:xfrm>
            <a:off x="755877" y="3534104"/>
            <a:ext cx="1376800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>
            <a:stCxn id="5" idx="3"/>
            <a:endCxn id="79" idx="1"/>
          </p:cNvCxnSpPr>
          <p:nvPr/>
        </p:nvCxnSpPr>
        <p:spPr>
          <a:xfrm>
            <a:off x="755877" y="3534104"/>
            <a:ext cx="1376800" cy="101467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>
            <a:stCxn id="5" idx="3"/>
            <a:endCxn id="80" idx="1"/>
          </p:cNvCxnSpPr>
          <p:nvPr/>
        </p:nvCxnSpPr>
        <p:spPr>
          <a:xfrm>
            <a:off x="755877" y="3534104"/>
            <a:ext cx="1376800" cy="202934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圆角矩形 95"/>
          <p:cNvSpPr/>
          <p:nvPr/>
        </p:nvSpPr>
        <p:spPr bwMode="auto">
          <a:xfrm>
            <a:off x="3347864" y="1122922"/>
            <a:ext cx="4464496" cy="763669"/>
          </a:xfrm>
          <a:prstGeom prst="roundRect">
            <a:avLst/>
          </a:prstGeom>
          <a:solidFill>
            <a:srgbClr val="6674A6">
              <a:tint val="66000"/>
              <a:satMod val="160000"/>
            </a:srgb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3635896" y="1320090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国内及省内教育新闻动态直接</a:t>
            </a:r>
            <a:r>
              <a:rPr lang="zh-CN" altLang="en-US" sz="1600" dirty="0" smtClean="0">
                <a:solidFill>
                  <a:schemeClr val="bg1"/>
                </a:solidFill>
              </a:rPr>
              <a:t>呈现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99" name="圆角矩形 98"/>
          <p:cNvSpPr/>
          <p:nvPr/>
        </p:nvSpPr>
        <p:spPr bwMode="auto">
          <a:xfrm>
            <a:off x="3347864" y="2137596"/>
            <a:ext cx="4464496" cy="763669"/>
          </a:xfrm>
          <a:prstGeom prst="roundRect">
            <a:avLst/>
          </a:prstGeom>
          <a:solidFill>
            <a:srgbClr val="6674A6">
              <a:tint val="66000"/>
              <a:satMod val="160000"/>
            </a:srgb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635896" y="223047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所有在平台的校园网站，自动形成名校列表，供公众进行访问、</a:t>
            </a:r>
            <a:r>
              <a:rPr lang="zh-CN" altLang="en-US" sz="1600" dirty="0" smtClean="0">
                <a:solidFill>
                  <a:schemeClr val="bg1"/>
                </a:solidFill>
              </a:rPr>
              <a:t>交流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1" name="圆角矩形 100"/>
          <p:cNvSpPr/>
          <p:nvPr/>
        </p:nvSpPr>
        <p:spPr bwMode="auto">
          <a:xfrm>
            <a:off x="3347864" y="3152269"/>
            <a:ext cx="4464496" cy="763669"/>
          </a:xfrm>
          <a:prstGeom prst="roundRect">
            <a:avLst/>
          </a:prstGeom>
          <a:solidFill>
            <a:srgbClr val="6674A6">
              <a:tint val="66000"/>
              <a:satMod val="160000"/>
            </a:srgb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635896" y="3152269"/>
            <a:ext cx="4176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提供小学一年级到高中三年级阶段所有科目的各种教育资源，包含视频，课件，教案，试卷等</a:t>
            </a:r>
            <a:r>
              <a:rPr lang="zh-CN" altLang="en-US" sz="1600" dirty="0" smtClean="0">
                <a:solidFill>
                  <a:schemeClr val="bg1"/>
                </a:solidFill>
              </a:rPr>
              <a:t>类型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3" name="圆角矩形 102"/>
          <p:cNvSpPr/>
          <p:nvPr/>
        </p:nvSpPr>
        <p:spPr bwMode="auto">
          <a:xfrm>
            <a:off x="3347864" y="4166944"/>
            <a:ext cx="4464496" cy="763669"/>
          </a:xfrm>
          <a:prstGeom prst="roundRect">
            <a:avLst/>
          </a:prstGeom>
          <a:solidFill>
            <a:srgbClr val="6674A6">
              <a:tint val="66000"/>
              <a:satMod val="160000"/>
            </a:srgb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3635896" y="4247794"/>
            <a:ext cx="3991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版本搜索、同步搜索、类型搜索、地区搜索等（必备项）</a:t>
            </a:r>
          </a:p>
        </p:txBody>
      </p:sp>
      <p:sp>
        <p:nvSpPr>
          <p:cNvPr id="105" name="圆角矩形 104"/>
          <p:cNvSpPr/>
          <p:nvPr/>
        </p:nvSpPr>
        <p:spPr bwMode="auto">
          <a:xfrm>
            <a:off x="3347864" y="5142660"/>
            <a:ext cx="4464496" cy="763669"/>
          </a:xfrm>
          <a:prstGeom prst="roundRect">
            <a:avLst/>
          </a:prstGeom>
          <a:solidFill>
            <a:srgbClr val="6674A6">
              <a:tint val="66000"/>
              <a:satMod val="160000"/>
            </a:srgbClr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3635896" y="5208134"/>
            <a:ext cx="3991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直接在线预览</a:t>
            </a:r>
            <a:r>
              <a:rPr lang="en-US" altLang="zh-CN" sz="1600" dirty="0">
                <a:solidFill>
                  <a:schemeClr val="bg1"/>
                </a:solidFill>
              </a:rPr>
              <a:t>WORD</a:t>
            </a:r>
            <a:r>
              <a:rPr lang="zh-CN" altLang="en-US" sz="1600" dirty="0">
                <a:solidFill>
                  <a:schemeClr val="bg1"/>
                </a:solidFill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</a:rPr>
              <a:t>PDF</a:t>
            </a:r>
            <a:r>
              <a:rPr lang="zh-CN" altLang="en-US" sz="1600" dirty="0">
                <a:solidFill>
                  <a:schemeClr val="bg1"/>
                </a:solidFill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</a:rPr>
              <a:t>PPF</a:t>
            </a:r>
            <a:r>
              <a:rPr lang="zh-CN" altLang="en-US" sz="1600" dirty="0">
                <a:solidFill>
                  <a:schemeClr val="bg1"/>
                </a:solidFill>
              </a:rPr>
              <a:t>、视频、压缩包等各种</a:t>
            </a:r>
            <a:r>
              <a:rPr lang="zh-CN" altLang="en-US" sz="1600" dirty="0" smtClean="0">
                <a:solidFill>
                  <a:schemeClr val="bg1"/>
                </a:solidFill>
              </a:rPr>
              <a:t>文件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316427" y="169439"/>
            <a:ext cx="7239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kern="0" dirty="0" smtClean="0"/>
              <a:t>应用框架</a:t>
            </a:r>
            <a:endParaRPr lang="zh-CN" altLang="en-US" kern="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61622"/>
              </p:ext>
            </p:extLst>
          </p:nvPr>
        </p:nvGraphicFramePr>
        <p:xfrm>
          <a:off x="1187624" y="908720"/>
          <a:ext cx="6768752" cy="4952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54"/>
                <a:gridCol w="1131554"/>
                <a:gridCol w="1131554"/>
                <a:gridCol w="1131554"/>
                <a:gridCol w="1131554"/>
                <a:gridCol w="1110982"/>
              </a:tblGrid>
              <a:tr h="742288"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学易教育资源公共服务平台</a:t>
                      </a:r>
                      <a:endParaRPr lang="zh-CN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53856"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+mn-lt"/>
                        </a:rPr>
                        <a:t>云端应用</a:t>
                      </a:r>
                      <a:endParaRPr lang="zh-CN" altLang="en-US" sz="2000" b="1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429381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+mn-lt"/>
                        </a:rPr>
                        <a:t>资源库</a:t>
                      </a:r>
                      <a:endParaRPr lang="zh-CN" altLang="en-US" sz="2000" dirty="0">
                        <a:latin typeface="+mn-lt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 smtClean="0">
                          <a:latin typeface="+mn-lt"/>
                        </a:rPr>
                        <a:t>视频库</a:t>
                      </a:r>
                      <a:endParaRPr lang="zh-CN" altLang="en-US" sz="2000" dirty="0">
                        <a:latin typeface="+mn-lt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+mn-lt"/>
                        </a:rPr>
                        <a:t>试题库</a:t>
                      </a: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+mn-lt"/>
                        </a:rPr>
                        <a:t>导学案库</a:t>
                      </a: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+mn-lt"/>
                        </a:rPr>
                        <a:t>课程库</a:t>
                      </a: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更多</a:t>
                      </a:r>
                      <a:endParaRPr lang="zh-CN" altLang="en-US" dirty="0"/>
                    </a:p>
                  </a:txBody>
                  <a:tcPr vert="eaVert" anchor="ctr"/>
                </a:tc>
              </a:tr>
              <a:tr h="742288"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公共服务</a:t>
                      </a:r>
                      <a:endParaRPr lang="en-US" altLang="zh-CN" sz="2000" b="1" dirty="0" smtClean="0"/>
                    </a:p>
                    <a:p>
                      <a:pPr algn="ctr"/>
                      <a:r>
                        <a:rPr lang="zh-CN" altLang="en-US" dirty="0" smtClean="0"/>
                        <a:t>（用户体系、身份认证、应用管理、权限管理等）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42288"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应用支撑</a:t>
                      </a:r>
                      <a:endParaRPr lang="en-US" altLang="zh-CN" sz="2000" b="1" dirty="0" smtClean="0"/>
                    </a:p>
                    <a:p>
                      <a:pPr algn="ctr"/>
                      <a:r>
                        <a:rPr lang="zh-CN" altLang="en-US" b="0" dirty="0" smtClean="0"/>
                        <a:t>（文件服务系统、域名服务系统、短信网关系统等）</a:t>
                      </a:r>
                      <a:endParaRPr lang="zh-CN" alt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42288"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+mn-lt"/>
                        </a:rPr>
                        <a:t>核心基础</a:t>
                      </a:r>
                      <a:endParaRPr lang="en-US" altLang="zh-CN" sz="20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altLang="zh-CN" sz="2000" b="0" dirty="0" smtClean="0">
                          <a:latin typeface="+mn-lt"/>
                        </a:rPr>
                        <a:t>(</a:t>
                      </a:r>
                      <a:r>
                        <a:rPr lang="zh-CN" altLang="en-US" sz="2000" b="0" dirty="0" smtClean="0">
                          <a:latin typeface="+mn-lt"/>
                        </a:rPr>
                        <a:t>计算机系统、云计算系统、数据中心等</a:t>
                      </a:r>
                      <a:r>
                        <a:rPr lang="en-US" altLang="zh-CN" sz="2000" b="0" dirty="0" smtClean="0">
                          <a:latin typeface="+mn-lt"/>
                        </a:rPr>
                        <a:t>)</a:t>
                      </a:r>
                      <a:endParaRPr lang="zh-CN" altLang="en-US" sz="20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2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3" name="Picture 1" descr="E:\2013产品\图片素材\is098w1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2" y="0"/>
            <a:ext cx="4000528" cy="65722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643042" y="285728"/>
            <a:ext cx="209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 录</a:t>
            </a:r>
            <a:endParaRPr lang="en-US" altLang="zh-CN" sz="4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Arial Narrow" pitchFamily="34" charset="0"/>
                <a:ea typeface="微软雅黑" pitchFamily="34" charset="-122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Arial Narrow" pitchFamily="34" charset="0"/>
              <a:ea typeface="微软雅黑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4682956" y="5157192"/>
            <a:ext cx="321092" cy="312438"/>
          </a:xfrm>
          <a:prstGeom prst="righ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TextBox 16"/>
          <p:cNvSpPr txBox="1"/>
          <p:nvPr/>
        </p:nvSpPr>
        <p:spPr>
          <a:xfrm>
            <a:off x="4535332" y="1340768"/>
            <a:ext cx="446449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教育信息化发展现状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学易云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简介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学易“三通两平台”解决方案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教育云数据中心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区域教育云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平台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智慧校园管理平台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教育资源公共服务平台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智能网络学习平台</a:t>
            </a: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鸣谢致敬</a:t>
            </a:r>
            <a:endParaRPr lang="zh-CN" alt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148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213867" y="1624980"/>
            <a:ext cx="3152775" cy="581025"/>
          </a:xfrm>
          <a:prstGeom prst="rect">
            <a:avLst/>
          </a:prstGeom>
          <a:solidFill>
            <a:srgbClr val="51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标题 1"/>
          <p:cNvSpPr txBox="1">
            <a:spLocks/>
          </p:cNvSpPr>
          <p:nvPr/>
        </p:nvSpPr>
        <p:spPr bwMode="auto">
          <a:xfrm>
            <a:off x="285720" y="33318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目标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71" y="1726556"/>
            <a:ext cx="497871" cy="38896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509517" y="1624980"/>
            <a:ext cx="3152775" cy="581025"/>
          </a:xfrm>
          <a:prstGeom prst="rect">
            <a:avLst/>
          </a:prstGeom>
          <a:solidFill>
            <a:srgbClr val="E8B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文本框 15"/>
          <p:cNvSpPr txBox="1">
            <a:spLocks noChangeArrowheads="1"/>
          </p:cNvSpPr>
          <p:nvPr/>
        </p:nvSpPr>
        <p:spPr bwMode="auto">
          <a:xfrm>
            <a:off x="2215580" y="1715467"/>
            <a:ext cx="1227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因材施教</a:t>
            </a:r>
          </a:p>
        </p:txBody>
      </p:sp>
      <p:sp>
        <p:nvSpPr>
          <p:cNvPr id="23" name="文本框 16"/>
          <p:cNvSpPr txBox="1">
            <a:spLocks noChangeArrowheads="1"/>
          </p:cNvSpPr>
          <p:nvPr/>
        </p:nvSpPr>
        <p:spPr bwMode="auto">
          <a:xfrm>
            <a:off x="5619180" y="1715467"/>
            <a:ext cx="1227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智能定制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67" y="2348879"/>
            <a:ext cx="3152775" cy="223224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84" y="1715468"/>
            <a:ext cx="483291" cy="41738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518" y="2348879"/>
            <a:ext cx="3152774" cy="223224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077" y="5229200"/>
            <a:ext cx="7920880" cy="76934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文本框 12"/>
          <p:cNvSpPr txBox="1"/>
          <p:nvPr/>
        </p:nvSpPr>
        <p:spPr>
          <a:xfrm>
            <a:off x="549077" y="530120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a typeface="微软雅黑" pitchFamily="34" charset="-122"/>
              </a:rPr>
              <a:t>智能化</a:t>
            </a:r>
            <a:r>
              <a:rPr lang="zh-CN" altLang="en-US" b="1" dirty="0">
                <a:solidFill>
                  <a:schemeClr val="bg1"/>
                </a:solidFill>
                <a:ea typeface="微软雅黑" pitchFamily="34" charset="-122"/>
              </a:rPr>
              <a:t>学习是以面向学生个性化服务为理念，能全面感知个体特征和学习情景，并提供针对性学习</a:t>
            </a:r>
            <a:r>
              <a:rPr lang="zh-CN" altLang="en-US" b="1" dirty="0" smtClean="0">
                <a:solidFill>
                  <a:schemeClr val="bg1"/>
                </a:solidFill>
                <a:ea typeface="微软雅黑" pitchFamily="34" charset="-122"/>
              </a:rPr>
              <a:t>实践！</a:t>
            </a:r>
            <a:endParaRPr lang="zh-CN" altLang="en-US" b="1" dirty="0">
              <a:solidFill>
                <a:schemeClr val="bg1"/>
              </a:solidFill>
              <a:ea typeface="微软雅黑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30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323528" y="1828059"/>
            <a:ext cx="1613717" cy="2825078"/>
          </a:xfrm>
          <a:prstGeom prst="round2DiagRect">
            <a:avLst>
              <a:gd name="adj1" fmla="val 0"/>
              <a:gd name="adj2" fmla="val 19769"/>
            </a:avLst>
          </a:prstGeom>
          <a:solidFill>
            <a:srgbClr val="0071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/>
          <a:lstStyle/>
          <a:p>
            <a:pPr algn="dist">
              <a:lnSpc>
                <a:spcPct val="85000"/>
              </a:lnSpc>
            </a:pPr>
            <a:endParaRPr lang="zh-CN" altLang="en-US" sz="1400" kern="0">
              <a:solidFill>
                <a:prstClr val="white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2475095" y="1895540"/>
            <a:ext cx="1613718" cy="2834174"/>
          </a:xfrm>
          <a:prstGeom prst="round2DiagRect">
            <a:avLst>
              <a:gd name="adj1" fmla="val 0"/>
              <a:gd name="adj2" fmla="val 19769"/>
            </a:avLst>
          </a:prstGeom>
          <a:solidFill>
            <a:srgbClr val="0071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/>
          <a:lstStyle/>
          <a:p>
            <a:pPr algn="dist">
              <a:lnSpc>
                <a:spcPct val="85000"/>
              </a:lnSpc>
            </a:pPr>
            <a:endParaRPr lang="zh-CN" altLang="en-US" sz="1400" kern="0">
              <a:solidFill>
                <a:prstClr val="white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对角圆角矩形 7"/>
          <p:cNvSpPr/>
          <p:nvPr/>
        </p:nvSpPr>
        <p:spPr>
          <a:xfrm>
            <a:off x="4667956" y="1890970"/>
            <a:ext cx="1608947" cy="2834174"/>
          </a:xfrm>
          <a:prstGeom prst="round2DiagRect">
            <a:avLst>
              <a:gd name="adj1" fmla="val 0"/>
              <a:gd name="adj2" fmla="val 19769"/>
            </a:avLst>
          </a:prstGeom>
          <a:solidFill>
            <a:srgbClr val="0071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/>
          <a:lstStyle/>
          <a:p>
            <a:pPr algn="dist">
              <a:lnSpc>
                <a:spcPct val="85000"/>
              </a:lnSpc>
            </a:pPr>
            <a:endParaRPr lang="zh-CN" altLang="en-US" sz="1400" kern="0">
              <a:solidFill>
                <a:prstClr val="white"/>
              </a:solidFill>
              <a:latin typeface="Arial" charset="0"/>
              <a:ea typeface="宋体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3546" y="2105285"/>
            <a:ext cx="1390382" cy="139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252" y="2050933"/>
            <a:ext cx="1412042" cy="127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21"/>
          <p:cNvSpPr txBox="1"/>
          <p:nvPr/>
        </p:nvSpPr>
        <p:spPr>
          <a:xfrm>
            <a:off x="374357" y="3895241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服务随时随刻</a:t>
            </a:r>
          </a:p>
          <a:p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2475095" y="3895241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服务无处不在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4655493" y="390565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服务多种形式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6806757" y="1893124"/>
            <a:ext cx="1621714" cy="2834174"/>
          </a:xfrm>
          <a:prstGeom prst="round2DiagRect">
            <a:avLst>
              <a:gd name="adj1" fmla="val 0"/>
              <a:gd name="adj2" fmla="val 19769"/>
            </a:avLst>
          </a:prstGeom>
          <a:solidFill>
            <a:srgbClr val="0071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/>
          <a:lstStyle/>
          <a:p>
            <a:pPr algn="dist">
              <a:lnSpc>
                <a:spcPct val="85000"/>
              </a:lnSpc>
            </a:pPr>
            <a:endParaRPr lang="zh-CN" altLang="en-US" sz="1400" kern="0">
              <a:solidFill>
                <a:prstClr val="white"/>
              </a:solidFill>
              <a:latin typeface="Arial" charset="0"/>
              <a:ea typeface="宋体" charset="-122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6806757" y="3978993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服务每一个人</a:t>
            </a:r>
          </a:p>
        </p:txBody>
      </p:sp>
      <p:sp>
        <p:nvSpPr>
          <p:cNvPr id="22" name="TextBox 14"/>
          <p:cNvSpPr txBox="1"/>
          <p:nvPr/>
        </p:nvSpPr>
        <p:spPr>
          <a:xfrm>
            <a:off x="323527" y="1197913"/>
            <a:ext cx="1613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latin typeface="微软雅黑" pitchFamily="34" charset="-122"/>
                <a:ea typeface="微软雅黑" pitchFamily="34" charset="-122"/>
              </a:rPr>
              <a:t>Anytime</a:t>
            </a:r>
            <a:endParaRPr lang="zh-CN" altLang="en-US" sz="22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0136" y="2069565"/>
            <a:ext cx="1434955" cy="1467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14"/>
          <p:cNvSpPr txBox="1"/>
          <p:nvPr/>
        </p:nvSpPr>
        <p:spPr>
          <a:xfrm>
            <a:off x="2475095" y="1184213"/>
            <a:ext cx="1613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latin typeface="微软雅黑" pitchFamily="34" charset="-122"/>
                <a:ea typeface="微软雅黑" pitchFamily="34" charset="-122"/>
              </a:rPr>
              <a:t>Anywhere</a:t>
            </a:r>
            <a:endParaRPr lang="zh-CN" altLang="en-US" sz="2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4663185" y="1211131"/>
            <a:ext cx="1634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err="1" smtClean="0">
                <a:latin typeface="微软雅黑" pitchFamily="34" charset="-122"/>
                <a:ea typeface="微软雅黑" pitchFamily="34" charset="-122"/>
              </a:rPr>
              <a:t>Anydevice</a:t>
            </a:r>
            <a:endParaRPr lang="zh-CN" altLang="en-US" sz="2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6814753" y="1171512"/>
            <a:ext cx="1613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latin typeface="微软雅黑" pitchFamily="34" charset="-122"/>
                <a:ea typeface="微软雅黑" pitchFamily="34" charset="-122"/>
              </a:rPr>
              <a:t>Anyone</a:t>
            </a:r>
            <a:endParaRPr lang="zh-CN" altLang="en-US" sz="22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2195638"/>
            <a:ext cx="1500370" cy="125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标题 1"/>
          <p:cNvSpPr txBox="1">
            <a:spLocks/>
          </p:cNvSpPr>
          <p:nvPr/>
        </p:nvSpPr>
        <p:spPr>
          <a:xfrm>
            <a:off x="285720" y="33318"/>
            <a:ext cx="752664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kern="0" dirty="0" smtClean="0"/>
              <a:t>特征</a:t>
            </a:r>
            <a:endParaRPr lang="zh-CN" altLang="en-US" kern="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560" y="5417631"/>
            <a:ext cx="7386459" cy="5809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文本框 3"/>
          <p:cNvSpPr txBox="1"/>
          <p:nvPr/>
        </p:nvSpPr>
        <p:spPr>
          <a:xfrm>
            <a:off x="611560" y="5536427"/>
            <a:ext cx="734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a typeface="微软雅黑" pitchFamily="34" charset="-122"/>
              </a:rPr>
              <a:t>网络学习最终</a:t>
            </a:r>
            <a:r>
              <a:rPr lang="zh-CN" altLang="en-US" b="1" dirty="0">
                <a:solidFill>
                  <a:schemeClr val="bg1"/>
                </a:solidFill>
                <a:ea typeface="微软雅黑" pitchFamily="34" charset="-122"/>
              </a:rPr>
              <a:t>形态</a:t>
            </a:r>
            <a:r>
              <a:rPr lang="en-US" altLang="zh-CN" b="1" dirty="0">
                <a:solidFill>
                  <a:schemeClr val="bg1"/>
                </a:solidFill>
                <a:ea typeface="微软雅黑" pitchFamily="34" charset="-122"/>
              </a:rPr>
              <a:t>——</a:t>
            </a:r>
            <a:r>
              <a:rPr lang="zh-CN" altLang="en-US" b="1" dirty="0">
                <a:solidFill>
                  <a:schemeClr val="bg1"/>
                </a:solidFill>
                <a:ea typeface="微软雅黑" pitchFamily="34" charset="-122"/>
              </a:rPr>
              <a:t>随时随地为校园内的每一个人提供智能化服务！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66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1"/>
          <p:cNvSpPr txBox="1">
            <a:spLocks/>
          </p:cNvSpPr>
          <p:nvPr/>
        </p:nvSpPr>
        <p:spPr>
          <a:xfrm>
            <a:off x="285720" y="33318"/>
            <a:ext cx="752664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kern="0" dirty="0" smtClean="0"/>
              <a:t>模式</a:t>
            </a:r>
            <a:endParaRPr lang="zh-CN" altLang="en-US" kern="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5417631"/>
            <a:ext cx="8064896" cy="5809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文本框 3"/>
          <p:cNvSpPr txBox="1"/>
          <p:nvPr/>
        </p:nvSpPr>
        <p:spPr>
          <a:xfrm>
            <a:off x="611560" y="5536427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a typeface="微软雅黑" pitchFamily="34" charset="-122"/>
              </a:rPr>
              <a:t>云班级是学校老师、学生、家长共同构建的个性化网络学习、交流平台</a:t>
            </a:r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1547664" y="549771"/>
            <a:ext cx="5205542" cy="4683643"/>
            <a:chOff x="4556" y="1460001"/>
            <a:chExt cx="5205542" cy="4683643"/>
          </a:xfrm>
        </p:grpSpPr>
        <p:sp>
          <p:nvSpPr>
            <p:cNvPr id="30" name="椭圆 29"/>
            <p:cNvSpPr/>
            <p:nvPr/>
          </p:nvSpPr>
          <p:spPr bwMode="auto">
            <a:xfrm>
              <a:off x="785786" y="2214554"/>
              <a:ext cx="3786214" cy="3786214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2156004" y="3526447"/>
              <a:ext cx="1137075" cy="112412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学校</a:t>
              </a:r>
              <a:endPara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200" dirty="0" smtClean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云班级</a:t>
              </a:r>
              <a:endParaRPr kumimoji="0" lang="zh-CN" altLang="en-US" sz="1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620465" y="1460001"/>
              <a:ext cx="2035950" cy="1648465"/>
              <a:chOff x="2120531" y="1317125"/>
              <a:chExt cx="2035950" cy="1648465"/>
            </a:xfrm>
          </p:grpSpPr>
          <p:sp>
            <p:nvSpPr>
              <p:cNvPr id="79" name="椭圆 78"/>
              <p:cNvSpPr/>
              <p:nvPr/>
            </p:nvSpPr>
            <p:spPr bwMode="auto">
              <a:xfrm>
                <a:off x="2583423" y="1500174"/>
                <a:ext cx="1143008" cy="1143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 bwMode="auto">
              <a:xfrm>
                <a:off x="2811682" y="2261849"/>
                <a:ext cx="747664" cy="70374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 bwMode="auto">
              <a:xfrm>
                <a:off x="3433440" y="1903099"/>
                <a:ext cx="723041" cy="70102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 bwMode="auto">
              <a:xfrm>
                <a:off x="3075887" y="1317125"/>
                <a:ext cx="675812" cy="65827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 bwMode="auto">
              <a:xfrm>
                <a:off x="2340097" y="1322295"/>
                <a:ext cx="709657" cy="67660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 bwMode="auto">
              <a:xfrm>
                <a:off x="2120531" y="2012610"/>
                <a:ext cx="715774" cy="6835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358374" y="4357693"/>
              <a:ext cx="1851724" cy="1758880"/>
              <a:chOff x="2215366" y="1214421"/>
              <a:chExt cx="1851724" cy="1758880"/>
            </a:xfrm>
          </p:grpSpPr>
          <p:sp>
            <p:nvSpPr>
              <p:cNvPr id="72" name="椭圆 71"/>
              <p:cNvSpPr/>
              <p:nvPr/>
            </p:nvSpPr>
            <p:spPr bwMode="auto">
              <a:xfrm>
                <a:off x="2583423" y="1500174"/>
                <a:ext cx="1143008" cy="1143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 bwMode="auto">
              <a:xfrm>
                <a:off x="2857488" y="1214421"/>
                <a:ext cx="690436" cy="67856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 bwMode="auto">
              <a:xfrm>
                <a:off x="3376654" y="1686431"/>
                <a:ext cx="690436" cy="67856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 bwMode="auto">
              <a:xfrm>
                <a:off x="2969097" y="2294734"/>
                <a:ext cx="690436" cy="67856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 bwMode="auto">
              <a:xfrm>
                <a:off x="2270906" y="2181224"/>
                <a:ext cx="690436" cy="67856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 bwMode="auto">
              <a:xfrm>
                <a:off x="2215366" y="1495490"/>
                <a:ext cx="690436" cy="67856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4556" y="4255990"/>
              <a:ext cx="1870404" cy="1781321"/>
              <a:chOff x="2004820" y="1112718"/>
              <a:chExt cx="1870404" cy="1781321"/>
            </a:xfrm>
          </p:grpSpPr>
          <p:sp>
            <p:nvSpPr>
              <p:cNvPr id="65" name="椭圆 64"/>
              <p:cNvSpPr/>
              <p:nvPr/>
            </p:nvSpPr>
            <p:spPr bwMode="auto">
              <a:xfrm>
                <a:off x="2467270" y="1495490"/>
                <a:ext cx="1143008" cy="1143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 bwMode="auto">
              <a:xfrm>
                <a:off x="3152183" y="1410782"/>
                <a:ext cx="723041" cy="68428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 bwMode="auto">
              <a:xfrm>
                <a:off x="3061416" y="2174131"/>
                <a:ext cx="723041" cy="68428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 bwMode="auto">
              <a:xfrm>
                <a:off x="2297600" y="2209756"/>
                <a:ext cx="723041" cy="68428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 bwMode="auto">
              <a:xfrm>
                <a:off x="2004820" y="1570121"/>
                <a:ext cx="723041" cy="68428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 bwMode="auto">
              <a:xfrm>
                <a:off x="2511144" y="1112718"/>
                <a:ext cx="723041" cy="68428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5" name="TextBox 23"/>
            <p:cNvSpPr txBox="1"/>
            <p:nvPr/>
          </p:nvSpPr>
          <p:spPr>
            <a:xfrm>
              <a:off x="2054451" y="2035325"/>
              <a:ext cx="1107996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教师空间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TextBox 24"/>
            <p:cNvSpPr txBox="1"/>
            <p:nvPr/>
          </p:nvSpPr>
          <p:spPr>
            <a:xfrm>
              <a:off x="431598" y="5046320"/>
              <a:ext cx="1107996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学生空间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Box 25"/>
            <p:cNvSpPr txBox="1"/>
            <p:nvPr/>
          </p:nvSpPr>
          <p:spPr>
            <a:xfrm>
              <a:off x="3749756" y="5072074"/>
              <a:ext cx="1107996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家长空间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TextBox 28"/>
            <p:cNvSpPr txBox="1"/>
            <p:nvPr/>
          </p:nvSpPr>
          <p:spPr>
            <a:xfrm>
              <a:off x="2403228" y="25047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教师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社区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TextBox 32"/>
            <p:cNvSpPr txBox="1"/>
            <p:nvPr/>
          </p:nvSpPr>
          <p:spPr>
            <a:xfrm>
              <a:off x="4046072" y="447741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学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情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监测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TextBox 48"/>
            <p:cNvSpPr txBox="1"/>
            <p:nvPr/>
          </p:nvSpPr>
          <p:spPr>
            <a:xfrm>
              <a:off x="1071538" y="3214686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教务管理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教学管理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家校沟通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资源库</a:t>
              </a:r>
            </a:p>
          </p:txBody>
        </p:sp>
        <p:sp>
          <p:nvSpPr>
            <p:cNvPr id="57" name="TextBox 50"/>
            <p:cNvSpPr txBox="1"/>
            <p:nvPr/>
          </p:nvSpPr>
          <p:spPr>
            <a:xfrm>
              <a:off x="3453442" y="3232594"/>
              <a:ext cx="9028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学情管理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家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校沟通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讨论组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TextBox 52"/>
            <p:cNvSpPr txBox="1"/>
            <p:nvPr/>
          </p:nvSpPr>
          <p:spPr>
            <a:xfrm>
              <a:off x="2241093" y="4933453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网络学习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智能分析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提升方案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互动社区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TextBox 54"/>
            <p:cNvSpPr txBox="1"/>
            <p:nvPr/>
          </p:nvSpPr>
          <p:spPr>
            <a:xfrm>
              <a:off x="606484" y="2786058"/>
              <a:ext cx="1107996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教师部分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TextBox 56"/>
            <p:cNvSpPr txBox="1"/>
            <p:nvPr/>
          </p:nvSpPr>
          <p:spPr>
            <a:xfrm>
              <a:off x="3631059" y="2865064"/>
              <a:ext cx="1107996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家长部分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TextBox 57"/>
            <p:cNvSpPr txBox="1"/>
            <p:nvPr/>
          </p:nvSpPr>
          <p:spPr>
            <a:xfrm>
              <a:off x="2178120" y="5774312"/>
              <a:ext cx="1107996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学生部分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62" name="直接箭头连接符 61"/>
            <p:cNvCxnSpPr/>
            <p:nvPr/>
          </p:nvCxnSpPr>
          <p:spPr bwMode="auto">
            <a:xfrm rot="5400000">
              <a:off x="2463691" y="3309874"/>
              <a:ext cx="429422" cy="7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直接箭头连接符 62"/>
            <p:cNvCxnSpPr/>
            <p:nvPr/>
          </p:nvCxnSpPr>
          <p:spPr bwMode="auto">
            <a:xfrm rot="10800000" flipV="1">
              <a:off x="1845100" y="4357693"/>
              <a:ext cx="370241" cy="3694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直接箭头连接符 63"/>
            <p:cNvCxnSpPr/>
            <p:nvPr/>
          </p:nvCxnSpPr>
          <p:spPr bwMode="auto">
            <a:xfrm>
              <a:off x="3180042" y="4369569"/>
              <a:ext cx="344138" cy="2857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0" name="TextBox 32"/>
            <p:cNvSpPr txBox="1"/>
            <p:nvPr/>
          </p:nvSpPr>
          <p:spPr>
            <a:xfrm>
              <a:off x="4601309" y="4933453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更多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  <a:t>…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1" name="TextBox 32"/>
            <p:cNvSpPr txBox="1"/>
            <p:nvPr/>
          </p:nvSpPr>
          <p:spPr>
            <a:xfrm>
              <a:off x="3409097" y="4741269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家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校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互动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2" name="TextBox 32"/>
            <p:cNvSpPr txBox="1"/>
            <p:nvPr/>
          </p:nvSpPr>
          <p:spPr>
            <a:xfrm>
              <a:off x="3498309" y="541520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辅导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计划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3" name="TextBox 32"/>
            <p:cNvSpPr txBox="1"/>
            <p:nvPr/>
          </p:nvSpPr>
          <p:spPr>
            <a:xfrm>
              <a:off x="4185057" y="551660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家长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社区</a:t>
              </a:r>
            </a:p>
          </p:txBody>
        </p:sp>
        <p:sp>
          <p:nvSpPr>
            <p:cNvPr id="95" name="TextBox 32"/>
            <p:cNvSpPr txBox="1"/>
            <p:nvPr/>
          </p:nvSpPr>
          <p:spPr>
            <a:xfrm>
              <a:off x="1249567" y="467857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在线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作业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9" name="TextBox 32"/>
            <p:cNvSpPr txBox="1"/>
            <p:nvPr/>
          </p:nvSpPr>
          <p:spPr>
            <a:xfrm>
              <a:off x="1158800" y="5441923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在线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答疑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1" name="TextBox 32"/>
            <p:cNvSpPr txBox="1"/>
            <p:nvPr/>
          </p:nvSpPr>
          <p:spPr>
            <a:xfrm>
              <a:off x="394984" y="5477548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成绩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诊断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3" name="TextBox 32"/>
            <p:cNvSpPr txBox="1"/>
            <p:nvPr/>
          </p:nvSpPr>
          <p:spPr>
            <a:xfrm>
              <a:off x="102204" y="4837913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提升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方案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5" name="TextBox 32"/>
            <p:cNvSpPr txBox="1"/>
            <p:nvPr/>
          </p:nvSpPr>
          <p:spPr>
            <a:xfrm>
              <a:off x="608528" y="43805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学生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社区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8" name="TextBox 28"/>
            <p:cNvSpPr txBox="1"/>
            <p:nvPr/>
          </p:nvSpPr>
          <p:spPr>
            <a:xfrm>
              <a:off x="3000364" y="212405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作业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管理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0" name="TextBox 28"/>
            <p:cNvSpPr txBox="1"/>
            <p:nvPr/>
          </p:nvSpPr>
          <p:spPr>
            <a:xfrm>
              <a:off x="2642810" y="153807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备课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管理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" name="TextBox 28"/>
            <p:cNvSpPr txBox="1"/>
            <p:nvPr/>
          </p:nvSpPr>
          <p:spPr>
            <a:xfrm>
              <a:off x="1912886" y="1575827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成绩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管理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4" name="TextBox 28"/>
            <p:cNvSpPr txBox="1"/>
            <p:nvPr/>
          </p:nvSpPr>
          <p:spPr>
            <a:xfrm>
              <a:off x="1725274" y="224317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更多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  <a:t>…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5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410" y="47523"/>
            <a:ext cx="7239000" cy="609600"/>
          </a:xfrm>
        </p:spPr>
        <p:txBody>
          <a:bodyPr/>
          <a:lstStyle/>
          <a:p>
            <a:pPr lvl="0">
              <a:defRPr/>
            </a:pPr>
            <a:r>
              <a:rPr lang="zh-CN" altLang="en-US" dirty="0" smtClean="0"/>
              <a:t>业务</a:t>
            </a:r>
            <a:endParaRPr lang="zh-CN" altLang="en-US" dirty="0"/>
          </a:p>
        </p:txBody>
      </p:sp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3722181257"/>
              </p:ext>
            </p:extLst>
          </p:nvPr>
        </p:nvGraphicFramePr>
        <p:xfrm>
          <a:off x="1524000" y="126232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圆角矩形 24"/>
          <p:cNvSpPr/>
          <p:nvPr/>
        </p:nvSpPr>
        <p:spPr bwMode="auto">
          <a:xfrm>
            <a:off x="6293198" y="908720"/>
            <a:ext cx="1714512" cy="38804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分析诊断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7039" y="1274798"/>
            <a:ext cx="2028825" cy="13335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" name="圆角矩形 18"/>
          <p:cNvSpPr/>
          <p:nvPr/>
        </p:nvSpPr>
        <p:spPr bwMode="auto">
          <a:xfrm>
            <a:off x="1454195" y="964829"/>
            <a:ext cx="1714512" cy="38804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b="1" kern="0" noProof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学习行为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6214" y="4899248"/>
            <a:ext cx="2321930" cy="163719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2" name="圆角矩形 21"/>
          <p:cNvSpPr/>
          <p:nvPr/>
        </p:nvSpPr>
        <p:spPr bwMode="auto">
          <a:xfrm rot="5400000">
            <a:off x="2873938" y="5523820"/>
            <a:ext cx="1291898" cy="38804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wrap="square"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个性方案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7351" y="1301810"/>
            <a:ext cx="2167057" cy="162267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065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 bwMode="auto">
          <a:xfrm>
            <a:off x="4892264" y="1119625"/>
            <a:ext cx="3551840" cy="1334314"/>
          </a:xfrm>
          <a:prstGeom prst="roundRect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0" name="流程图: 准备 49"/>
          <p:cNvSpPr/>
          <p:nvPr/>
        </p:nvSpPr>
        <p:spPr bwMode="auto">
          <a:xfrm>
            <a:off x="6098972" y="1508799"/>
            <a:ext cx="1060704" cy="627735"/>
          </a:xfrm>
          <a:prstGeom prst="flowChartPreparation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提升方案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39000" cy="609600"/>
          </a:xfrm>
        </p:spPr>
        <p:txBody>
          <a:bodyPr/>
          <a:lstStyle/>
          <a:p>
            <a:pPr lvl="0">
              <a:defRPr/>
            </a:pPr>
            <a:r>
              <a:rPr lang="zh-CN" altLang="en-US" dirty="0" smtClean="0"/>
              <a:t>流程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31" y="603025"/>
            <a:ext cx="1396105" cy="536494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62" y="157650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33" y="1610039"/>
            <a:ext cx="527889" cy="5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 9"/>
          <p:cNvSpPr/>
          <p:nvPr/>
        </p:nvSpPr>
        <p:spPr bwMode="auto">
          <a:xfrm>
            <a:off x="677228" y="1538031"/>
            <a:ext cx="2592288" cy="721178"/>
          </a:xfrm>
          <a:prstGeom prst="roundRect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3" name="下箭头 12"/>
          <p:cNvSpPr/>
          <p:nvPr/>
        </p:nvSpPr>
        <p:spPr bwMode="auto">
          <a:xfrm>
            <a:off x="1613332" y="1139519"/>
            <a:ext cx="576064" cy="398512"/>
          </a:xfrm>
          <a:prstGeom prst="down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305016" y="2683795"/>
            <a:ext cx="3492388" cy="1787977"/>
          </a:xfrm>
          <a:prstGeom prst="roundRect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82791" y="3200913"/>
            <a:ext cx="2012802" cy="707018"/>
            <a:chOff x="3601803" y="-404189"/>
            <a:chExt cx="2047452" cy="153767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" name="云形 16"/>
            <p:cNvSpPr/>
            <p:nvPr/>
          </p:nvSpPr>
          <p:spPr>
            <a:xfrm>
              <a:off x="3601803" y="-404189"/>
              <a:ext cx="2047452" cy="1537677"/>
            </a:xfrm>
            <a:prstGeom prst="cloud">
              <a:avLst/>
            </a:prstGeom>
            <a:grpFill/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8" name="TextBox 9"/>
            <p:cNvSpPr txBox="1"/>
            <p:nvPr/>
          </p:nvSpPr>
          <p:spPr>
            <a:xfrm>
              <a:off x="3973785" y="-193585"/>
              <a:ext cx="1391704" cy="8032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智慧校园云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 bwMode="auto">
          <a:xfrm>
            <a:off x="636410" y="4020104"/>
            <a:ext cx="1065404" cy="3507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个性题集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2441769" y="2784694"/>
            <a:ext cx="1114413" cy="3507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网络学习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565420" y="2778074"/>
            <a:ext cx="1065404" cy="3507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在线作业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2441769" y="4005731"/>
            <a:ext cx="1114413" cy="3507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联合考试</a:t>
            </a:r>
          </a:p>
        </p:txBody>
      </p:sp>
      <p:sp>
        <p:nvSpPr>
          <p:cNvPr id="24" name="圆角矩形 23"/>
          <p:cNvSpPr/>
          <p:nvPr/>
        </p:nvSpPr>
        <p:spPr bwMode="auto">
          <a:xfrm>
            <a:off x="2517324" y="5105029"/>
            <a:ext cx="3483712" cy="1268946"/>
          </a:xfrm>
          <a:prstGeom prst="roundRect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9" name="圆角矩形 28"/>
          <p:cNvSpPr/>
          <p:nvPr/>
        </p:nvSpPr>
        <p:spPr bwMode="auto">
          <a:xfrm>
            <a:off x="2745520" y="5260439"/>
            <a:ext cx="1368152" cy="38804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自动批改</a:t>
            </a:r>
          </a:p>
        </p:txBody>
      </p:sp>
      <p:sp>
        <p:nvSpPr>
          <p:cNvPr id="30" name="圆角矩形 29"/>
          <p:cNvSpPr/>
          <p:nvPr/>
        </p:nvSpPr>
        <p:spPr bwMode="auto">
          <a:xfrm>
            <a:off x="4385252" y="5263689"/>
            <a:ext cx="1368152" cy="38804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教师批改</a:t>
            </a:r>
          </a:p>
        </p:txBody>
      </p:sp>
      <p:sp>
        <p:nvSpPr>
          <p:cNvPr id="31" name="圆角矩形 30"/>
          <p:cNvSpPr/>
          <p:nvPr/>
        </p:nvSpPr>
        <p:spPr bwMode="auto">
          <a:xfrm>
            <a:off x="3570765" y="5848545"/>
            <a:ext cx="1368152" cy="38804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请求批改</a:t>
            </a:r>
          </a:p>
        </p:txBody>
      </p:sp>
      <p:sp>
        <p:nvSpPr>
          <p:cNvPr id="32" name="圆角矩形 31"/>
          <p:cNvSpPr/>
          <p:nvPr/>
        </p:nvSpPr>
        <p:spPr bwMode="auto">
          <a:xfrm>
            <a:off x="4985087" y="3145011"/>
            <a:ext cx="3483712" cy="1268946"/>
          </a:xfrm>
          <a:prstGeom prst="roundRect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3" name="流程图: 准备 32"/>
          <p:cNvSpPr/>
          <p:nvPr/>
        </p:nvSpPr>
        <p:spPr bwMode="auto">
          <a:xfrm>
            <a:off x="6196591" y="3486902"/>
            <a:ext cx="1060704" cy="627735"/>
          </a:xfrm>
          <a:prstGeom prst="flowChartPreparation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诊断报告</a:t>
            </a:r>
          </a:p>
        </p:txBody>
      </p:sp>
      <p:sp>
        <p:nvSpPr>
          <p:cNvPr id="34" name="圆角矩形 33"/>
          <p:cNvSpPr/>
          <p:nvPr/>
        </p:nvSpPr>
        <p:spPr bwMode="auto">
          <a:xfrm>
            <a:off x="5129103" y="3300421"/>
            <a:ext cx="1368152" cy="38804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成绩等级</a:t>
            </a:r>
          </a:p>
        </p:txBody>
      </p:sp>
      <p:sp>
        <p:nvSpPr>
          <p:cNvPr id="35" name="圆角矩形 34"/>
          <p:cNvSpPr/>
          <p:nvPr/>
        </p:nvSpPr>
        <p:spPr bwMode="auto">
          <a:xfrm>
            <a:off x="6956631" y="3265034"/>
            <a:ext cx="1368152" cy="38804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弱项分析</a:t>
            </a:r>
          </a:p>
        </p:txBody>
      </p:sp>
      <p:sp>
        <p:nvSpPr>
          <p:cNvPr id="36" name="圆角矩形 35"/>
          <p:cNvSpPr/>
          <p:nvPr/>
        </p:nvSpPr>
        <p:spPr bwMode="auto">
          <a:xfrm>
            <a:off x="6996846" y="3938828"/>
            <a:ext cx="1368152" cy="38804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成长分析</a:t>
            </a:r>
          </a:p>
        </p:txBody>
      </p:sp>
      <p:sp>
        <p:nvSpPr>
          <p:cNvPr id="37" name="圆角矩形 36"/>
          <p:cNvSpPr/>
          <p:nvPr/>
        </p:nvSpPr>
        <p:spPr bwMode="auto">
          <a:xfrm>
            <a:off x="5129103" y="3938828"/>
            <a:ext cx="1368152" cy="38804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排名分析</a:t>
            </a:r>
          </a:p>
        </p:txBody>
      </p:sp>
      <p:sp>
        <p:nvSpPr>
          <p:cNvPr id="39" name="下箭头 38"/>
          <p:cNvSpPr/>
          <p:nvPr/>
        </p:nvSpPr>
        <p:spPr bwMode="auto">
          <a:xfrm>
            <a:off x="1601160" y="2285283"/>
            <a:ext cx="576064" cy="398512"/>
          </a:xfrm>
          <a:prstGeom prst="down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0" name="下箭头 39"/>
          <p:cNvSpPr/>
          <p:nvPr/>
        </p:nvSpPr>
        <p:spPr bwMode="auto">
          <a:xfrm rot="19548345">
            <a:off x="2371467" y="4482870"/>
            <a:ext cx="770866" cy="689714"/>
          </a:xfrm>
          <a:prstGeom prst="down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1" name="下箭头 40"/>
          <p:cNvSpPr/>
          <p:nvPr/>
        </p:nvSpPr>
        <p:spPr bwMode="auto">
          <a:xfrm rot="13255284">
            <a:off x="5234790" y="4359960"/>
            <a:ext cx="738002" cy="671633"/>
          </a:xfrm>
          <a:prstGeom prst="down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5274779" y="1962881"/>
            <a:ext cx="1065404" cy="3507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学习计划</a:t>
            </a:r>
          </a:p>
        </p:txBody>
      </p:sp>
      <p:sp>
        <p:nvSpPr>
          <p:cNvPr id="47" name="矩形 46"/>
          <p:cNvSpPr/>
          <p:nvPr/>
        </p:nvSpPr>
        <p:spPr bwMode="auto">
          <a:xfrm>
            <a:off x="6959638" y="1329738"/>
            <a:ext cx="1114413" cy="3507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举一反三</a:t>
            </a:r>
          </a:p>
        </p:txBody>
      </p:sp>
      <p:sp>
        <p:nvSpPr>
          <p:cNvPr id="48" name="矩形 47"/>
          <p:cNvSpPr/>
          <p:nvPr/>
        </p:nvSpPr>
        <p:spPr bwMode="auto">
          <a:xfrm>
            <a:off x="5274779" y="1333612"/>
            <a:ext cx="1065404" cy="3507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kern="0" dirty="0">
                <a:solidFill>
                  <a:schemeClr val="bg1"/>
                </a:solidFill>
              </a:rPr>
              <a:t>微</a:t>
            </a:r>
            <a:r>
              <a:rPr lang="zh-CN" altLang="en-US" kern="0" dirty="0" smtClean="0">
                <a:solidFill>
                  <a:schemeClr val="bg1"/>
                </a:solidFill>
              </a:rPr>
              <a:t>课学习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6953404" y="1971554"/>
            <a:ext cx="1114413" cy="3507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越错越勇</a:t>
            </a:r>
          </a:p>
        </p:txBody>
      </p:sp>
      <p:sp>
        <p:nvSpPr>
          <p:cNvPr id="51" name="下箭头 50"/>
          <p:cNvSpPr/>
          <p:nvPr/>
        </p:nvSpPr>
        <p:spPr bwMode="auto">
          <a:xfrm rot="10800000">
            <a:off x="6340183" y="2605446"/>
            <a:ext cx="576064" cy="398512"/>
          </a:xfrm>
          <a:prstGeom prst="down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2" name="下箭头 51"/>
          <p:cNvSpPr/>
          <p:nvPr/>
        </p:nvSpPr>
        <p:spPr bwMode="auto">
          <a:xfrm rot="5400000">
            <a:off x="3834755" y="1407909"/>
            <a:ext cx="786533" cy="785855"/>
          </a:xfrm>
          <a:prstGeom prst="down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5436246"/>
            <a:ext cx="1341236" cy="548688"/>
          </a:xfrm>
          <a:prstGeom prst="rect">
            <a:avLst/>
          </a:prstGeom>
        </p:spPr>
      </p:pic>
      <p:sp>
        <p:nvSpPr>
          <p:cNvPr id="54" name="下箭头 53"/>
          <p:cNvSpPr/>
          <p:nvPr/>
        </p:nvSpPr>
        <p:spPr bwMode="auto">
          <a:xfrm rot="16200000">
            <a:off x="1981660" y="5497646"/>
            <a:ext cx="576064" cy="398512"/>
          </a:xfrm>
          <a:prstGeom prst="down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412" y="4859957"/>
            <a:ext cx="1377815" cy="585267"/>
          </a:xfrm>
          <a:prstGeom prst="rect">
            <a:avLst/>
          </a:prstGeom>
        </p:spPr>
      </p:pic>
      <p:sp>
        <p:nvSpPr>
          <p:cNvPr id="56" name="下箭头 55"/>
          <p:cNvSpPr/>
          <p:nvPr/>
        </p:nvSpPr>
        <p:spPr bwMode="auto">
          <a:xfrm rot="10800000">
            <a:off x="7510610" y="4470647"/>
            <a:ext cx="576064" cy="398512"/>
          </a:xfrm>
          <a:prstGeom prst="down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53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0" grpId="0" animBg="1"/>
      <p:bldP spid="10" grpId="0" animBg="1"/>
      <p:bldP spid="13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285720" y="33318"/>
            <a:ext cx="7526640" cy="609600"/>
          </a:xfrm>
        </p:spPr>
        <p:txBody>
          <a:bodyPr>
            <a:normAutofit/>
          </a:bodyPr>
          <a:lstStyle/>
          <a:p>
            <a:r>
              <a:rPr lang="zh-CN" altLang="en-US" dirty="0"/>
              <a:t>实现</a:t>
            </a:r>
          </a:p>
        </p:txBody>
      </p:sp>
      <p:sp>
        <p:nvSpPr>
          <p:cNvPr id="14" name="对角圆角矩形 13"/>
          <p:cNvSpPr/>
          <p:nvPr/>
        </p:nvSpPr>
        <p:spPr>
          <a:xfrm>
            <a:off x="984344" y="1340768"/>
            <a:ext cx="2181696" cy="4311600"/>
          </a:xfrm>
          <a:prstGeom prst="round2DiagRect">
            <a:avLst>
              <a:gd name="adj1" fmla="val 0"/>
              <a:gd name="adj2" fmla="val 19769"/>
            </a:avLst>
          </a:prstGeom>
          <a:solidFill>
            <a:srgbClr val="0071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/>
          <a:lstStyle/>
          <a:p>
            <a:pPr algn="dist">
              <a:lnSpc>
                <a:spcPct val="85000"/>
              </a:lnSpc>
            </a:pPr>
            <a:endParaRPr lang="zh-CN" altLang="en-US" sz="1400" kern="0" dirty="0">
              <a:solidFill>
                <a:prstClr val="white"/>
              </a:solidFill>
              <a:latin typeface="Arial" charset="0"/>
              <a:ea typeface="宋体" charset="-122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3725004" y="1340768"/>
            <a:ext cx="2088232" cy="4311600"/>
          </a:xfrm>
          <a:prstGeom prst="round2DiagRect">
            <a:avLst>
              <a:gd name="adj1" fmla="val 0"/>
              <a:gd name="adj2" fmla="val 19769"/>
            </a:avLst>
          </a:prstGeom>
          <a:solidFill>
            <a:srgbClr val="0071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/>
          <a:lstStyle/>
          <a:p>
            <a:pPr algn="dist">
              <a:lnSpc>
                <a:spcPct val="85000"/>
              </a:lnSpc>
            </a:pPr>
            <a:endParaRPr lang="zh-CN" altLang="en-US" sz="1400" kern="0">
              <a:solidFill>
                <a:prstClr val="white"/>
              </a:solidFill>
              <a:latin typeface="Arial" charset="0"/>
              <a:ea typeface="宋体" charset="-122"/>
            </a:endParaRPr>
          </a:p>
        </p:txBody>
      </p:sp>
      <p:sp>
        <p:nvSpPr>
          <p:cNvPr id="17" name="对角圆角矩形 16"/>
          <p:cNvSpPr/>
          <p:nvPr/>
        </p:nvSpPr>
        <p:spPr>
          <a:xfrm>
            <a:off x="6372200" y="1340768"/>
            <a:ext cx="2088232" cy="4311600"/>
          </a:xfrm>
          <a:prstGeom prst="round2DiagRect">
            <a:avLst>
              <a:gd name="adj1" fmla="val 0"/>
              <a:gd name="adj2" fmla="val 19769"/>
            </a:avLst>
          </a:prstGeom>
          <a:solidFill>
            <a:srgbClr val="0071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/>
          <a:lstStyle/>
          <a:p>
            <a:pPr algn="dist">
              <a:lnSpc>
                <a:spcPct val="85000"/>
              </a:lnSpc>
            </a:pPr>
            <a:endParaRPr lang="zh-CN" altLang="en-US" sz="1400" kern="0">
              <a:solidFill>
                <a:prstClr val="white"/>
              </a:solidFill>
              <a:latin typeface="Arial" charset="0"/>
              <a:ea typeface="宋体" charset="-122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1497" y="2051832"/>
            <a:ext cx="1490043" cy="135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407" y="2060712"/>
            <a:ext cx="1683359" cy="135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840" y="2064648"/>
            <a:ext cx="1740705" cy="135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圆角矩形 19"/>
          <p:cNvSpPr/>
          <p:nvPr/>
        </p:nvSpPr>
        <p:spPr bwMode="auto">
          <a:xfrm>
            <a:off x="1210673" y="1477104"/>
            <a:ext cx="1491556" cy="456152"/>
          </a:xfrm>
          <a:prstGeom prst="roundRect">
            <a:avLst/>
          </a:prstGeom>
          <a:solidFill>
            <a:schemeClr val="bg1">
              <a:alpha val="16000"/>
            </a:scheme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</a:p>
        </p:txBody>
      </p:sp>
      <p:sp>
        <p:nvSpPr>
          <p:cNvPr id="21" name="圆角矩形 20"/>
          <p:cNvSpPr/>
          <p:nvPr/>
        </p:nvSpPr>
        <p:spPr bwMode="auto">
          <a:xfrm>
            <a:off x="3980347" y="1468224"/>
            <a:ext cx="1491556" cy="456152"/>
          </a:xfrm>
          <a:prstGeom prst="roundRect">
            <a:avLst/>
          </a:prstGeom>
          <a:solidFill>
            <a:schemeClr val="bg1">
              <a:alpha val="16000"/>
            </a:scheme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2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kumimoji="0" lang="zh-CN" alt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6558414" y="1478224"/>
            <a:ext cx="1491556" cy="456152"/>
          </a:xfrm>
          <a:prstGeom prst="roundRect">
            <a:avLst/>
          </a:prstGeom>
          <a:solidFill>
            <a:schemeClr val="bg1">
              <a:alpha val="16000"/>
            </a:scheme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2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</a:t>
            </a:r>
            <a:endParaRPr kumimoji="0" lang="zh-CN" alt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84344" y="348656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chemeClr val="bg1"/>
                </a:solidFill>
              </a:rPr>
              <a:t>优质资源和开放服务帮助教师有效提高工作效率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84343" y="430670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chemeClr val="bg1"/>
                </a:solidFill>
              </a:rPr>
              <a:t>数据分析帮助教师了解每个学生特点，因材施教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64410" y="348656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chemeClr val="bg1"/>
                </a:solidFill>
              </a:rPr>
              <a:t>趣味性游戏学习增强学习积极性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764410" y="413742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chemeClr val="bg1"/>
                </a:solidFill>
              </a:rPr>
              <a:t>深度评估诊断提供专业提升方案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64410" y="4775649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chemeClr val="bg1"/>
                </a:solidFill>
              </a:rPr>
              <a:t>针对性练习提高成绩有的放矢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04093" y="356265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chemeClr val="bg1"/>
                </a:solidFill>
              </a:rPr>
              <a:t>对孩子成绩情况实时掌握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404093" y="420087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chemeClr val="bg1"/>
                </a:solidFill>
              </a:rPr>
              <a:t>根据指定方案计划监督辅助孩子学习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 bwMode="auto">
          <a:xfrm>
            <a:off x="2771800" y="2223143"/>
            <a:ext cx="3283246" cy="1907832"/>
          </a:xfrm>
          <a:prstGeom prst="ellipse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239000" cy="609600"/>
          </a:xfrm>
        </p:spPr>
        <p:txBody>
          <a:bodyPr/>
          <a:lstStyle/>
          <a:p>
            <a:r>
              <a:rPr lang="zh-CN" altLang="en-US" dirty="0" smtClean="0"/>
              <a:t>现状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独立校园信息化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3394994" y="2776754"/>
            <a:ext cx="2036858" cy="834413"/>
            <a:chOff x="3601803" y="-247580"/>
            <a:chExt cx="2047452" cy="1537677"/>
          </a:xfrm>
        </p:grpSpPr>
        <p:sp>
          <p:nvSpPr>
            <p:cNvPr id="5" name="云形 4"/>
            <p:cNvSpPr/>
            <p:nvPr/>
          </p:nvSpPr>
          <p:spPr>
            <a:xfrm>
              <a:off x="3601803" y="-247580"/>
              <a:ext cx="2047452" cy="1537677"/>
            </a:xfrm>
            <a:prstGeom prst="cloud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" name="TextBox 9"/>
            <p:cNvSpPr txBox="1"/>
            <p:nvPr/>
          </p:nvSpPr>
          <p:spPr>
            <a:xfrm>
              <a:off x="3824469" y="85026"/>
              <a:ext cx="1643074" cy="680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校园信息化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8" name="肘形连接符 17"/>
          <p:cNvCxnSpPr>
            <a:stCxn id="7" idx="7"/>
            <a:endCxn id="57" idx="1"/>
          </p:cNvCxnSpPr>
          <p:nvPr/>
        </p:nvCxnSpPr>
        <p:spPr>
          <a:xfrm rot="5400000" flipH="1" flipV="1">
            <a:off x="5483201" y="1974120"/>
            <a:ext cx="619445" cy="43739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肘形连接符 20"/>
          <p:cNvCxnSpPr>
            <a:stCxn id="7" idx="1"/>
            <a:endCxn id="58" idx="2"/>
          </p:cNvCxnSpPr>
          <p:nvPr/>
        </p:nvCxnSpPr>
        <p:spPr>
          <a:xfrm rot="5400000" flipH="1" flipV="1">
            <a:off x="3107757" y="1970800"/>
            <a:ext cx="676603" cy="38687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227963" y="2669353"/>
            <a:ext cx="2381820" cy="1169551"/>
          </a:xfrm>
          <a:prstGeom prst="rect">
            <a:avLst/>
          </a:prstGeom>
          <a:ln>
            <a:prstDash val="sysDot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914400"/>
            <a:endParaRPr lang="en-US" altLang="zh-CN" b="1" kern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 defTabSz="914400"/>
            <a:endParaRPr lang="en-US" altLang="zh-CN" b="1" kern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 defTabSz="914400"/>
            <a:r>
              <a:rPr lang="zh-CN" altLang="en-US" b="1" kern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？</a:t>
            </a:r>
            <a:r>
              <a:rPr lang="zh-CN" altLang="en-US" sz="16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信息化层度较低，无法进行深度数据挖掘</a:t>
            </a:r>
            <a:endParaRPr lang="zh-CN" altLang="en-US" sz="1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833" y="2224977"/>
            <a:ext cx="2091293" cy="894607"/>
          </a:xfrm>
          <a:prstGeom prst="rect">
            <a:avLst/>
          </a:prstGeom>
          <a:ln>
            <a:solidFill>
              <a:srgbClr val="4CA50F"/>
            </a:solidFill>
          </a:ln>
        </p:spPr>
      </p:pic>
      <p:sp>
        <p:nvSpPr>
          <p:cNvPr id="57" name="矩形 56"/>
          <p:cNvSpPr/>
          <p:nvPr/>
        </p:nvSpPr>
        <p:spPr>
          <a:xfrm>
            <a:off x="6011620" y="1298318"/>
            <a:ext cx="2328588" cy="1169551"/>
          </a:xfrm>
          <a:prstGeom prst="rect">
            <a:avLst/>
          </a:prstGeom>
          <a:ln>
            <a:prstDash val="sysDot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914400"/>
            <a:endParaRPr lang="en-US" altLang="zh-CN" b="1" kern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 defTabSz="914400"/>
            <a:endParaRPr lang="en-US" altLang="zh-CN" b="1" kern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 defTabSz="914400"/>
            <a:r>
              <a:rPr lang="zh-CN" altLang="en-US" b="1" kern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？</a:t>
            </a:r>
            <a:r>
              <a:rPr lang="zh-CN" altLang="en-US" sz="1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数据信息不能有效</a:t>
            </a:r>
            <a:r>
              <a:rPr lang="zh-CN" altLang="en-US" sz="16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共享，信息</a:t>
            </a:r>
            <a:r>
              <a:rPr lang="zh-CN" altLang="en-US" sz="1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孤岛化严重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620" y="532682"/>
            <a:ext cx="1873612" cy="1258192"/>
          </a:xfrm>
          <a:prstGeom prst="rect">
            <a:avLst/>
          </a:prstGeom>
          <a:ln>
            <a:solidFill>
              <a:srgbClr val="4CA50F"/>
            </a:solidFill>
          </a:ln>
        </p:spPr>
      </p:pic>
      <p:sp>
        <p:nvSpPr>
          <p:cNvPr id="62" name="矩形 61"/>
          <p:cNvSpPr/>
          <p:nvPr/>
        </p:nvSpPr>
        <p:spPr>
          <a:xfrm>
            <a:off x="6564037" y="3585911"/>
            <a:ext cx="2276318" cy="1200329"/>
          </a:xfrm>
          <a:prstGeom prst="rect">
            <a:avLst/>
          </a:prstGeom>
          <a:ln>
            <a:prstDash val="sysDot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914400"/>
            <a:endParaRPr lang="en-US" altLang="zh-CN" b="1" kern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 defTabSz="914400"/>
            <a:endParaRPr lang="en-US" altLang="zh-CN" b="1" kern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 defTabSz="914400"/>
            <a:r>
              <a:rPr lang="zh-CN" altLang="en-US" b="1" kern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？</a:t>
            </a:r>
            <a:r>
              <a:rPr lang="zh-CN" altLang="en-US" sz="16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不同学校教育资源存在严重差距</a:t>
            </a:r>
            <a:endParaRPr lang="zh-CN" altLang="en-US" sz="1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cxnSp>
        <p:nvCxnSpPr>
          <p:cNvPr id="66" name="肘形连接符 65"/>
          <p:cNvCxnSpPr>
            <a:stCxn id="7" idx="6"/>
            <a:endCxn id="62" idx="1"/>
          </p:cNvCxnSpPr>
          <p:nvPr/>
        </p:nvCxnSpPr>
        <p:spPr>
          <a:xfrm>
            <a:off x="6055046" y="3177059"/>
            <a:ext cx="508991" cy="10090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肘形连接符 67"/>
          <p:cNvCxnSpPr>
            <a:stCxn id="7" idx="2"/>
            <a:endCxn id="35" idx="3"/>
          </p:cNvCxnSpPr>
          <p:nvPr/>
        </p:nvCxnSpPr>
        <p:spPr>
          <a:xfrm rot="10800000" flipV="1">
            <a:off x="2609784" y="3177059"/>
            <a:ext cx="162017" cy="7707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086" y="2780928"/>
            <a:ext cx="1873612" cy="1306718"/>
          </a:xfrm>
          <a:prstGeom prst="rect">
            <a:avLst/>
          </a:prstGeom>
          <a:ln>
            <a:solidFill>
              <a:srgbClr val="4CA50F"/>
            </a:solidFill>
          </a:ln>
        </p:spPr>
      </p:pic>
      <p:sp>
        <p:nvSpPr>
          <p:cNvPr id="43" name="矩形 42"/>
          <p:cNvSpPr/>
          <p:nvPr/>
        </p:nvSpPr>
        <p:spPr>
          <a:xfrm>
            <a:off x="4972163" y="5251713"/>
            <a:ext cx="2276318" cy="1200329"/>
          </a:xfrm>
          <a:prstGeom prst="rect">
            <a:avLst/>
          </a:prstGeom>
          <a:ln>
            <a:prstDash val="sysDot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914400"/>
            <a:endParaRPr lang="en-US" altLang="zh-CN" b="1" kern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 defTabSz="914400"/>
            <a:endParaRPr lang="en-US" altLang="zh-CN" b="1" kern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 defTabSz="914400"/>
            <a:r>
              <a:rPr lang="zh-CN" altLang="en-US" b="1" kern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？</a:t>
            </a:r>
            <a:r>
              <a:rPr lang="zh-CN" altLang="en-US" sz="16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各地区学校重复投入，利用率较低</a:t>
            </a:r>
            <a:endParaRPr lang="zh-CN" altLang="en-US" sz="1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4840165"/>
            <a:ext cx="2102150" cy="928463"/>
          </a:xfrm>
          <a:prstGeom prst="rect">
            <a:avLst/>
          </a:prstGeom>
          <a:ln>
            <a:solidFill>
              <a:srgbClr val="4CA50F"/>
            </a:solidFill>
          </a:ln>
        </p:spPr>
      </p:pic>
      <p:sp>
        <p:nvSpPr>
          <p:cNvPr id="45" name="矩形 44"/>
          <p:cNvSpPr/>
          <p:nvPr/>
        </p:nvSpPr>
        <p:spPr>
          <a:xfrm>
            <a:off x="1375470" y="5099729"/>
            <a:ext cx="2214246" cy="1200329"/>
          </a:xfrm>
          <a:prstGeom prst="rect">
            <a:avLst/>
          </a:prstGeom>
          <a:ln>
            <a:prstDash val="sysDot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914400"/>
            <a:endParaRPr lang="en-US" altLang="zh-CN" b="1" kern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 defTabSz="914400"/>
            <a:endParaRPr lang="en-US" altLang="zh-CN" b="1" kern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 defTabSz="914400"/>
            <a:r>
              <a:rPr lang="zh-CN" altLang="en-US" b="1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？</a:t>
            </a:r>
            <a:r>
              <a:rPr lang="zh-CN" altLang="en-US" sz="1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缺乏统一规划，信息标准不统一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2" y="4673889"/>
            <a:ext cx="1941177" cy="1026004"/>
          </a:xfrm>
          <a:prstGeom prst="rect">
            <a:avLst/>
          </a:prstGeom>
          <a:ln>
            <a:solidFill>
              <a:srgbClr val="4CA50F"/>
            </a:solidFill>
          </a:ln>
        </p:spPr>
      </p:pic>
      <p:sp>
        <p:nvSpPr>
          <p:cNvPr id="58" name="矩形 57"/>
          <p:cNvSpPr/>
          <p:nvPr/>
        </p:nvSpPr>
        <p:spPr>
          <a:xfrm>
            <a:off x="2448586" y="656385"/>
            <a:ext cx="2381820" cy="1169551"/>
          </a:xfrm>
          <a:prstGeom prst="rect">
            <a:avLst/>
          </a:prstGeom>
          <a:ln>
            <a:prstDash val="sysDot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914400"/>
            <a:endParaRPr lang="en-US" altLang="zh-CN" b="1" kern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 defTabSz="914400"/>
            <a:endParaRPr lang="en-US" altLang="zh-CN" b="1" kern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 defTabSz="914400"/>
            <a:r>
              <a:rPr lang="zh-CN" altLang="en-US" b="1" kern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？</a:t>
            </a:r>
            <a:r>
              <a:rPr lang="zh-CN" altLang="en-US" sz="16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业务功能未能智能定制，致其复杂冗余</a:t>
            </a:r>
            <a:endParaRPr lang="zh-CN" altLang="en-US" sz="1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648" y="188944"/>
            <a:ext cx="1748902" cy="953072"/>
          </a:xfrm>
          <a:prstGeom prst="rect">
            <a:avLst/>
          </a:prstGeom>
        </p:spPr>
      </p:pic>
      <p:cxnSp>
        <p:nvCxnSpPr>
          <p:cNvPr id="65" name="肘形连接符 64"/>
          <p:cNvCxnSpPr>
            <a:stCxn id="7" idx="4"/>
            <a:endCxn id="43" idx="1"/>
          </p:cNvCxnSpPr>
          <p:nvPr/>
        </p:nvCxnSpPr>
        <p:spPr>
          <a:xfrm rot="16200000" flipH="1">
            <a:off x="3832342" y="4712056"/>
            <a:ext cx="1720903" cy="55874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肘形连接符 66"/>
          <p:cNvCxnSpPr>
            <a:stCxn id="7" idx="3"/>
            <a:endCxn id="45" idx="0"/>
          </p:cNvCxnSpPr>
          <p:nvPr/>
        </p:nvCxnSpPr>
        <p:spPr>
          <a:xfrm rot="5400000">
            <a:off x="2243532" y="4090641"/>
            <a:ext cx="1248150" cy="7700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4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7" grpId="0" animBg="1"/>
      <p:bldP spid="62" grpId="0" animBg="1"/>
      <p:bldP spid="43" grpId="0" animBg="1"/>
      <p:bldP spid="45" grpId="0" animBg="1"/>
      <p:bldP spid="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3" name="Picture 1" descr="E:\2013产品\图片素材\is098w1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2" y="0"/>
            <a:ext cx="4000528" cy="65722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643042" y="285728"/>
            <a:ext cx="209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 录</a:t>
            </a:r>
            <a:endParaRPr lang="en-US" altLang="zh-CN" sz="4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Arial Narrow" pitchFamily="34" charset="0"/>
                <a:ea typeface="微软雅黑" pitchFamily="34" charset="-122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Arial Narrow" pitchFamily="34" charset="0"/>
              <a:ea typeface="微软雅黑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4214240" y="5661248"/>
            <a:ext cx="321092" cy="312438"/>
          </a:xfrm>
          <a:prstGeom prst="righ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TextBox 16"/>
          <p:cNvSpPr txBox="1"/>
          <p:nvPr/>
        </p:nvSpPr>
        <p:spPr>
          <a:xfrm>
            <a:off x="4535332" y="1340768"/>
            <a:ext cx="446449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教育信息化发展现状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学易云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简介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学易“三通两平台”解决方案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教育云数据中心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区域教育云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平台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智慧校园管理平台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教育资源公共服务平台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智能网络学习平台</a:t>
            </a: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鸣谢致敬</a:t>
            </a:r>
            <a:endParaRPr lang="zh-CN" altLang="en-US" sz="2200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841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梯形 16"/>
          <p:cNvSpPr/>
          <p:nvPr/>
        </p:nvSpPr>
        <p:spPr>
          <a:xfrm rot="5400000">
            <a:off x="3579098" y="-773282"/>
            <a:ext cx="1342940" cy="5143500"/>
          </a:xfrm>
          <a:prstGeom prst="trapezoid">
            <a:avLst>
              <a:gd name="adj" fmla="val 19711"/>
            </a:avLst>
          </a:prstGeom>
          <a:solidFill>
            <a:srgbClr val="B32A20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梯形 15"/>
          <p:cNvSpPr/>
          <p:nvPr/>
        </p:nvSpPr>
        <p:spPr>
          <a:xfrm rot="5400000">
            <a:off x="3587910" y="817408"/>
            <a:ext cx="1342940" cy="5143500"/>
          </a:xfrm>
          <a:prstGeom prst="trapezoid">
            <a:avLst>
              <a:gd name="adj" fmla="val 19711"/>
            </a:avLst>
          </a:prstGeom>
          <a:solidFill>
            <a:srgbClr val="B32A20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梯形 12"/>
          <p:cNvSpPr/>
          <p:nvPr/>
        </p:nvSpPr>
        <p:spPr>
          <a:xfrm rot="5400000">
            <a:off x="3587910" y="2375325"/>
            <a:ext cx="1342940" cy="5143500"/>
          </a:xfrm>
          <a:prstGeom prst="trapezoid">
            <a:avLst>
              <a:gd name="adj" fmla="val 19711"/>
            </a:avLst>
          </a:prstGeom>
          <a:solidFill>
            <a:srgbClr val="B32A20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601" y="4519343"/>
            <a:ext cx="1693343" cy="87285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标题 1"/>
          <p:cNvSpPr txBox="1">
            <a:spLocks/>
          </p:cNvSpPr>
          <p:nvPr/>
        </p:nvSpPr>
        <p:spPr>
          <a:xfrm>
            <a:off x="316427" y="169439"/>
            <a:ext cx="7239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400"/>
            <a:r>
              <a:rPr lang="zh-CN" altLang="en-US" kern="0" dirty="0" smtClean="0"/>
              <a:t>重要合作</a:t>
            </a:r>
            <a:r>
              <a:rPr lang="zh-CN" altLang="en-US" kern="0" dirty="0" smtClean="0"/>
              <a:t>伙伴</a:t>
            </a:r>
            <a:endParaRPr lang="zh-CN" altLang="en-US" kern="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080" y="1412776"/>
            <a:ext cx="3048000" cy="723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3152775"/>
            <a:ext cx="30861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3140968"/>
            <a:ext cx="5688632" cy="52322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领先的教育</a:t>
            </a: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信息化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解决方案提供商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组合 111"/>
          <p:cNvGrpSpPr/>
          <p:nvPr/>
        </p:nvGrpSpPr>
        <p:grpSpPr>
          <a:xfrm>
            <a:off x="7072330" y="2285992"/>
            <a:ext cx="1143008" cy="3357586"/>
            <a:chOff x="7072330" y="2285992"/>
            <a:chExt cx="1143008" cy="3357586"/>
          </a:xfrm>
        </p:grpSpPr>
        <p:sp>
          <p:nvSpPr>
            <p:cNvPr id="106" name="对角圆角矩形 105"/>
            <p:cNvSpPr/>
            <p:nvPr/>
          </p:nvSpPr>
          <p:spPr>
            <a:xfrm>
              <a:off x="7072330" y="2285992"/>
              <a:ext cx="1143008" cy="2286016"/>
            </a:xfrm>
            <a:prstGeom prst="round2DiagRect">
              <a:avLst>
                <a:gd name="adj1" fmla="val 0"/>
                <a:gd name="adj2" fmla="val 1976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1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252478" y="2500306"/>
              <a:ext cx="430887" cy="3143272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spAutoFit/>
            </a:bodyPr>
            <a:lstStyle/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经  费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政  策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组  织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5072066" y="2285992"/>
            <a:ext cx="1143008" cy="3286148"/>
            <a:chOff x="5072066" y="2285992"/>
            <a:chExt cx="1143008" cy="3286148"/>
          </a:xfrm>
        </p:grpSpPr>
        <p:sp>
          <p:nvSpPr>
            <p:cNvPr id="102" name="对角圆角矩形 101"/>
            <p:cNvSpPr/>
            <p:nvPr/>
          </p:nvSpPr>
          <p:spPr>
            <a:xfrm>
              <a:off x="5072066" y="2285992"/>
              <a:ext cx="1143008" cy="2286016"/>
            </a:xfrm>
            <a:prstGeom prst="round2DiagRect">
              <a:avLst>
                <a:gd name="adj1" fmla="val 0"/>
                <a:gd name="adj2" fmla="val 1976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1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141245" y="2428868"/>
              <a:ext cx="430887" cy="3143272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spAutoFit/>
            </a:bodyPr>
            <a:lstStyle/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提升学校信息化能力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500694" y="2428868"/>
              <a:ext cx="430887" cy="3143272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spAutoFit/>
            </a:bodyPr>
            <a:lstStyle/>
            <a:p>
              <a:r>
                <a:rPr lang="zh-CN" altLang="en-US" sz="16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推进应用创新和改革</a:t>
              </a:r>
              <a:endPara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3071802" y="2285992"/>
            <a:ext cx="1143008" cy="3357586"/>
            <a:chOff x="3071802" y="2285992"/>
            <a:chExt cx="1143008" cy="3357586"/>
          </a:xfrm>
        </p:grpSpPr>
        <p:sp>
          <p:nvSpPr>
            <p:cNvPr id="96" name="对角圆角矩形 95"/>
            <p:cNvSpPr/>
            <p:nvPr/>
          </p:nvSpPr>
          <p:spPr>
            <a:xfrm>
              <a:off x="3071802" y="2285992"/>
              <a:ext cx="1143008" cy="2286016"/>
            </a:xfrm>
            <a:prstGeom prst="round2DiagRect">
              <a:avLst>
                <a:gd name="adj1" fmla="val 0"/>
                <a:gd name="adj2" fmla="val 1976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1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140981" y="2500306"/>
              <a:ext cx="430887" cy="3143272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spAutoFit/>
            </a:bodyPr>
            <a:lstStyle/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缩小数字化差距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779912" y="2444570"/>
              <a:ext cx="430887" cy="3143272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spAutoFit/>
            </a:bodyPr>
            <a:lstStyle/>
            <a:p>
              <a:r>
                <a:rPr lang="zh-CN" altLang="en-US" sz="16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信息技术与教学融合</a:t>
              </a:r>
              <a:endPara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493041" y="2428868"/>
              <a:ext cx="430887" cy="3143272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spAutoFit/>
            </a:bodyPr>
            <a:lstStyle/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信息化环境下学习能力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1071538" y="2285992"/>
            <a:ext cx="1143008" cy="3286148"/>
            <a:chOff x="1071538" y="2285992"/>
            <a:chExt cx="1143008" cy="3286148"/>
          </a:xfrm>
        </p:grpSpPr>
        <p:sp>
          <p:nvSpPr>
            <p:cNvPr id="93" name="对角圆角矩形 92"/>
            <p:cNvSpPr/>
            <p:nvPr/>
          </p:nvSpPr>
          <p:spPr>
            <a:xfrm>
              <a:off x="1071538" y="2285992"/>
              <a:ext cx="1143008" cy="2286016"/>
            </a:xfrm>
            <a:prstGeom prst="round2DiagRect">
              <a:avLst>
                <a:gd name="adj1" fmla="val 0"/>
                <a:gd name="adj2" fmla="val 1976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1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142976" y="2428868"/>
              <a:ext cx="430887" cy="3143272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spAutoFit/>
            </a:bodyPr>
            <a:lstStyle/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形成信息化学习环境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426469" y="2428868"/>
              <a:ext cx="430887" cy="25003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教育管理水平显著提升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712221" y="2428868"/>
              <a:ext cx="430887" cy="25003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技术与教育融合加深</a:t>
              </a:r>
              <a:endPara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33318"/>
            <a:ext cx="7239000" cy="609600"/>
          </a:xfrm>
        </p:spPr>
        <p:txBody>
          <a:bodyPr>
            <a:normAutofit/>
          </a:bodyPr>
          <a:lstStyle/>
          <a:p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政策</a:t>
            </a:r>
            <a:r>
              <a:rPr lang="en-US" altLang="zh-C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教育信息化十年发展规划</a:t>
            </a:r>
            <a:endParaRPr lang="zh-CN" alt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组合 3"/>
          <p:cNvGrpSpPr/>
          <p:nvPr/>
        </p:nvGrpSpPr>
        <p:grpSpPr>
          <a:xfrm>
            <a:off x="718867" y="4786322"/>
            <a:ext cx="7639347" cy="1571636"/>
            <a:chOff x="857224" y="4214818"/>
            <a:chExt cx="9144032" cy="1881194"/>
          </a:xfrm>
        </p:grpSpPr>
        <p:pic>
          <p:nvPicPr>
            <p:cNvPr id="17" name="Picture 1" descr="教育部发布教育信息化十年发展规划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24" y="4214818"/>
              <a:ext cx="4572000" cy="952500"/>
            </a:xfrm>
            <a:prstGeom prst="rect">
              <a:avLst/>
            </a:prstGeom>
            <a:noFill/>
          </p:spPr>
        </p:pic>
        <p:pic>
          <p:nvPicPr>
            <p:cNvPr id="18" name="Picture 2" descr="教育部发布教育信息化十年发展规划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9256" y="4214818"/>
              <a:ext cx="4572000" cy="952500"/>
            </a:xfrm>
            <a:prstGeom prst="rect">
              <a:avLst/>
            </a:prstGeom>
            <a:noFill/>
          </p:spPr>
        </p:pic>
        <p:pic>
          <p:nvPicPr>
            <p:cNvPr id="19" name="Picture 3" descr="教育部发布教育信息化十年发展规划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7224" y="5143512"/>
              <a:ext cx="4572000" cy="952500"/>
            </a:xfrm>
            <a:prstGeom prst="rect">
              <a:avLst/>
            </a:prstGeom>
            <a:noFill/>
          </p:spPr>
        </p:pic>
        <p:pic>
          <p:nvPicPr>
            <p:cNvPr id="20" name="Picture 8" descr="教育部发布教育信息化十年发展规划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29256" y="5143512"/>
              <a:ext cx="4572000" cy="952500"/>
            </a:xfrm>
            <a:prstGeom prst="rect">
              <a:avLst/>
            </a:prstGeom>
            <a:noFill/>
          </p:spPr>
        </p:pic>
      </p:grpSp>
      <p:grpSp>
        <p:nvGrpSpPr>
          <p:cNvPr id="38" name="组合 37"/>
          <p:cNvGrpSpPr/>
          <p:nvPr/>
        </p:nvGrpSpPr>
        <p:grpSpPr>
          <a:xfrm>
            <a:off x="571472" y="1154559"/>
            <a:ext cx="1600273" cy="771776"/>
            <a:chOff x="3491880" y="1779662"/>
            <a:chExt cx="1600273" cy="771776"/>
          </a:xfrm>
        </p:grpSpPr>
        <p:sp>
          <p:nvSpPr>
            <p:cNvPr id="39" name="对角圆角矩形 38"/>
            <p:cNvSpPr/>
            <p:nvPr/>
          </p:nvSpPr>
          <p:spPr>
            <a:xfrm>
              <a:off x="3491880" y="1779662"/>
              <a:ext cx="1600273" cy="720080"/>
            </a:xfrm>
            <a:prstGeom prst="round2DiagRect">
              <a:avLst>
                <a:gd name="adj1" fmla="val 0"/>
                <a:gd name="adj2" fmla="val 17124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0" name="对角圆角矩形 39"/>
            <p:cNvSpPr/>
            <p:nvPr/>
          </p:nvSpPr>
          <p:spPr>
            <a:xfrm>
              <a:off x="3510363" y="1794520"/>
              <a:ext cx="1565693" cy="489198"/>
            </a:xfrm>
            <a:prstGeom prst="round2DiagRect">
              <a:avLst>
                <a:gd name="adj1" fmla="val 0"/>
                <a:gd name="adj2" fmla="val 25505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49362" y="224366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b="1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第一部分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49070" y="1858161"/>
              <a:ext cx="10054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zh-CN" altLang="en-US" sz="1600" b="1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总体战略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571736" y="1167544"/>
            <a:ext cx="1600273" cy="771776"/>
            <a:chOff x="2571736" y="1167544"/>
            <a:chExt cx="1600273" cy="771776"/>
          </a:xfrm>
        </p:grpSpPr>
        <p:grpSp>
          <p:nvGrpSpPr>
            <p:cNvPr id="44" name="组合 43"/>
            <p:cNvGrpSpPr/>
            <p:nvPr/>
          </p:nvGrpSpPr>
          <p:grpSpPr>
            <a:xfrm>
              <a:off x="2571736" y="1167544"/>
              <a:ext cx="1600273" cy="771776"/>
              <a:chOff x="3491880" y="1779662"/>
              <a:chExt cx="1600273" cy="771776"/>
            </a:xfrm>
          </p:grpSpPr>
          <p:sp>
            <p:nvSpPr>
              <p:cNvPr id="46" name="对角圆角矩形 45"/>
              <p:cNvSpPr/>
              <p:nvPr/>
            </p:nvSpPr>
            <p:spPr>
              <a:xfrm>
                <a:off x="3491880" y="1779662"/>
                <a:ext cx="1600273" cy="720080"/>
              </a:xfrm>
              <a:prstGeom prst="round2DiagRect">
                <a:avLst>
                  <a:gd name="adj1" fmla="val 0"/>
                  <a:gd name="adj2" fmla="val 17124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47" name="对角圆角矩形 46"/>
              <p:cNvSpPr/>
              <p:nvPr/>
            </p:nvSpPr>
            <p:spPr>
              <a:xfrm>
                <a:off x="3510363" y="1794520"/>
                <a:ext cx="1565693" cy="489198"/>
              </a:xfrm>
              <a:prstGeom prst="round2DiagRect">
                <a:avLst>
                  <a:gd name="adj1" fmla="val 0"/>
                  <a:gd name="adj2" fmla="val 25505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849070" y="2243661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400" b="1" kern="0" dirty="0" smtClean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第二部分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2852217" y="1233058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发展任务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586164" y="1167544"/>
            <a:ext cx="1600273" cy="771776"/>
            <a:chOff x="4471925" y="1167544"/>
            <a:chExt cx="1600273" cy="771776"/>
          </a:xfrm>
        </p:grpSpPr>
        <p:grpSp>
          <p:nvGrpSpPr>
            <p:cNvPr id="66" name="组合 65"/>
            <p:cNvGrpSpPr/>
            <p:nvPr/>
          </p:nvGrpSpPr>
          <p:grpSpPr>
            <a:xfrm>
              <a:off x="4471925" y="1167544"/>
              <a:ext cx="1600273" cy="771776"/>
              <a:chOff x="3491880" y="1779662"/>
              <a:chExt cx="1600273" cy="771776"/>
            </a:xfrm>
          </p:grpSpPr>
          <p:sp>
            <p:nvSpPr>
              <p:cNvPr id="67" name="对角圆角矩形 66"/>
              <p:cNvSpPr/>
              <p:nvPr/>
            </p:nvSpPr>
            <p:spPr>
              <a:xfrm>
                <a:off x="3491880" y="1779662"/>
                <a:ext cx="1600273" cy="720080"/>
              </a:xfrm>
              <a:prstGeom prst="round2DiagRect">
                <a:avLst>
                  <a:gd name="adj1" fmla="val 0"/>
                  <a:gd name="adj2" fmla="val 17124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68" name="对角圆角矩形 67"/>
              <p:cNvSpPr/>
              <p:nvPr/>
            </p:nvSpPr>
            <p:spPr>
              <a:xfrm>
                <a:off x="3510363" y="1794520"/>
                <a:ext cx="1565693" cy="489198"/>
              </a:xfrm>
              <a:prstGeom prst="round2DiagRect">
                <a:avLst>
                  <a:gd name="adj1" fmla="val 0"/>
                  <a:gd name="adj2" fmla="val 25505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832152" y="2243661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400" b="1" kern="0" dirty="0" smtClean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第三部分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4781043" y="1233058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行动计划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543627" y="1157026"/>
            <a:ext cx="1600273" cy="771776"/>
            <a:chOff x="3491880" y="1779662"/>
            <a:chExt cx="1600273" cy="771776"/>
          </a:xfrm>
        </p:grpSpPr>
        <p:sp>
          <p:nvSpPr>
            <p:cNvPr id="76" name="对角圆角矩形 75"/>
            <p:cNvSpPr/>
            <p:nvPr/>
          </p:nvSpPr>
          <p:spPr>
            <a:xfrm>
              <a:off x="3491880" y="1779662"/>
              <a:ext cx="1600273" cy="720080"/>
            </a:xfrm>
            <a:prstGeom prst="round2DiagRect">
              <a:avLst>
                <a:gd name="adj1" fmla="val 0"/>
                <a:gd name="adj2" fmla="val 17124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77" name="对角圆角矩形 76"/>
            <p:cNvSpPr/>
            <p:nvPr/>
          </p:nvSpPr>
          <p:spPr>
            <a:xfrm>
              <a:off x="3510363" y="1794520"/>
              <a:ext cx="1565693" cy="489198"/>
            </a:xfrm>
            <a:prstGeom prst="round2DiagRect">
              <a:avLst>
                <a:gd name="adj1" fmla="val 0"/>
                <a:gd name="adj2" fmla="val 25505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49362" y="224366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b="1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第四部分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49070" y="185816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保障措施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80" name="肘形连接符 9"/>
          <p:cNvCxnSpPr/>
          <p:nvPr/>
        </p:nvCxnSpPr>
        <p:spPr>
          <a:xfrm rot="16200000" flipH="1">
            <a:off x="363746" y="2279405"/>
            <a:ext cx="1310952" cy="323995"/>
          </a:xfrm>
          <a:prstGeom prst="bentConnector2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肘形连接符 9"/>
          <p:cNvCxnSpPr/>
          <p:nvPr/>
        </p:nvCxnSpPr>
        <p:spPr>
          <a:xfrm rot="16200000" flipH="1">
            <a:off x="2364010" y="2279405"/>
            <a:ext cx="1310952" cy="323995"/>
          </a:xfrm>
          <a:prstGeom prst="bentConnector2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肘形连接符 9"/>
          <p:cNvCxnSpPr/>
          <p:nvPr/>
        </p:nvCxnSpPr>
        <p:spPr>
          <a:xfrm rot="16200000" flipH="1">
            <a:off x="4364274" y="2279405"/>
            <a:ext cx="1310952" cy="323995"/>
          </a:xfrm>
          <a:prstGeom prst="bentConnector2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肘形连接符 9"/>
          <p:cNvCxnSpPr/>
          <p:nvPr/>
        </p:nvCxnSpPr>
        <p:spPr>
          <a:xfrm rot="16200000" flipH="1">
            <a:off x="6364538" y="2279405"/>
            <a:ext cx="1310952" cy="323995"/>
          </a:xfrm>
          <a:prstGeom prst="bentConnector2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7697766" y="2640972"/>
            <a:ext cx="461665" cy="108459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服 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务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深化</a:t>
            </a:r>
            <a:endParaRPr lang="en-US" altLang="zh-CN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10189" y="2689369"/>
            <a:ext cx="8788916" cy="14404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◎</a:t>
            </a:r>
            <a:r>
              <a:rPr lang="en-US" altLang="zh-CN" sz="1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29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日刘延东副总理（时任国务委员），在全国教育信息化工作电视电话会议上提出：“十二五”期间，要以建设好“三通两平台”为抓手，也就是“宽带网络校校通、优质资源班班通、网络学习空间人人通”，建设教育资源公共服务平台和教育管理公共服务平台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5116"/>
            <a:ext cx="1601136" cy="132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33318"/>
            <a:ext cx="7239000" cy="6096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当前技术发展现状</a:t>
            </a:r>
            <a:endParaRPr lang="zh-CN" altLang="en-US" dirty="0"/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85" y="2412177"/>
            <a:ext cx="2199644" cy="111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67544" y="2722653"/>
            <a:ext cx="162736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/>
              <a:t>云计算技术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05078" y="3281991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2012</a:t>
            </a: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</a:t>
            </a:r>
            <a:r>
              <a:rPr lang="en-US" altLang="zh-CN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5</a:t>
            </a: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月，工业和信息化部发布</a:t>
            </a:r>
            <a:r>
              <a:rPr lang="en-US" altLang="zh-CN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《</a:t>
            </a: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通信业“</a:t>
            </a:r>
            <a:r>
              <a: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十二</a:t>
            </a:r>
            <a:endParaRPr lang="zh-CN" altLang="en-US" sz="16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3110" y="3564305"/>
            <a:ext cx="6771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五”发展规划</a:t>
            </a:r>
            <a:r>
              <a:rPr lang="en-US" altLang="zh-CN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》</a:t>
            </a: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，将云计算定位为构建国家级</a:t>
            </a:r>
            <a:r>
              <a: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信息基础</a:t>
            </a: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设施、实现融合创新的关键技术和重点发展方向</a:t>
            </a:r>
          </a:p>
        </p:txBody>
      </p:sp>
      <p:sp>
        <p:nvSpPr>
          <p:cNvPr id="8" name="矩形 7"/>
          <p:cNvSpPr/>
          <p:nvPr/>
        </p:nvSpPr>
        <p:spPr>
          <a:xfrm>
            <a:off x="635632" y="1153427"/>
            <a:ext cx="60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《</a:t>
            </a: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国家信息化“九五”规划和</a:t>
            </a:r>
            <a:r>
              <a:rPr lang="en-US" altLang="zh-CN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2010</a:t>
            </a: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年远景目标</a:t>
            </a:r>
            <a:r>
              <a:rPr lang="en-US" altLang="zh-CN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》</a:t>
            </a: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，将互联网列入国家信息基础设施</a:t>
            </a:r>
            <a:r>
              <a: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建设。同时随时</a:t>
            </a: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第三代、</a:t>
            </a:r>
            <a:r>
              <a: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第四代</a:t>
            </a: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移动</a:t>
            </a:r>
            <a:r>
              <a: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通讯普及应用</a:t>
            </a:r>
            <a:r>
              <a:rPr lang="en-US" altLang="zh-CN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	</a:t>
            </a:r>
            <a:r>
              <a:rPr lang="zh-CN" altLang="en-US" sz="16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普及率</a:t>
            </a:r>
            <a:r>
              <a:rPr lang="zh-CN" altLang="en-US" sz="1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为</a:t>
            </a:r>
            <a:r>
              <a:rPr lang="en-US" altLang="zh-CN" sz="1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45.8</a:t>
            </a:r>
            <a:r>
              <a:rPr lang="en-US" altLang="zh-CN" sz="16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%</a:t>
            </a:r>
            <a:r>
              <a:rPr lang="en-US" altLang="zh-CN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	</a:t>
            </a:r>
            <a:endParaRPr lang="zh-CN" altLang="en-US" sz="16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67544" y="764704"/>
            <a:ext cx="278153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/>
              <a:t>互联网及移动通讯技术</a:t>
            </a:r>
            <a:endParaRPr lang="zh-CN" altLang="en-US" dirty="0"/>
          </a:p>
        </p:txBody>
      </p:sp>
      <p:pic>
        <p:nvPicPr>
          <p:cNvPr id="3461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96" y="4467813"/>
            <a:ext cx="2175708" cy="105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矩形 64"/>
          <p:cNvSpPr/>
          <p:nvPr/>
        </p:nvSpPr>
        <p:spPr>
          <a:xfrm>
            <a:off x="467544" y="4808425"/>
            <a:ext cx="162736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物联网</a:t>
            </a:r>
            <a:r>
              <a:rPr lang="zh-CN" altLang="en-US" dirty="0" smtClean="0"/>
              <a:t>技术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16414" y="5364505"/>
            <a:ext cx="7328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2013</a:t>
            </a:r>
            <a:r>
              <a: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年</a:t>
            </a:r>
            <a:r>
              <a:rPr lang="en-US" altLang="zh-CN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月</a:t>
            </a:r>
            <a:r>
              <a:rPr lang="en-US" altLang="zh-CN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《</a:t>
            </a: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国务院关于推进物联网有序健康发展的指导意见</a:t>
            </a:r>
            <a:r>
              <a:rPr lang="en-US" altLang="zh-CN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》</a:t>
            </a: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等政策密集出台</a:t>
            </a:r>
            <a:r>
              <a: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，旨在推动</a:t>
            </a:r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资本市场对接物联网产业发展。</a:t>
            </a:r>
          </a:p>
        </p:txBody>
      </p:sp>
    </p:spTree>
    <p:extLst>
      <p:ext uri="{BB962C8B-B14F-4D97-AF65-F5344CB8AC3E}">
        <p14:creationId xmlns:p14="http://schemas.microsoft.com/office/powerpoint/2010/main" val="24577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61" grpId="0" animBg="1"/>
      <p:bldP spid="6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795" y="4796087"/>
            <a:ext cx="7701953" cy="67889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发展趋势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独立学校信息化向区域信息化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484" y="2276871"/>
            <a:ext cx="2362200" cy="193357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813" y="2361059"/>
            <a:ext cx="2466975" cy="18478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右箭头 7"/>
          <p:cNvSpPr/>
          <p:nvPr/>
        </p:nvSpPr>
        <p:spPr bwMode="auto">
          <a:xfrm>
            <a:off x="4076700" y="2852936"/>
            <a:ext cx="999356" cy="864096"/>
          </a:xfrm>
          <a:prstGeom prst="right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8012" y="4796087"/>
            <a:ext cx="77514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以随着学习情景识别与环境感知，校园移动互联、数据分析等技术发展智慧校园必然是传统数字校园发展趋势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3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33318"/>
            <a:ext cx="7526640" cy="6096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发展目标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31019" y="3560076"/>
            <a:ext cx="364074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促进优质教育资源均衡化</a:t>
            </a:r>
            <a:endParaRPr lang="zh-CN" alt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644008" y="3560076"/>
            <a:ext cx="364074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促进地区特色教育优质化</a:t>
            </a:r>
            <a:endParaRPr lang="zh-CN" alt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左右箭头 4"/>
          <p:cNvSpPr/>
          <p:nvPr/>
        </p:nvSpPr>
        <p:spPr bwMode="auto">
          <a:xfrm>
            <a:off x="3645632" y="2133964"/>
            <a:ext cx="1216152" cy="484632"/>
          </a:xfrm>
          <a:prstGeom prst="leftRightArrow">
            <a:avLst/>
          </a:prstGeom>
          <a:solidFill>
            <a:srgbClr val="00CCFF">
              <a:alpha val="16000"/>
            </a:srgbClr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  <a:alpha val="50000"/>
              </a:srgbClr>
            </a:prstShdw>
          </a:effectLst>
        </p:spPr>
        <p:txBody>
          <a:bodyPr lIns="73025" tIns="36512" rIns="73025" bIns="36512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69796"/>
            <a:ext cx="2415562" cy="20129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501621"/>
            <a:ext cx="2173394" cy="17493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795" y="4796087"/>
            <a:ext cx="7701953" cy="67889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文本框 5"/>
          <p:cNvSpPr txBox="1"/>
          <p:nvPr/>
        </p:nvSpPr>
        <p:spPr>
          <a:xfrm>
            <a:off x="539551" y="4842643"/>
            <a:ext cx="79728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以教育理念创新为先导，依托先进技术。坚持面向未来、育人为本</a:t>
            </a:r>
          </a:p>
          <a:p>
            <a:endParaRPr lang="zh-CN" alt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3" name="Picture 1" descr="E:\2013产品\图片素材\is098w1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2" y="0"/>
            <a:ext cx="4000528" cy="65722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643042" y="285728"/>
            <a:ext cx="209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 录</a:t>
            </a:r>
            <a:endParaRPr lang="en-US" altLang="zh-CN" sz="4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Arial Narrow" pitchFamily="34" charset="0"/>
                <a:ea typeface="微软雅黑" pitchFamily="34" charset="-122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Arial Narrow" pitchFamily="34" charset="0"/>
              <a:ea typeface="微软雅黑" pitchFamily="34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214240" y="2108450"/>
            <a:ext cx="321092" cy="312438"/>
          </a:xfrm>
          <a:prstGeom prst="righ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TextBox 16"/>
          <p:cNvSpPr txBox="1"/>
          <p:nvPr/>
        </p:nvSpPr>
        <p:spPr>
          <a:xfrm>
            <a:off x="4535332" y="1340768"/>
            <a:ext cx="446449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教育信息化发展现状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学易云</a:t>
            </a:r>
            <a:r>
              <a:rPr lang="zh-CN" altLang="en-US" sz="2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简介</a:t>
            </a:r>
            <a:endParaRPr lang="en-US" altLang="zh-CN" sz="22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学易“三通两平台”解决方案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教育云数据中心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区域教育云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平台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智慧校园管理平台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教育资源公共服务平台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195" lvl="1" indent="-4000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智能网络学习平台</a:t>
            </a: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鸣谢致敬</a:t>
            </a:r>
            <a:endParaRPr lang="zh-CN" alt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188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IiEff1XkWkRagaFE45Zw"/>
</p:tagLst>
</file>

<file path=ppt/theme/theme1.xml><?xml version="1.0" encoding="utf-8"?>
<a:theme xmlns:a="http://schemas.openxmlformats.org/drawingml/2006/main" name="H3C_PPT_标准模板(V3.1)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CCFF">
            <a:alpha val="16000"/>
          </a:srgbClr>
        </a:solidFill>
        <a:ln w="25400" algn="ctr">
          <a:solidFill>
            <a:srgbClr val="CCCCFF"/>
          </a:solidFill>
          <a:miter lim="800000"/>
          <a:headEnd/>
          <a:tailEnd/>
        </a:ln>
        <a:effectLst>
          <a:prstShdw prst="shdw17" dist="17961" dir="2700000">
            <a:srgbClr val="CCCCFF">
              <a:gamma/>
              <a:shade val="60000"/>
              <a:invGamma/>
              <a:alpha val="50000"/>
            </a:srgbClr>
          </a:prstShdw>
        </a:effectLst>
      </a:spPr>
      <a:bodyPr lIns="73025" tIns="36512" rIns="73025" bIns="36512" anchor="ctr">
        <a:spAutoFit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FF0000"/>
            </a:solidFill>
            <a:effectLst/>
            <a:uLnTx/>
            <a:uFillTx/>
          </a:defRPr>
        </a:defPPr>
      </a:lstStyle>
    </a:spDef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333333"/>
      </a:dk2>
      <a:lt2>
        <a:srgbClr val="BABABA"/>
      </a:lt2>
      <a:accent1>
        <a:srgbClr val="7D9BC6"/>
      </a:accent1>
      <a:accent2>
        <a:srgbClr val="7FC31C"/>
      </a:accent2>
      <a:accent3>
        <a:srgbClr val="FFFFFF"/>
      </a:accent3>
      <a:accent4>
        <a:srgbClr val="000000"/>
      </a:accent4>
      <a:accent5>
        <a:srgbClr val="BFCBDF"/>
      </a:accent5>
      <a:accent6>
        <a:srgbClr val="72B018"/>
      </a:accent6>
      <a:hlink>
        <a:srgbClr val="667DCC"/>
      </a:hlink>
      <a:folHlink>
        <a:srgbClr val="FF99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E5E6C8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0F0E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E5E6C8"/>
        </a:lt1>
        <a:dk2>
          <a:srgbClr val="003300"/>
        </a:dk2>
        <a:lt2>
          <a:srgbClr val="969696"/>
        </a:lt2>
        <a:accent1>
          <a:srgbClr val="996633"/>
        </a:accent1>
        <a:accent2>
          <a:srgbClr val="999966"/>
        </a:accent2>
        <a:accent3>
          <a:srgbClr val="F0F0E0"/>
        </a:accent3>
        <a:accent4>
          <a:srgbClr val="000000"/>
        </a:accent4>
        <a:accent5>
          <a:srgbClr val="CAB8AD"/>
        </a:accent5>
        <a:accent6>
          <a:srgbClr val="8A8A5C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5">
        <a:dk1>
          <a:srgbClr val="000000"/>
        </a:dk1>
        <a:lt1>
          <a:srgbClr val="E5E6C8"/>
        </a:lt1>
        <a:dk2>
          <a:srgbClr val="003300"/>
        </a:dk2>
        <a:lt2>
          <a:srgbClr val="969696"/>
        </a:lt2>
        <a:accent1>
          <a:srgbClr val="999966"/>
        </a:accent1>
        <a:accent2>
          <a:srgbClr val="996633"/>
        </a:accent2>
        <a:accent3>
          <a:srgbClr val="F0F0E0"/>
        </a:accent3>
        <a:accent4>
          <a:srgbClr val="000000"/>
        </a:accent4>
        <a:accent5>
          <a:srgbClr val="CACAB8"/>
        </a:accent5>
        <a:accent6>
          <a:srgbClr val="8A5C2D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6">
        <a:dk1>
          <a:srgbClr val="000000"/>
        </a:dk1>
        <a:lt1>
          <a:srgbClr val="FFFFFF"/>
        </a:lt1>
        <a:dk2>
          <a:srgbClr val="003300"/>
        </a:dk2>
        <a:lt2>
          <a:srgbClr val="969696"/>
        </a:lt2>
        <a:accent1>
          <a:srgbClr val="999966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ACAB8"/>
        </a:accent5>
        <a:accent6>
          <a:srgbClr val="8A5C2D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H3C_PPT_标准模板(V3.1)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H3C_PPT_标准模板(V3.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H3C_PPT_标准模板(V3.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mware_template">
  <a:themeElements>
    <a:clrScheme name="VMWare final">
      <a:dk1>
        <a:srgbClr val="000000"/>
      </a:dk1>
      <a:lt1>
        <a:srgbClr val="FFFFFF"/>
      </a:lt1>
      <a:dk2>
        <a:srgbClr val="7498BF"/>
      </a:dk2>
      <a:lt2>
        <a:srgbClr val="76B900"/>
      </a:lt2>
      <a:accent1>
        <a:srgbClr val="E96B12"/>
      </a:accent1>
      <a:accent2>
        <a:srgbClr val="F1AB00"/>
      </a:accent2>
      <a:accent3>
        <a:srgbClr val="A34BC8"/>
      </a:accent3>
      <a:accent4>
        <a:srgbClr val="F02333"/>
      </a:accent4>
      <a:accent5>
        <a:srgbClr val="BFBFBF"/>
      </a:accent5>
      <a:accent6>
        <a:srgbClr val="003FB5"/>
      </a:accent6>
      <a:hlink>
        <a:srgbClr val="7498BF"/>
      </a:hlink>
      <a:folHlink>
        <a:srgbClr val="E96B12"/>
      </a:folHlink>
    </a:clrScheme>
    <a:fontScheme name="vmware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mware_template 1">
        <a:dk1>
          <a:srgbClr val="000000"/>
        </a:dk1>
        <a:lt1>
          <a:srgbClr val="FFFFFF"/>
        </a:lt1>
        <a:dk2>
          <a:srgbClr val="7498BF"/>
        </a:dk2>
        <a:lt2>
          <a:srgbClr val="BFBFBF"/>
        </a:lt2>
        <a:accent1>
          <a:srgbClr val="76B900"/>
        </a:accent1>
        <a:accent2>
          <a:srgbClr val="F1AB00"/>
        </a:accent2>
        <a:accent3>
          <a:srgbClr val="FFFFFF"/>
        </a:accent3>
        <a:accent4>
          <a:srgbClr val="000000"/>
        </a:accent4>
        <a:accent5>
          <a:srgbClr val="BDD9AA"/>
        </a:accent5>
        <a:accent6>
          <a:srgbClr val="DA9B00"/>
        </a:accent6>
        <a:hlink>
          <a:srgbClr val="A34BC8"/>
        </a:hlink>
        <a:folHlink>
          <a:srgbClr val="0023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333333"/>
      </a:dk2>
      <a:lt2>
        <a:srgbClr val="BABABA"/>
      </a:lt2>
      <a:accent1>
        <a:srgbClr val="7D9BC6"/>
      </a:accent1>
      <a:accent2>
        <a:srgbClr val="7FC31C"/>
      </a:accent2>
      <a:accent3>
        <a:srgbClr val="FFFFFF"/>
      </a:accent3>
      <a:accent4>
        <a:srgbClr val="000000"/>
      </a:accent4>
      <a:accent5>
        <a:srgbClr val="BFCBDF"/>
      </a:accent5>
      <a:accent6>
        <a:srgbClr val="72B018"/>
      </a:accent6>
      <a:hlink>
        <a:srgbClr val="667DCC"/>
      </a:hlink>
      <a:folHlink>
        <a:srgbClr val="FF99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E5E6C8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0F0E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E5E6C8"/>
        </a:lt1>
        <a:dk2>
          <a:srgbClr val="003300"/>
        </a:dk2>
        <a:lt2>
          <a:srgbClr val="969696"/>
        </a:lt2>
        <a:accent1>
          <a:srgbClr val="996633"/>
        </a:accent1>
        <a:accent2>
          <a:srgbClr val="999966"/>
        </a:accent2>
        <a:accent3>
          <a:srgbClr val="F0F0E0"/>
        </a:accent3>
        <a:accent4>
          <a:srgbClr val="000000"/>
        </a:accent4>
        <a:accent5>
          <a:srgbClr val="CAB8AD"/>
        </a:accent5>
        <a:accent6>
          <a:srgbClr val="8A8A5C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E5E6C8"/>
        </a:lt1>
        <a:dk2>
          <a:srgbClr val="003300"/>
        </a:dk2>
        <a:lt2>
          <a:srgbClr val="969696"/>
        </a:lt2>
        <a:accent1>
          <a:srgbClr val="999966"/>
        </a:accent1>
        <a:accent2>
          <a:srgbClr val="996633"/>
        </a:accent2>
        <a:accent3>
          <a:srgbClr val="F0F0E0"/>
        </a:accent3>
        <a:accent4>
          <a:srgbClr val="000000"/>
        </a:accent4>
        <a:accent5>
          <a:srgbClr val="CACAB8"/>
        </a:accent5>
        <a:accent6>
          <a:srgbClr val="8A5C2D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3300"/>
        </a:dk2>
        <a:lt2>
          <a:srgbClr val="969696"/>
        </a:lt2>
        <a:accent1>
          <a:srgbClr val="999966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ACAB8"/>
        </a:accent5>
        <a:accent6>
          <a:srgbClr val="8A5C2D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333333"/>
      </a:dk2>
      <a:lt2>
        <a:srgbClr val="BABABA"/>
      </a:lt2>
      <a:accent1>
        <a:srgbClr val="7D9BC6"/>
      </a:accent1>
      <a:accent2>
        <a:srgbClr val="7FC31C"/>
      </a:accent2>
      <a:accent3>
        <a:srgbClr val="FFFFFF"/>
      </a:accent3>
      <a:accent4>
        <a:srgbClr val="000000"/>
      </a:accent4>
      <a:accent5>
        <a:srgbClr val="BFCBDF"/>
      </a:accent5>
      <a:accent6>
        <a:srgbClr val="72B018"/>
      </a:accent6>
      <a:hlink>
        <a:srgbClr val="667DCC"/>
      </a:hlink>
      <a:folHlink>
        <a:srgbClr val="FF99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E5E6C8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0F0E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E5E6C8"/>
        </a:lt1>
        <a:dk2>
          <a:srgbClr val="003300"/>
        </a:dk2>
        <a:lt2>
          <a:srgbClr val="969696"/>
        </a:lt2>
        <a:accent1>
          <a:srgbClr val="996633"/>
        </a:accent1>
        <a:accent2>
          <a:srgbClr val="999966"/>
        </a:accent2>
        <a:accent3>
          <a:srgbClr val="F0F0E0"/>
        </a:accent3>
        <a:accent4>
          <a:srgbClr val="000000"/>
        </a:accent4>
        <a:accent5>
          <a:srgbClr val="CAB8AD"/>
        </a:accent5>
        <a:accent6>
          <a:srgbClr val="8A8A5C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5">
        <a:dk1>
          <a:srgbClr val="000000"/>
        </a:dk1>
        <a:lt1>
          <a:srgbClr val="E5E6C8"/>
        </a:lt1>
        <a:dk2>
          <a:srgbClr val="003300"/>
        </a:dk2>
        <a:lt2>
          <a:srgbClr val="969696"/>
        </a:lt2>
        <a:accent1>
          <a:srgbClr val="999966"/>
        </a:accent1>
        <a:accent2>
          <a:srgbClr val="996633"/>
        </a:accent2>
        <a:accent3>
          <a:srgbClr val="F0F0E0"/>
        </a:accent3>
        <a:accent4>
          <a:srgbClr val="000000"/>
        </a:accent4>
        <a:accent5>
          <a:srgbClr val="CACAB8"/>
        </a:accent5>
        <a:accent6>
          <a:srgbClr val="8A5C2D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6">
        <a:dk1>
          <a:srgbClr val="000000"/>
        </a:dk1>
        <a:lt1>
          <a:srgbClr val="FFFFFF"/>
        </a:lt1>
        <a:dk2>
          <a:srgbClr val="003300"/>
        </a:dk2>
        <a:lt2>
          <a:srgbClr val="969696"/>
        </a:lt2>
        <a:accent1>
          <a:srgbClr val="999966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ACAB8"/>
        </a:accent5>
        <a:accent6>
          <a:srgbClr val="8A5C2D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VMware Non-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594B64D034A23541A8DED6E778299282" ma:contentTypeVersion="5" ma:contentTypeDescription="新建文档。" ma:contentTypeScope="" ma:versionID="00c1de937b95d2c65e2cac331df2edc1">
  <xsd:schema xmlns:xsd="http://www.w3.org/2001/XMLSchema" xmlns:xs="http://www.w3.org/2001/XMLSchema" xmlns:p="http://schemas.microsoft.com/office/2006/metadata/properties" xmlns:ns2="8ef8cb44-4410-4761-b7ad-2650e340217e" xmlns:ns3="7a19399c-a1c5-4de7-a091-0e6fe9c79800" targetNamespace="http://schemas.microsoft.com/office/2006/metadata/properties" ma:root="true" ma:fieldsID="6328f866d5dd84e04d72632f6ab1478b" ns2:_="" ns3:_="">
    <xsd:import namespace="8ef8cb44-4410-4761-b7ad-2650e340217e"/>
    <xsd:import namespace="7a19399c-a1c5-4de7-a091-0e6fe9c79800"/>
    <xsd:element name="properties">
      <xsd:complexType>
        <xsd:sequence>
          <xsd:element name="documentManagement">
            <xsd:complexType>
              <xsd:all>
                <xsd:element ref="ns2:_x4e0b__x8f7d__x6570_" minOccurs="0"/>
                <xsd:element ref="ns2:_x8bc4__x8bba__x6570_" minOccurs="0"/>
                <xsd:element ref="ns2:_x8bc4__x8bba_" minOccurs="0"/>
                <xsd:element ref="ns2:_x8bc4__x5206_" minOccurs="0"/>
                <xsd:element ref="ns3:RMS加密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8cb44-4410-4761-b7ad-2650e340217e" elementFormDefault="qualified">
    <xsd:import namespace="http://schemas.microsoft.com/office/2006/documentManagement/types"/>
    <xsd:import namespace="http://schemas.microsoft.com/office/infopath/2007/PartnerControls"/>
    <xsd:element name="_x4e0b__x8f7d__x6570_" ma:index="8" nillable="true" ma:displayName="下载数" ma:default="0" ma:internalName="_x4e0b__x8f7d__x6570_">
      <xsd:simpleType>
        <xsd:restriction base="dms:Unknown"/>
      </xsd:simpleType>
    </xsd:element>
    <xsd:element name="_x8bc4__x8bba__x6570_" ma:index="9" nillable="true" ma:displayName="评论数" ma:default="0" ma:internalName="_x8bc4__x8bba__x6570_">
      <xsd:simpleType>
        <xsd:restriction base="dms:Unknown"/>
      </xsd:simpleType>
    </xsd:element>
    <xsd:element name="_x8bc4__x8bba_" ma:index="10" nillable="true" ma:displayName="评论" ma:default="0" ma:internalName="_x8bc4__x8bba_">
      <xsd:simpleType>
        <xsd:restriction base="dms:Unknown"/>
      </xsd:simpleType>
    </xsd:element>
    <xsd:element name="_x8bc4__x5206_" ma:index="11" nillable="true" ma:displayName="评分" ma:default="0" ma:internalName="_x8bc4__x5206_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9399c-a1c5-4de7-a091-0e6fe9c79800" elementFormDefault="qualified">
    <xsd:import namespace="http://schemas.microsoft.com/office/2006/documentManagement/types"/>
    <xsd:import namespace="http://schemas.microsoft.com/office/infopath/2007/PartnerControls"/>
    <xsd:element name="RMS加密" ma:index="12" nillable="true" ma:displayName="RMS加密" ma:internalName="RMS_x52a0__x5bc6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8bc4__x8bba_ xmlns="8ef8cb44-4410-4761-b7ad-2650e340217e" xsi:nil="true"/>
    <_x8bc4__x8bba__x6570_ xmlns="8ef8cb44-4410-4761-b7ad-2650e340217e" xsi:nil="true"/>
    <_x8bc4__x5206_ xmlns="8ef8cb44-4410-4761-b7ad-2650e340217e" xsi:nil="true"/>
    <_x4e0b__x8f7d__x6570_ xmlns="8ef8cb44-4410-4761-b7ad-2650e340217e" xsi:nil="true"/>
    <RMS加密 xmlns="7a19399c-a1c5-4de7-a091-0e6fe9c798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B5AF1D-4EED-4F07-8159-1B9A5FC49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f8cb44-4410-4761-b7ad-2650e340217e"/>
    <ds:schemaRef ds:uri="7a19399c-a1c5-4de7-a091-0e6fe9c798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09100E-FD0B-4953-B01A-5B06A8B0A0BB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7a19399c-a1c5-4de7-a091-0e6fe9c79800"/>
    <ds:schemaRef ds:uri="8ef8cb44-4410-4761-b7ad-2650e340217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5677E00-093E-4FB8-BAF0-28683FFDB9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62037</TotalTime>
  <Words>2413</Words>
  <Application>Microsoft Office PowerPoint</Application>
  <PresentationFormat>全屏显示(4:3)</PresentationFormat>
  <Paragraphs>508</Paragraphs>
  <Slides>42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16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80" baseType="lpstr">
      <vt:lpstr>Arial Unicode MS</vt:lpstr>
      <vt:lpstr>Futura Bk</vt:lpstr>
      <vt:lpstr>HP Simplified</vt:lpstr>
      <vt:lpstr>ＭＳ Ｐゴシック</vt:lpstr>
      <vt:lpstr>ＭＳ Ｐゴシック</vt:lpstr>
      <vt:lpstr>Simsun</vt:lpstr>
      <vt:lpstr>黑体</vt:lpstr>
      <vt:lpstr>华文仿宋</vt:lpstr>
      <vt:lpstr>华文宋体</vt:lpstr>
      <vt:lpstr>华文细黑</vt:lpstr>
      <vt:lpstr>华文中宋</vt:lpstr>
      <vt:lpstr>SimSun</vt:lpstr>
      <vt:lpstr>SimSun</vt:lpstr>
      <vt:lpstr>微软雅黑</vt:lpstr>
      <vt:lpstr>Arial</vt:lpstr>
      <vt:lpstr>Arial Narrow</vt:lpstr>
      <vt:lpstr>Calibri</vt:lpstr>
      <vt:lpstr>Times</vt:lpstr>
      <vt:lpstr>Times New Roman</vt:lpstr>
      <vt:lpstr>Wingdings</vt:lpstr>
      <vt:lpstr>Wingdings 3</vt:lpstr>
      <vt:lpstr>H3C_PPT_标准模板(V3.1)</vt:lpstr>
      <vt:lpstr>2_自定义设计方案</vt:lpstr>
      <vt:lpstr>VMware Confidential</vt:lpstr>
      <vt:lpstr>1_VMware Confidential</vt:lpstr>
      <vt:lpstr>vmware_template</vt:lpstr>
      <vt:lpstr>1_Default Design</vt:lpstr>
      <vt:lpstr>2_Default Design</vt:lpstr>
      <vt:lpstr>2_VMware Confidential</vt:lpstr>
      <vt:lpstr>1_VMware Non-Confidential</vt:lpstr>
      <vt:lpstr>3_VMware Confidential</vt:lpstr>
      <vt:lpstr>4_Default Design</vt:lpstr>
      <vt:lpstr>3_自定义设计方案</vt:lpstr>
      <vt:lpstr>1_H3C_PPT_标准模板(V3.1)</vt:lpstr>
      <vt:lpstr>4_自定义设计方案</vt:lpstr>
      <vt:lpstr>2_H3C_PPT_标准模板(V3.1)</vt:lpstr>
      <vt:lpstr>3_H3C_PPT_标准模板(V3.1)</vt:lpstr>
      <vt:lpstr>think-cell Slide</vt:lpstr>
      <vt:lpstr>PowerPoint 演示文稿</vt:lpstr>
      <vt:lpstr>PowerPoint 演示文稿</vt:lpstr>
      <vt:lpstr>现状--教育学习</vt:lpstr>
      <vt:lpstr>现状—独立校园信息化</vt:lpstr>
      <vt:lpstr>政策——教育信息化十年发展规划</vt:lpstr>
      <vt:lpstr>当前技术发展现状</vt:lpstr>
      <vt:lpstr>发展趋势—独立学校信息化向区域信息化</vt:lpstr>
      <vt:lpstr>发展目标</vt:lpstr>
      <vt:lpstr>PowerPoint 演示文稿</vt:lpstr>
      <vt:lpstr>PowerPoint 演示文稿</vt:lpstr>
      <vt:lpstr>架构</vt:lpstr>
      <vt:lpstr>优势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模块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业务</vt:lpstr>
      <vt:lpstr>流程</vt:lpstr>
      <vt:lpstr>实现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ganwei</dc:creator>
  <cp:lastModifiedBy>Lin</cp:lastModifiedBy>
  <cp:revision>141</cp:revision>
  <dcterms:created xsi:type="dcterms:W3CDTF">2012-07-02T07:54:43Z</dcterms:created>
  <dcterms:modified xsi:type="dcterms:W3CDTF">2014-07-01T11:52:58Z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0x010100594B64D034A23541A8DED6E778299282</vt:lpwstr>
  </property>
</Properties>
</file>