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346" r:id="rId4"/>
    <p:sldId id="606" r:id="rId5"/>
    <p:sldId id="631" r:id="rId6"/>
    <p:sldId id="603" r:id="rId7"/>
    <p:sldId id="605" r:id="rId8"/>
    <p:sldId id="619" r:id="rId9"/>
    <p:sldId id="607" r:id="rId10"/>
    <p:sldId id="608" r:id="rId11"/>
    <p:sldId id="610" r:id="rId13"/>
    <p:sldId id="611" r:id="rId14"/>
    <p:sldId id="613" r:id="rId15"/>
    <p:sldId id="614" r:id="rId16"/>
    <p:sldId id="615" r:id="rId17"/>
    <p:sldId id="612" r:id="rId18"/>
    <p:sldId id="473" r:id="rId19"/>
    <p:sldId id="630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E6ABE"/>
    <a:srgbClr val="0170C1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83580" autoAdjust="0"/>
  </p:normalViewPr>
  <p:slideViewPr>
    <p:cSldViewPr>
      <p:cViewPr>
        <p:scale>
          <a:sx n="89" d="100"/>
          <a:sy n="89" d="100"/>
        </p:scale>
        <p:origin x="-1164" y="-258"/>
      </p:cViewPr>
      <p:guideLst>
        <p:guide orient="horz" pos="1706"/>
        <p:guide pos="281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70DDCCA-3689-4CE1-99DC-EC366085292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1E4993-86D6-422B-B9A2-16C94F1BCC9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6E3A0F2-246F-4D13-A12F-F5F5DC550E9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C8A7-9D5B-4811-883A-C232D3B933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733E037-BDDE-4811-AA03-190DC7F40F1F}" type="slidenum">
              <a:rPr lang="zh-CN" altLang="en-US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FDBA-76BC-48C0-900D-7830A122CB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325C-7B9E-4F2A-8DF3-5B59CCBBBD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9695-518A-4855-950F-481BDE5879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E232-FD51-4391-93BE-83A98E68F8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9766-187D-418E-88F9-8F5D6B4F0E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30D7-4176-4D6C-A615-347D9D62E8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6EB4-61CB-452D-860D-D9B01BDC4ED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4522C63-2FB6-40CA-A1F4-4D83820C9307}" type="slidenum">
              <a:rPr lang="zh-CN" altLang="en-US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675A-BFD4-4950-AE8B-623035A6D25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CB22-4287-4C35-86F0-B6B867992C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32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EB94-AB13-46B9-99FE-E1B67AC98D5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6BB9-77FD-489D-A11A-FC2C08C130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D7E0-9E6C-4F39-97CF-8717F95DAA3F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E81E-0B3F-4D8C-A106-D1F8E81EE6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632-5A4B-45B6-9CD0-15099A8754E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BA4B-AB59-48B8-8CF7-3AA3E276F7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82A8C-1D65-4BFD-8457-163B302543D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B838-C751-4C8E-B1CA-358A7FE988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475" y="831850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4019550"/>
            <a:ext cx="155575" cy="1174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500" y="4665663"/>
            <a:ext cx="4762500" cy="4778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16D3-3B22-4FD5-AFC7-9825BB2034D7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29DC-B43F-4F3B-B50D-7AC9B6E4A3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25" y="-4763"/>
            <a:ext cx="9163050" cy="781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4763"/>
            <a:ext cx="4762500" cy="4778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52863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50975"/>
            <a:ext cx="8229600" cy="3292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E0DA27-9A76-441A-9415-94852B88F8DA}" type="datetimeFigureOut">
              <a:rPr lang="zh-CN" altLang="en-US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463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F56DC87-AE69-4CE5-89DA-86988095D35A}" type="slidenum">
              <a:rPr lang="zh-CN" altLang="en-US"/>
            </a:fld>
            <a:endParaRPr lang="zh-CN" altLang="en-US"/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50" y="152400"/>
            <a:ext cx="9180513" cy="485775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8625" y="1000125"/>
            <a:ext cx="8215313" cy="1643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123" name="副标题 2"/>
          <p:cNvSpPr>
            <a:spLocks noGrp="1"/>
          </p:cNvSpPr>
          <p:nvPr>
            <p:ph type="subTitle" idx="1"/>
          </p:nvPr>
        </p:nvSpPr>
        <p:spPr>
          <a:xfrm>
            <a:off x="714375" y="2428875"/>
            <a:ext cx="7854950" cy="2151063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algn="ctr" eaLnBrk="1" hangingPunct="1">
              <a:lnSpc>
                <a:spcPct val="90000"/>
              </a:lnSpc>
            </a:pPr>
            <a:endParaRPr lang="en-US" altLang="zh-CN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algn="ctr" eaLnBrk="1" hangingPunct="1">
              <a:lnSpc>
                <a:spcPct val="90000"/>
              </a:lnSpc>
            </a:pPr>
            <a:endParaRPr lang="zh-CN" altLang="en-US" sz="240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algn="ctr" eaLnBrk="1" hangingPunct="1">
              <a:lnSpc>
                <a:spcPct val="90000"/>
              </a:lnSpc>
            </a:pPr>
            <a:endParaRPr lang="en-US" altLang="zh-CN" sz="20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eaLnBrk="1" hangingPunct="1">
              <a:lnSpc>
                <a:spcPct val="90000"/>
              </a:lnSpc>
            </a:pPr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牡丹江市教育信息中心</a:t>
            </a:r>
            <a:endParaRPr lang="zh-CN" altLang="en-US" sz="20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2016.11</a:t>
            </a:r>
            <a:endParaRPr lang="en-US" altLang="zh-CN" sz="20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/>
          <p:nvPr>
            <p:ph type="ctrTitle"/>
          </p:nvPr>
        </p:nvSpPr>
        <p:spPr>
          <a:xfrm>
            <a:off x="552450" y="1450975"/>
            <a:ext cx="7851648" cy="1371600"/>
          </a:xfrm>
        </p:spPr>
        <p:txBody>
          <a:bodyPr/>
          <a:p>
            <a:r>
              <a:rPr lang="zh-CN" altLang="en-US"/>
              <a:t>教讯通家长端使用介绍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微信公众服务平台</a:t>
            </a:r>
            <a:endParaRPr lang="zh-CN" altLang="zh-CN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713105"/>
            <a:ext cx="7345045" cy="40678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21430" y="3964940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作业中心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公共资源中心和综合评价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4534241158425122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320" y="610235"/>
            <a:ext cx="2350770" cy="4182110"/>
          </a:xfrm>
          <a:prstGeom prst="rect">
            <a:avLst/>
          </a:prstGeom>
        </p:spPr>
      </p:pic>
      <p:pic>
        <p:nvPicPr>
          <p:cNvPr id="3" name="图片 2" descr="42150321482180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85" y="610235"/>
            <a:ext cx="2339975" cy="41617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450" y="4041140"/>
            <a:ext cx="354965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公共资源中心和综合评价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课堂记录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2727392988285776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8715" y="579120"/>
            <a:ext cx="2368550" cy="4213225"/>
          </a:xfrm>
          <a:prstGeom prst="rect">
            <a:avLst/>
          </a:prstGeom>
        </p:spPr>
      </p:pic>
      <p:pic>
        <p:nvPicPr>
          <p:cNvPr id="3" name="图片 2" descr="6401205666127766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15" y="579755"/>
            <a:ext cx="2369185" cy="4212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74695" y="4008755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课堂记录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学情分析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5292040846904715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8880" y="605790"/>
            <a:ext cx="2447290" cy="4351655"/>
          </a:xfrm>
          <a:prstGeom prst="rect">
            <a:avLst/>
          </a:prstGeom>
        </p:spPr>
      </p:pic>
      <p:pic>
        <p:nvPicPr>
          <p:cNvPr id="3" name="图片 2" descr="780533088998390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35" y="605790"/>
            <a:ext cx="2452370" cy="43618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875" y="3957955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考试分析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营养订餐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888238360911352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565" y="610870"/>
            <a:ext cx="2402205" cy="4271645"/>
          </a:xfrm>
          <a:prstGeom prst="rect">
            <a:avLst/>
          </a:prstGeom>
        </p:spPr>
      </p:pic>
      <p:pic>
        <p:nvPicPr>
          <p:cNvPr id="4" name="图片 3" descr="426907408662438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80" y="610870"/>
            <a:ext cx="2411095" cy="4290060"/>
          </a:xfrm>
          <a:prstGeom prst="rect">
            <a:avLst/>
          </a:prstGeom>
        </p:spPr>
      </p:pic>
      <p:pic>
        <p:nvPicPr>
          <p:cNvPr id="5" name="图片 4" descr="460935097125839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85" y="610870"/>
            <a:ext cx="2402205" cy="42716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68420" y="3912870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营养订餐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德育活动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154414860621606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600075"/>
            <a:ext cx="2378710" cy="4230370"/>
          </a:xfrm>
          <a:prstGeom prst="rect">
            <a:avLst/>
          </a:prstGeom>
        </p:spPr>
      </p:pic>
      <p:pic>
        <p:nvPicPr>
          <p:cNvPr id="4" name="图片 3" descr="117735190062092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90" y="600075"/>
            <a:ext cx="2379980" cy="42329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12210" y="4015740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德育活动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90370" y="550545"/>
            <a:ext cx="5969000" cy="3928745"/>
            <a:chOff x="113" y="1238"/>
            <a:chExt cx="9400" cy="6187"/>
          </a:xfrm>
        </p:grpSpPr>
        <p:pic>
          <p:nvPicPr>
            <p:cNvPr id="91138" name="图片 2" descr="未命名-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8" y="1323"/>
              <a:ext cx="3375" cy="599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1139" name="图片 3" descr="未命名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25" y="2785"/>
              <a:ext cx="2088" cy="371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1140" name="Picture 2" descr="E:\桌面\2016年培训稿\201610局领导来\公众号截图\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38"/>
              <a:ext cx="3480" cy="618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1141" name="Picture 3" descr="E:\桌面\2016年培训稿\201610局领导来\公众号截图\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0" y="2813"/>
              <a:ext cx="2193" cy="39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91148" name="TextBox 13"/>
          <p:cNvSpPr txBox="1">
            <a:spLocks noChangeArrowheads="1"/>
          </p:cNvSpPr>
          <p:nvPr/>
        </p:nvSpPr>
        <p:spPr bwMode="auto">
          <a:xfrm>
            <a:off x="-53975" y="31750"/>
            <a:ext cx="8385175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微信公众服务平台</a:t>
            </a:r>
            <a:r>
              <a:rPr lang="en-US" altLang="zh-CN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r>
              <a:rPr lang="zh-CN" altLang="en-US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名师讲堂、中考成绩自动推送</a:t>
            </a:r>
            <a:r>
              <a:rPr lang="en-US" altLang="zh-CN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1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微课大赛投票系统等</a:t>
            </a:r>
            <a:endParaRPr lang="zh-CN" altLang="zh-CN" sz="1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6790" y="4532630"/>
            <a:ext cx="140716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名师讲堂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41925" y="4479290"/>
            <a:ext cx="20193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中考成绩查询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2870" y="1457325"/>
            <a:ext cx="3513455" cy="3450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62798" y="816610"/>
            <a:ext cx="4674235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家长手机端云空间使用群</a:t>
            </a:r>
            <a:endParaRPr lang="zh-CN" altLang="zh-CN" sz="3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 descr="E:\桌面\微门户\牡丹江服务号二维码\qrcode_for_gh_6a761d668e02_1280.jpg"/>
          <p:cNvPicPr>
            <a:picLocks noChangeAspect="1" noChangeArrowheads="1"/>
          </p:cNvPicPr>
          <p:nvPr/>
        </p:nvPicPr>
        <p:blipFill>
          <a:blip r:embed="rId1"/>
          <a:srcRect l="6705" t="7542" r="6145" b="6982"/>
          <a:stretch>
            <a:fillRect/>
          </a:stretch>
        </p:blipFill>
        <p:spPr bwMode="auto">
          <a:xfrm>
            <a:off x="2150110" y="437515"/>
            <a:ext cx="4653915" cy="45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Box 5"/>
          <p:cNvSpPr txBox="1">
            <a:spLocks noChangeArrowheads="1"/>
          </p:cNvSpPr>
          <p:nvPr/>
        </p:nvSpPr>
        <p:spPr bwMode="auto">
          <a:xfrm>
            <a:off x="7042785" y="682625"/>
            <a:ext cx="1845945" cy="350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扫一扫，添加牡丹江教育云服务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----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微信公众服务平台二维码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围绕教育教学开展平台应用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家长手机端软件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二维码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400" y="662305"/>
            <a:ext cx="2990850" cy="3962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家长教育云空间注意事项</a:t>
            </a:r>
            <a:endParaRPr lang="zh-CN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265" y="1058545"/>
            <a:ext cx="8351520" cy="2834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、家长云空间账号注册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云空间账号注册，需要添加家长姓名、电话号、邮箱、学生国网学籍号。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（教育云空间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一名家长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只对应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一名学生的国网学籍号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、家长忘记密码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家长忘记密码可以通过注册云空间账号时填写的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邮箱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找回密码。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、家长云空间登陆不上去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如果家长用手机软件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教讯通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登陆不上去，先上网页端看看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能不能正常登陆上云空间，如果网页端登陆不上去的话，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看看有什么错误提示，按照提示登陆云空间账号。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7205" y="2617470"/>
            <a:ext cx="2106295" cy="1759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围绕教育教学开展平台应用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家长手机端软件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二维码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3872267864705793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325" y="515620"/>
            <a:ext cx="2473960" cy="4398645"/>
          </a:xfrm>
          <a:prstGeom prst="rect">
            <a:avLst/>
          </a:prstGeom>
        </p:spPr>
      </p:pic>
      <p:pic>
        <p:nvPicPr>
          <p:cNvPr id="6" name="图片 5" descr="2312449694913139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80" y="515620"/>
            <a:ext cx="2465705" cy="43859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4783" y="1184910"/>
            <a:ext cx="1560195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安卓版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0720" y="1115060"/>
            <a:ext cx="156972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IOS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版</a:t>
            </a:r>
            <a:endParaRPr lang="zh-CN" altLang="en-US" sz="3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lum contrast="60000"/>
          </a:blip>
          <a:stretch>
            <a:fillRect/>
          </a:stretch>
        </p:blipFill>
        <p:spPr>
          <a:xfrm>
            <a:off x="927735" y="1962785"/>
            <a:ext cx="2770505" cy="2536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lum contrast="54000"/>
          </a:blip>
          <a:stretch>
            <a:fillRect/>
          </a:stretch>
        </p:blipFill>
        <p:spPr>
          <a:xfrm>
            <a:off x="5339080" y="2063750"/>
            <a:ext cx="2550795" cy="242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围绕教育教学开展平台应用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微信公众服务平台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班级圈</a:t>
            </a:r>
            <a:endParaRPr lang="zh-CN" altLang="zh-CN" sz="2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855" y="570230"/>
            <a:ext cx="7736840" cy="43516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23590" y="4041140"/>
            <a:ext cx="232537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绑定云空间账号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围绕教育教学开展平台应用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微信公众服务平台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班级圈</a:t>
            </a:r>
            <a:endParaRPr lang="zh-CN" altLang="zh-CN" sz="2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368877242756325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0820" y="612140"/>
            <a:ext cx="2393315" cy="4257040"/>
          </a:xfrm>
          <a:prstGeom prst="rect">
            <a:avLst/>
          </a:prstGeom>
        </p:spPr>
      </p:pic>
      <p:pic>
        <p:nvPicPr>
          <p:cNvPr id="4" name="图片 3" descr="4039643125250497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595" y="612775"/>
            <a:ext cx="2393315" cy="42564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02610" y="3794125"/>
            <a:ext cx="232537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查看班级圈通知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围绕教育教学开展平台应用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家长手机端软件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二维码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840249494629378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494030"/>
            <a:ext cx="2491105" cy="4431030"/>
          </a:xfrm>
          <a:prstGeom prst="rect">
            <a:avLst/>
          </a:prstGeom>
        </p:spPr>
      </p:pic>
      <p:pic>
        <p:nvPicPr>
          <p:cNvPr id="4" name="图片 3" descr="25645678044048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0" y="495300"/>
            <a:ext cx="2491105" cy="4429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23185" y="4142740"/>
            <a:ext cx="324358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手机端云空间登陆界面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68580" y="-13017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教育云空间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213081789333085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905" y="569595"/>
            <a:ext cx="2467610" cy="4390390"/>
          </a:xfrm>
          <a:prstGeom prst="rect">
            <a:avLst/>
          </a:prstGeom>
        </p:spPr>
      </p:pic>
      <p:pic>
        <p:nvPicPr>
          <p:cNvPr id="4" name="图片 3" descr="2663845952265487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0" y="569595"/>
            <a:ext cx="2480945" cy="4412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08325" y="3663950"/>
            <a:ext cx="263144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手机端云空间界面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68580" y="0"/>
            <a:ext cx="8215313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围绕家校互动、社会服务开展平台应用</a:t>
            </a:r>
            <a:r>
              <a:rPr lang="en-US" altLang="zh-CN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endParaRPr lang="zh-CN" altLang="en-US" sz="1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608965"/>
            <a:ext cx="7759700" cy="42640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68370" y="3766820"/>
            <a:ext cx="2019300" cy="4572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个人资源中心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736</Words>
  <Application>WPS 演示</Application>
  <PresentationFormat>全屏显示(16:9)</PresentationFormat>
  <Paragraphs>82</Paragraphs>
  <Slides>17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Constantia</vt:lpstr>
      <vt:lpstr>Calibri</vt:lpstr>
      <vt:lpstr>隶书</vt:lpstr>
      <vt:lpstr>Wingdings 2</vt:lpstr>
      <vt:lpstr>Wingdings 2</vt:lpstr>
      <vt:lpstr>黑体</vt:lpstr>
      <vt:lpstr>微软雅黑</vt:lpstr>
      <vt:lpstr>流畅</vt:lpstr>
      <vt:lpstr>教讯通家长端使用介绍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教育云空间管理及德育活动应用方法培训</dc:title>
  <dc:creator>Sky123.Org</dc:creator>
  <cp:lastModifiedBy>Administrator</cp:lastModifiedBy>
  <cp:revision>397</cp:revision>
  <dcterms:created xsi:type="dcterms:W3CDTF">2016-05-16T08:41:00Z</dcterms:created>
  <dcterms:modified xsi:type="dcterms:W3CDTF">2017-01-04T07:22:07Z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