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6"/>
  </p:notesMasterIdLst>
  <p:sldIdLst>
    <p:sldId id="256" r:id="rId2"/>
    <p:sldId id="490" r:id="rId3"/>
    <p:sldId id="480" r:id="rId4"/>
    <p:sldId id="489" r:id="rId5"/>
    <p:sldId id="264" r:id="rId6"/>
    <p:sldId id="266" r:id="rId7"/>
    <p:sldId id="332" r:id="rId8"/>
    <p:sldId id="400" r:id="rId9"/>
    <p:sldId id="483" r:id="rId10"/>
    <p:sldId id="409" r:id="rId11"/>
    <p:sldId id="407" r:id="rId12"/>
    <p:sldId id="410" r:id="rId13"/>
    <p:sldId id="487" r:id="rId14"/>
    <p:sldId id="412" r:id="rId15"/>
    <p:sldId id="414" r:id="rId16"/>
    <p:sldId id="413" r:id="rId17"/>
    <p:sldId id="411" r:id="rId18"/>
    <p:sldId id="415" r:id="rId19"/>
    <p:sldId id="417" r:id="rId20"/>
    <p:sldId id="448" r:id="rId21"/>
    <p:sldId id="447" r:id="rId22"/>
    <p:sldId id="444" r:id="rId23"/>
    <p:sldId id="452" r:id="rId24"/>
    <p:sldId id="451" r:id="rId25"/>
    <p:sldId id="453" r:id="rId26"/>
    <p:sldId id="454" r:id="rId27"/>
    <p:sldId id="455" r:id="rId28"/>
    <p:sldId id="456" r:id="rId29"/>
    <p:sldId id="457" r:id="rId30"/>
    <p:sldId id="458" r:id="rId31"/>
    <p:sldId id="459" r:id="rId32"/>
    <p:sldId id="460" r:id="rId33"/>
    <p:sldId id="461" r:id="rId34"/>
    <p:sldId id="462" r:id="rId35"/>
    <p:sldId id="464" r:id="rId36"/>
    <p:sldId id="463" r:id="rId37"/>
    <p:sldId id="465" r:id="rId38"/>
    <p:sldId id="450" r:id="rId39"/>
    <p:sldId id="449" r:id="rId40"/>
    <p:sldId id="466" r:id="rId41"/>
    <p:sldId id="467" r:id="rId42"/>
    <p:sldId id="468" r:id="rId43"/>
    <p:sldId id="482" r:id="rId44"/>
    <p:sldId id="402" r:id="rId45"/>
    <p:sldId id="401" r:id="rId46"/>
    <p:sldId id="405" r:id="rId47"/>
    <p:sldId id="406" r:id="rId48"/>
    <p:sldId id="408" r:id="rId49"/>
    <p:sldId id="445" r:id="rId50"/>
    <p:sldId id="446" r:id="rId51"/>
    <p:sldId id="485" r:id="rId52"/>
    <p:sldId id="418" r:id="rId53"/>
    <p:sldId id="416" r:id="rId54"/>
    <p:sldId id="420" r:id="rId55"/>
    <p:sldId id="419" r:id="rId56"/>
    <p:sldId id="481" r:id="rId57"/>
    <p:sldId id="403" r:id="rId58"/>
    <p:sldId id="404" r:id="rId59"/>
    <p:sldId id="486" r:id="rId60"/>
    <p:sldId id="422" r:id="rId61"/>
    <p:sldId id="425" r:id="rId62"/>
    <p:sldId id="424" r:id="rId63"/>
    <p:sldId id="423" r:id="rId64"/>
    <p:sldId id="421" r:id="rId65"/>
    <p:sldId id="426" r:id="rId66"/>
    <p:sldId id="429" r:id="rId67"/>
    <p:sldId id="427" r:id="rId68"/>
    <p:sldId id="431" r:id="rId69"/>
    <p:sldId id="430" r:id="rId70"/>
    <p:sldId id="428" r:id="rId71"/>
    <p:sldId id="442" r:id="rId72"/>
    <p:sldId id="432" r:id="rId73"/>
    <p:sldId id="434" r:id="rId74"/>
    <p:sldId id="436" r:id="rId75"/>
    <p:sldId id="435" r:id="rId76"/>
    <p:sldId id="438" r:id="rId77"/>
    <p:sldId id="439" r:id="rId78"/>
    <p:sldId id="440" r:id="rId79"/>
    <p:sldId id="441" r:id="rId80"/>
    <p:sldId id="437" r:id="rId81"/>
    <p:sldId id="433" r:id="rId82"/>
    <p:sldId id="443" r:id="rId83"/>
    <p:sldId id="469" r:id="rId84"/>
    <p:sldId id="492" r:id="rId8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5">
          <p15:clr>
            <a:srgbClr val="A4A3A4"/>
          </p15:clr>
        </p15:guide>
        <p15:guide id="2" pos="38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43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92" d="100"/>
          <a:sy n="92" d="100"/>
        </p:scale>
        <p:origin x="108" y="84"/>
      </p:cViewPr>
      <p:guideLst>
        <p:guide orient="horz" pos="2125"/>
        <p:guide pos="3886"/>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B4AB03-2860-45B8-A0D7-FC995FC3A829}" type="datetimeFigureOut">
              <a:rPr lang="zh-CN" altLang="en-US" smtClean="0"/>
              <a:t>2018/7/6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9F219-1042-48FF-8657-2E904DD7C54C}" type="slidenum">
              <a:rPr lang="zh-CN" altLang="en-US" smtClean="0"/>
              <a:t>‹#›</a:t>
            </a:fld>
            <a:endParaRPr lang="zh-CN" altLang="en-US"/>
          </a:p>
        </p:txBody>
      </p:sp>
    </p:spTree>
    <p:extLst>
      <p:ext uri="{BB962C8B-B14F-4D97-AF65-F5344CB8AC3E}">
        <p14:creationId xmlns:p14="http://schemas.microsoft.com/office/powerpoint/2010/main" val="422865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管理员可进行基础数据的录入，录入顺序按此页面顺序录入</a:t>
            </a:r>
          </a:p>
        </p:txBody>
      </p:sp>
    </p:spTree>
    <p:extLst>
      <p:ext uri="{BB962C8B-B14F-4D97-AF65-F5344CB8AC3E}">
        <p14:creationId xmlns:p14="http://schemas.microsoft.com/office/powerpoint/2010/main" val="1985511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27284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如果需要排场地课表</a:t>
            </a:r>
            <a:r>
              <a:rPr lang="en-US" altLang="zh-CN"/>
              <a:t>——</a:t>
            </a:r>
            <a:r>
              <a:rPr lang="zh-CN" altLang="en-US"/>
              <a:t>需要到物品资产管理</a:t>
            </a:r>
            <a:r>
              <a:rPr lang="en-US" altLang="zh-CN"/>
              <a:t>——</a:t>
            </a:r>
            <a:r>
              <a:rPr lang="zh-CN" altLang="en-US"/>
              <a:t>建筑物资产</a:t>
            </a:r>
            <a:r>
              <a:rPr lang="en-US" altLang="zh-CN"/>
              <a:t>——</a:t>
            </a:r>
            <a:r>
              <a:rPr lang="zh-CN" altLang="en-US"/>
              <a:t>场地设置中添加场地</a:t>
            </a:r>
            <a:endParaRPr lang="en-US" altLang="zh-CN"/>
          </a:p>
        </p:txBody>
      </p:sp>
    </p:spTree>
    <p:extLst>
      <p:ext uri="{BB962C8B-B14F-4D97-AF65-F5344CB8AC3E}">
        <p14:creationId xmlns:p14="http://schemas.microsoft.com/office/powerpoint/2010/main" val="2102925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长按鼠标移动位置直到出现红色方块为止，红色方块表示可进行调节的，白色表示不可调节位置</a:t>
            </a:r>
          </a:p>
        </p:txBody>
      </p:sp>
    </p:spTree>
    <p:extLst>
      <p:ext uri="{BB962C8B-B14F-4D97-AF65-F5344CB8AC3E}">
        <p14:creationId xmlns:p14="http://schemas.microsoft.com/office/powerpoint/2010/main" val="306183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11485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每行的报废管理点击左侧小箭头便可查看报废资产详情</a:t>
            </a:r>
          </a:p>
        </p:txBody>
      </p:sp>
    </p:spTree>
    <p:extLst>
      <p:ext uri="{BB962C8B-B14F-4D97-AF65-F5344CB8AC3E}">
        <p14:creationId xmlns:p14="http://schemas.microsoft.com/office/powerpoint/2010/main" val="1194456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对物品进行报废处理后，会由资产管理人员进行审核，审核成功后则进入已报废状态</a:t>
            </a:r>
          </a:p>
        </p:txBody>
      </p:sp>
    </p:spTree>
    <p:extLst>
      <p:ext uri="{BB962C8B-B14F-4D97-AF65-F5344CB8AC3E}">
        <p14:creationId xmlns:p14="http://schemas.microsoft.com/office/powerpoint/2010/main" val="2196307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第一步填写楼名称、楼层数进行创建宿舍楼</a:t>
            </a:r>
            <a:r>
              <a:rPr lang="en-US" altLang="zh-CN"/>
              <a:t>——</a:t>
            </a:r>
            <a:r>
              <a:rPr lang="zh-CN" altLang="en-US"/>
              <a:t>创建成功后可如图</a:t>
            </a:r>
            <a:r>
              <a:rPr lang="en-US" altLang="zh-CN"/>
              <a:t>2</a:t>
            </a:r>
            <a:r>
              <a:rPr lang="zh-CN" altLang="en-US"/>
              <a:t>所示给所创建的宿舍楼进行添加房间</a:t>
            </a:r>
            <a:r>
              <a:rPr lang="en-US" altLang="zh-CN"/>
              <a:t>——</a:t>
            </a:r>
            <a:r>
              <a:rPr lang="zh-CN" altLang="en-US"/>
              <a:t>点击创建按钮选择楼层数、添加起止房间号</a:t>
            </a:r>
            <a:endParaRPr lang="en-US" altLang="zh-CN"/>
          </a:p>
        </p:txBody>
      </p:sp>
    </p:spTree>
    <p:extLst>
      <p:ext uri="{BB962C8B-B14F-4D97-AF65-F5344CB8AC3E}">
        <p14:creationId xmlns:p14="http://schemas.microsoft.com/office/powerpoint/2010/main" val="288697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设置班级的前缀后缀（例如：初一</a:t>
            </a:r>
            <a:r>
              <a:rPr lang="en-US" altLang="zh-CN"/>
              <a:t>1</a:t>
            </a:r>
            <a:r>
              <a:rPr lang="zh-CN" altLang="en-US"/>
              <a:t>班，则设置前缀为初一，后缀为班）设置房间号</a:t>
            </a:r>
            <a:r>
              <a:rPr lang="en-US" altLang="zh-CN"/>
              <a:t>1—10</a:t>
            </a:r>
            <a:r>
              <a:rPr lang="zh-CN" altLang="en-US"/>
              <a:t>则为初一</a:t>
            </a:r>
            <a:r>
              <a:rPr lang="en-US" altLang="zh-CN"/>
              <a:t>1</a:t>
            </a:r>
            <a:r>
              <a:rPr lang="zh-CN" altLang="en-US"/>
              <a:t>班    </a:t>
            </a:r>
            <a:r>
              <a:rPr lang="en-US" altLang="zh-CN"/>
              <a:t>—    </a:t>
            </a:r>
            <a:r>
              <a:rPr lang="zh-CN" altLang="en-US"/>
              <a:t>初一</a:t>
            </a:r>
            <a:r>
              <a:rPr lang="en-US" altLang="zh-CN"/>
              <a:t>10</a:t>
            </a:r>
            <a:r>
              <a:rPr lang="zh-CN" altLang="en-US"/>
              <a:t>班，如果</a:t>
            </a:r>
            <a:r>
              <a:rPr lang="en-US" altLang="zh-CN"/>
              <a:t>1</a:t>
            </a:r>
            <a:r>
              <a:rPr lang="zh-CN" altLang="en-US"/>
              <a:t>层只有一个班，则设置两个房间号都为</a:t>
            </a:r>
            <a:r>
              <a:rPr lang="en-US" altLang="zh-CN"/>
              <a:t>1</a:t>
            </a:r>
            <a:r>
              <a:rPr lang="zh-CN" altLang="en-US"/>
              <a:t>，就是这一层只有一个初一</a:t>
            </a:r>
            <a:r>
              <a:rPr lang="en-US" altLang="zh-CN"/>
              <a:t>1</a:t>
            </a:r>
            <a:r>
              <a:rPr lang="zh-CN" altLang="en-US"/>
              <a:t>班</a:t>
            </a:r>
          </a:p>
        </p:txBody>
      </p:sp>
    </p:spTree>
    <p:extLst>
      <p:ext uri="{BB962C8B-B14F-4D97-AF65-F5344CB8AC3E}">
        <p14:creationId xmlns:p14="http://schemas.microsoft.com/office/powerpoint/2010/main" val="807262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工资管理这一部分</a:t>
            </a:r>
            <a:r>
              <a:rPr lang="en-US" altLang="zh-CN"/>
              <a:t>——</a:t>
            </a:r>
            <a:r>
              <a:rPr lang="zh-CN" altLang="en-US"/>
              <a:t>财政部可自定义添加工资的项目以方便老师的查看</a:t>
            </a:r>
            <a:r>
              <a:rPr lang="en-US" altLang="zh-CN"/>
              <a:t>——</a:t>
            </a:r>
            <a:r>
              <a:rPr lang="zh-CN" altLang="en-US"/>
              <a:t>添加工资的项目名称、可给工资名称进行排序（工资的显示顺序）</a:t>
            </a:r>
          </a:p>
        </p:txBody>
      </p:sp>
    </p:spTree>
    <p:extLst>
      <p:ext uri="{BB962C8B-B14F-4D97-AF65-F5344CB8AC3E}">
        <p14:creationId xmlns:p14="http://schemas.microsoft.com/office/powerpoint/2010/main" val="1227834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上一页所添加的工资项目名称便会在这一块展现所设置的排序也会按照所设置的顺序对应</a:t>
            </a:r>
            <a:r>
              <a:rPr lang="en-US" altLang="zh-CN"/>
              <a:t>——</a:t>
            </a:r>
            <a:r>
              <a:rPr lang="zh-CN" altLang="en-US"/>
              <a:t>可支持下载模板、导入、导出</a:t>
            </a:r>
            <a:r>
              <a:rPr lang="en-US" altLang="zh-CN"/>
              <a:t>——</a:t>
            </a:r>
            <a:r>
              <a:rPr lang="zh-CN" altLang="en-US"/>
              <a:t>添加成功后老师便会在个人工资中看到自己的工资条</a:t>
            </a:r>
          </a:p>
        </p:txBody>
      </p:sp>
    </p:spTree>
    <p:extLst>
      <p:ext uri="{BB962C8B-B14F-4D97-AF65-F5344CB8AC3E}">
        <p14:creationId xmlns:p14="http://schemas.microsoft.com/office/powerpoint/2010/main" val="9272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云管理使用第一步基础数据的录入</a:t>
            </a:r>
            <a:r>
              <a:rPr lang="en-US" altLang="zh-CN"/>
              <a:t>——</a:t>
            </a:r>
            <a:r>
              <a:rPr lang="zh-CN" altLang="en-US"/>
              <a:t>添加部门</a:t>
            </a:r>
            <a:r>
              <a:rPr lang="en-US" altLang="zh-CN"/>
              <a:t>——</a:t>
            </a:r>
            <a:r>
              <a:rPr lang="zh-CN" altLang="en-US"/>
              <a:t>操作</a:t>
            </a:r>
            <a:r>
              <a:rPr lang="en-US" altLang="zh-CN"/>
              <a:t>——</a:t>
            </a:r>
            <a:r>
              <a:rPr lang="zh-CN" altLang="en-US"/>
              <a:t>点击添加部门</a:t>
            </a:r>
            <a:r>
              <a:rPr lang="en-US" altLang="zh-CN"/>
              <a:t>——</a:t>
            </a:r>
            <a:r>
              <a:rPr lang="zh-CN" altLang="en-US"/>
              <a:t>录入部门名称、选择上级部门进行添加</a:t>
            </a:r>
          </a:p>
        </p:txBody>
      </p:sp>
    </p:spTree>
    <p:extLst>
      <p:ext uri="{BB962C8B-B14F-4D97-AF65-F5344CB8AC3E}">
        <p14:creationId xmlns:p14="http://schemas.microsoft.com/office/powerpoint/2010/main" val="1017676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84782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点击待审核状态选择审核通过或者不通过</a:t>
            </a:r>
          </a:p>
        </p:txBody>
      </p:sp>
    </p:spTree>
    <p:extLst>
      <p:ext uri="{BB962C8B-B14F-4D97-AF65-F5344CB8AC3E}">
        <p14:creationId xmlns:p14="http://schemas.microsoft.com/office/powerpoint/2010/main" val="1773657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选择左侧日历，选择通知的时候，变成灰色后则代表选中的通知日期</a:t>
            </a:r>
            <a:r>
              <a:rPr lang="en-US" altLang="zh-CN"/>
              <a:t>——</a:t>
            </a:r>
            <a:r>
              <a:rPr lang="zh-CN" altLang="en-US"/>
              <a:t>首页上会显示蓝色的方块表示设置的活动、放假、校历时间</a:t>
            </a:r>
          </a:p>
        </p:txBody>
      </p:sp>
    </p:spTree>
    <p:extLst>
      <p:ext uri="{BB962C8B-B14F-4D97-AF65-F5344CB8AC3E}">
        <p14:creationId xmlns:p14="http://schemas.microsoft.com/office/powerpoint/2010/main" val="464426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点击增加选项可设置多个选项</a:t>
            </a:r>
          </a:p>
        </p:txBody>
      </p:sp>
    </p:spTree>
    <p:extLst>
      <p:ext uri="{BB962C8B-B14F-4D97-AF65-F5344CB8AC3E}">
        <p14:creationId xmlns:p14="http://schemas.microsoft.com/office/powerpoint/2010/main" val="234866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点击添加标题（蓝色按钮）表示可设置多个问卷问题也可添加多个选项（黄色按钮）</a:t>
            </a:r>
          </a:p>
        </p:txBody>
      </p:sp>
    </p:spTree>
    <p:extLst>
      <p:ext uri="{BB962C8B-B14F-4D97-AF65-F5344CB8AC3E}">
        <p14:creationId xmlns:p14="http://schemas.microsoft.com/office/powerpoint/2010/main" val="1030251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已结束表示已经到了设定的问卷结束时间</a:t>
            </a:r>
          </a:p>
        </p:txBody>
      </p:sp>
    </p:spTree>
    <p:extLst>
      <p:ext uri="{BB962C8B-B14F-4D97-AF65-F5344CB8AC3E}">
        <p14:creationId xmlns:p14="http://schemas.microsoft.com/office/powerpoint/2010/main" val="128827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添加车型后教职工可进行申请用车</a:t>
            </a:r>
          </a:p>
        </p:txBody>
      </p:sp>
    </p:spTree>
    <p:extLst>
      <p:ext uri="{BB962C8B-B14F-4D97-AF65-F5344CB8AC3E}">
        <p14:creationId xmlns:p14="http://schemas.microsoft.com/office/powerpoint/2010/main" val="149025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sym typeface="+mn-ea"/>
              </a:rPr>
              <a:t>对于从云空间同步过来的角色进行分配权限</a:t>
            </a:r>
            <a:r>
              <a:rPr lang="en-US" altLang="zh-CN">
                <a:sym typeface="+mn-ea"/>
              </a:rPr>
              <a:t>——</a:t>
            </a:r>
            <a:r>
              <a:rPr lang="zh-CN" altLang="en-US">
                <a:sym typeface="+mn-ea"/>
              </a:rPr>
              <a:t>学校可选出一个应用管理员进行管理</a:t>
            </a:r>
            <a:r>
              <a:rPr lang="en-US" altLang="zh-CN">
                <a:sym typeface="+mn-ea"/>
              </a:rPr>
              <a:t>——</a:t>
            </a:r>
            <a:r>
              <a:rPr lang="zh-CN" altLang="en-US">
                <a:sym typeface="+mn-ea"/>
              </a:rPr>
              <a:t>给其它老师进行分配权限</a:t>
            </a:r>
          </a:p>
        </p:txBody>
      </p:sp>
    </p:spTree>
    <p:extLst>
      <p:ext uri="{BB962C8B-B14F-4D97-AF65-F5344CB8AC3E}">
        <p14:creationId xmlns:p14="http://schemas.microsoft.com/office/powerpoint/2010/main" val="4784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学校老师可自定义设置学期的起止时间以方便老师对于排课部分的操作等</a:t>
            </a:r>
          </a:p>
        </p:txBody>
      </p:sp>
    </p:spTree>
    <p:extLst>
      <p:ext uri="{BB962C8B-B14F-4D97-AF65-F5344CB8AC3E}">
        <p14:creationId xmlns:p14="http://schemas.microsoft.com/office/powerpoint/2010/main" val="40589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对于行政班的数据是从云空间导入过来的</a:t>
            </a:r>
            <a:r>
              <a:rPr lang="en-US" altLang="zh-CN"/>
              <a:t>——</a:t>
            </a:r>
            <a:r>
              <a:rPr lang="zh-CN" altLang="en-US"/>
              <a:t>老师可自定义修改班级的固定教室</a:t>
            </a:r>
          </a:p>
        </p:txBody>
      </p:sp>
    </p:spTree>
    <p:extLst>
      <p:ext uri="{BB962C8B-B14F-4D97-AF65-F5344CB8AC3E}">
        <p14:creationId xmlns:p14="http://schemas.microsoft.com/office/powerpoint/2010/main" val="3383883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16752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老师可手动进行添加</a:t>
            </a:r>
            <a:r>
              <a:rPr lang="en-US" altLang="zh-CN"/>
              <a:t>——</a:t>
            </a:r>
            <a:r>
              <a:rPr lang="zh-CN" altLang="en-US"/>
              <a:t>也可下载模板填写好数据</a:t>
            </a:r>
            <a:r>
              <a:rPr lang="en-US" altLang="zh-CN"/>
              <a:t>——</a:t>
            </a:r>
            <a:r>
              <a:rPr lang="zh-CN" altLang="en-US"/>
              <a:t>进行导入</a:t>
            </a:r>
          </a:p>
        </p:txBody>
      </p:sp>
    </p:spTree>
    <p:extLst>
      <p:ext uri="{BB962C8B-B14F-4D97-AF65-F5344CB8AC3E}">
        <p14:creationId xmlns:p14="http://schemas.microsoft.com/office/powerpoint/2010/main" val="1628991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场次设置见下一页</a:t>
            </a:r>
          </a:p>
        </p:txBody>
      </p:sp>
    </p:spTree>
    <p:extLst>
      <p:ext uri="{BB962C8B-B14F-4D97-AF65-F5344CB8AC3E}">
        <p14:creationId xmlns:p14="http://schemas.microsoft.com/office/powerpoint/2010/main" val="1828170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考试地点在资产管理里面的建筑物资产可设置</a:t>
            </a:r>
            <a:endParaRPr lang="en-US" altLang="zh-CN"/>
          </a:p>
        </p:txBody>
      </p:sp>
    </p:spTree>
    <p:extLst>
      <p:ext uri="{BB962C8B-B14F-4D97-AF65-F5344CB8AC3E}">
        <p14:creationId xmlns:p14="http://schemas.microsoft.com/office/powerpoint/2010/main" val="193796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2018/7/6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2018/7/6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2018/7/6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2018/7/6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2018/7/6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2018/7/6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2018/7/6</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2018/7/6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2018/7/6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2018/7/6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2018/7/6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梯形 2"/>
          <p:cNvSpPr/>
          <p:nvPr userDrawn="1"/>
        </p:nvSpPr>
        <p:spPr>
          <a:xfrm>
            <a:off x="-4548" y="256529"/>
            <a:ext cx="6033874" cy="695971"/>
          </a:xfrm>
          <a:custGeom>
            <a:avLst/>
            <a:gdLst>
              <a:gd name="connsiteX0" fmla="*/ 0 w 7454900"/>
              <a:gd name="connsiteY0" fmla="*/ 787400 h 787400"/>
              <a:gd name="connsiteX1" fmla="*/ 543306 w 7454900"/>
              <a:gd name="connsiteY1" fmla="*/ 0 h 787400"/>
              <a:gd name="connsiteX2" fmla="*/ 6911594 w 7454900"/>
              <a:gd name="connsiteY2" fmla="*/ 0 h 787400"/>
              <a:gd name="connsiteX3" fmla="*/ 7454900 w 7454900"/>
              <a:gd name="connsiteY3" fmla="*/ 787400 h 787400"/>
              <a:gd name="connsiteX4" fmla="*/ 0 w 7454900"/>
              <a:gd name="connsiteY4" fmla="*/ 787400 h 787400"/>
              <a:gd name="connsiteX0-1" fmla="*/ 0 w 7454900"/>
              <a:gd name="connsiteY0-2" fmla="*/ 787400 h 787400"/>
              <a:gd name="connsiteX1-3" fmla="*/ 543306 w 7454900"/>
              <a:gd name="connsiteY1-4" fmla="*/ 0 h 787400"/>
              <a:gd name="connsiteX2-5" fmla="*/ 6911594 w 7454900"/>
              <a:gd name="connsiteY2-6" fmla="*/ 0 h 787400"/>
              <a:gd name="connsiteX3-7" fmla="*/ 7454900 w 7454900"/>
              <a:gd name="connsiteY3-8" fmla="*/ 787400 h 787400"/>
              <a:gd name="connsiteX4-9" fmla="*/ 545419 w 7454900"/>
              <a:gd name="connsiteY4-10" fmla="*/ 784984 h 787400"/>
              <a:gd name="connsiteX5" fmla="*/ 0 w 7454900"/>
              <a:gd name="connsiteY5" fmla="*/ 787400 h 787400"/>
              <a:gd name="connsiteX0-11" fmla="*/ 2113 w 6911594"/>
              <a:gd name="connsiteY0-12" fmla="*/ 784984 h 787400"/>
              <a:gd name="connsiteX1-13" fmla="*/ 0 w 6911594"/>
              <a:gd name="connsiteY1-14" fmla="*/ 0 h 787400"/>
              <a:gd name="connsiteX2-15" fmla="*/ 6368288 w 6911594"/>
              <a:gd name="connsiteY2-16" fmla="*/ 0 h 787400"/>
              <a:gd name="connsiteX3-17" fmla="*/ 6911594 w 6911594"/>
              <a:gd name="connsiteY3-18" fmla="*/ 787400 h 787400"/>
              <a:gd name="connsiteX4-19" fmla="*/ 2113 w 6911594"/>
              <a:gd name="connsiteY4-20" fmla="*/ 784984 h 787400"/>
              <a:gd name="connsiteX0-21" fmla="*/ 88 w 6914029"/>
              <a:gd name="connsiteY0-22" fmla="*/ 784984 h 787400"/>
              <a:gd name="connsiteX1-23" fmla="*/ 2435 w 6914029"/>
              <a:gd name="connsiteY1-24" fmla="*/ 0 h 787400"/>
              <a:gd name="connsiteX2-25" fmla="*/ 6370723 w 6914029"/>
              <a:gd name="connsiteY2-26" fmla="*/ 0 h 787400"/>
              <a:gd name="connsiteX3-27" fmla="*/ 6914029 w 6914029"/>
              <a:gd name="connsiteY3-28" fmla="*/ 787400 h 787400"/>
              <a:gd name="connsiteX4-29" fmla="*/ 88 w 6914029"/>
              <a:gd name="connsiteY4-30" fmla="*/ 784984 h 787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914029" h="787400">
                <a:moveTo>
                  <a:pt x="88" y="784984"/>
                </a:moveTo>
                <a:cubicBezTo>
                  <a:pt x="-616" y="523323"/>
                  <a:pt x="3139" y="261661"/>
                  <a:pt x="2435" y="0"/>
                </a:cubicBezTo>
                <a:lnTo>
                  <a:pt x="6370723" y="0"/>
                </a:lnTo>
                <a:lnTo>
                  <a:pt x="6914029" y="787400"/>
                </a:lnTo>
                <a:lnTo>
                  <a:pt x="88" y="784984"/>
                </a:lnTo>
                <a:close/>
              </a:path>
            </a:pathLst>
          </a:custGeom>
          <a:solidFill>
            <a:sysClr val="window" lastClr="FFFFFF">
              <a:lumMod val="85000"/>
            </a:sys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8" name="组合 7"/>
          <p:cNvGrpSpPr/>
          <p:nvPr userDrawn="1"/>
        </p:nvGrpSpPr>
        <p:grpSpPr>
          <a:xfrm>
            <a:off x="607853" y="286420"/>
            <a:ext cx="392005" cy="582206"/>
            <a:chOff x="2437632" y="1965988"/>
            <a:chExt cx="1529173" cy="2271132"/>
          </a:xfrm>
          <a:solidFill>
            <a:srgbClr val="314371"/>
          </a:solidFill>
        </p:grpSpPr>
        <p:sp>
          <p:nvSpPr>
            <p:cNvPr id="9" name="Freeform 5"/>
            <p:cNvSpPr/>
            <p:nvPr/>
          </p:nvSpPr>
          <p:spPr bwMode="auto">
            <a:xfrm>
              <a:off x="3185996" y="1965988"/>
              <a:ext cx="780809" cy="732141"/>
            </a:xfrm>
            <a:custGeom>
              <a:avLst/>
              <a:gdLst>
                <a:gd name="T0" fmla="*/ 137 w 773"/>
                <a:gd name="T1" fmla="*/ 179 h 725"/>
                <a:gd name="T2" fmla="*/ 670 w 773"/>
                <a:gd name="T3" fmla="*/ 486 h 725"/>
                <a:gd name="T4" fmla="*/ 532 w 773"/>
                <a:gd name="T5" fmla="*/ 725 h 725"/>
                <a:gd name="T6" fmla="*/ 0 w 773"/>
                <a:gd name="T7" fmla="*/ 417 h 725"/>
                <a:gd name="T8" fmla="*/ 137 w 773"/>
                <a:gd name="T9" fmla="*/ 179 h 725"/>
              </a:gdLst>
              <a:ahLst/>
              <a:cxnLst>
                <a:cxn ang="0">
                  <a:pos x="T0" y="T1"/>
                </a:cxn>
                <a:cxn ang="0">
                  <a:pos x="T2" y="T3"/>
                </a:cxn>
                <a:cxn ang="0">
                  <a:pos x="T4" y="T5"/>
                </a:cxn>
                <a:cxn ang="0">
                  <a:pos x="T6" y="T7"/>
                </a:cxn>
                <a:cxn ang="0">
                  <a:pos x="T8" y="T9"/>
                </a:cxn>
              </a:cxnLst>
              <a:rect l="0" t="0" r="r" b="b"/>
              <a:pathLst>
                <a:path w="773" h="725">
                  <a:moveTo>
                    <a:pt x="137" y="179"/>
                  </a:moveTo>
                  <a:cubicBezTo>
                    <a:pt x="240" y="0"/>
                    <a:pt x="773" y="308"/>
                    <a:pt x="670" y="486"/>
                  </a:cubicBezTo>
                  <a:cubicBezTo>
                    <a:pt x="532" y="725"/>
                    <a:pt x="532" y="725"/>
                    <a:pt x="532" y="725"/>
                  </a:cubicBezTo>
                  <a:cubicBezTo>
                    <a:pt x="0" y="417"/>
                    <a:pt x="0" y="417"/>
                    <a:pt x="0" y="417"/>
                  </a:cubicBezTo>
                  <a:lnTo>
                    <a:pt x="13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0" name="Freeform 6"/>
            <p:cNvSpPr>
              <a:spLocks noEditPoints="1"/>
            </p:cNvSpPr>
            <p:nvPr/>
          </p:nvSpPr>
          <p:spPr bwMode="auto">
            <a:xfrm>
              <a:off x="2437632" y="2425337"/>
              <a:ext cx="1264491" cy="1743052"/>
            </a:xfrm>
            <a:custGeom>
              <a:avLst/>
              <a:gdLst>
                <a:gd name="T0" fmla="*/ 0 w 1252"/>
                <a:gd name="T1" fmla="*/ 1256 h 1726"/>
                <a:gd name="T2" fmla="*/ 0 w 1252"/>
                <a:gd name="T3" fmla="*/ 1256 h 1726"/>
                <a:gd name="T4" fmla="*/ 20 w 1252"/>
                <a:gd name="T5" fmla="*/ 1618 h 1726"/>
                <a:gd name="T6" fmla="*/ 37 w 1252"/>
                <a:gd name="T7" fmla="*/ 1646 h 1726"/>
                <a:gd name="T8" fmla="*/ 165 w 1252"/>
                <a:gd name="T9" fmla="*/ 1720 h 1726"/>
                <a:gd name="T10" fmla="*/ 198 w 1252"/>
                <a:gd name="T11" fmla="*/ 1721 h 1726"/>
                <a:gd name="T12" fmla="*/ 524 w 1252"/>
                <a:gd name="T13" fmla="*/ 1557 h 1726"/>
                <a:gd name="T14" fmla="*/ 524 w 1252"/>
                <a:gd name="T15" fmla="*/ 1557 h 1726"/>
                <a:gd name="T16" fmla="*/ 538 w 1252"/>
                <a:gd name="T17" fmla="*/ 1544 h 1726"/>
                <a:gd name="T18" fmla="*/ 1221 w 1252"/>
                <a:gd name="T19" fmla="*/ 360 h 1726"/>
                <a:gd name="T20" fmla="*/ 1235 w 1252"/>
                <a:gd name="T21" fmla="*/ 337 h 1726"/>
                <a:gd name="T22" fmla="*/ 1252 w 1252"/>
                <a:gd name="T23" fmla="*/ 307 h 1726"/>
                <a:gd name="T24" fmla="*/ 1222 w 1252"/>
                <a:gd name="T25" fmla="*/ 290 h 1726"/>
                <a:gd name="T26" fmla="*/ 1085 w 1252"/>
                <a:gd name="T27" fmla="*/ 211 h 1726"/>
                <a:gd name="T28" fmla="*/ 884 w 1252"/>
                <a:gd name="T29" fmla="*/ 95 h 1726"/>
                <a:gd name="T30" fmla="*/ 749 w 1252"/>
                <a:gd name="T31" fmla="*/ 17 h 1726"/>
                <a:gd name="T32" fmla="*/ 719 w 1252"/>
                <a:gd name="T33" fmla="*/ 0 h 1726"/>
                <a:gd name="T34" fmla="*/ 702 w 1252"/>
                <a:gd name="T35" fmla="*/ 29 h 1726"/>
                <a:gd name="T36" fmla="*/ 688 w 1252"/>
                <a:gd name="T37" fmla="*/ 53 h 1726"/>
                <a:gd name="T38" fmla="*/ 4 w 1252"/>
                <a:gd name="T39" fmla="*/ 1237 h 1726"/>
                <a:gd name="T40" fmla="*/ 0 w 1252"/>
                <a:gd name="T41" fmla="*/ 1256 h 1726"/>
                <a:gd name="T42" fmla="*/ 75 w 1252"/>
                <a:gd name="T43" fmla="*/ 1252 h 1726"/>
                <a:gd name="T44" fmla="*/ 744 w 1252"/>
                <a:gd name="T45" fmla="*/ 93 h 1726"/>
                <a:gd name="T46" fmla="*/ 820 w 1252"/>
                <a:gd name="T47" fmla="*/ 137 h 1726"/>
                <a:gd name="T48" fmla="*/ 185 w 1252"/>
                <a:gd name="T49" fmla="*/ 1238 h 1726"/>
                <a:gd name="T50" fmla="*/ 89 w 1252"/>
                <a:gd name="T51" fmla="*/ 1263 h 1726"/>
                <a:gd name="T52" fmla="*/ 75 w 1252"/>
                <a:gd name="T53" fmla="*/ 1252 h 1726"/>
                <a:gd name="T54" fmla="*/ 173 w 1252"/>
                <a:gd name="T55" fmla="*/ 1646 h 1726"/>
                <a:gd name="T56" fmla="*/ 87 w 1252"/>
                <a:gd name="T57" fmla="*/ 1596 h 1726"/>
                <a:gd name="T58" fmla="*/ 72 w 1252"/>
                <a:gd name="T59" fmla="*/ 1331 h 1726"/>
                <a:gd name="T60" fmla="*/ 169 w 1252"/>
                <a:gd name="T61" fmla="*/ 1333 h 1726"/>
                <a:gd name="T62" fmla="*/ 246 w 1252"/>
                <a:gd name="T63" fmla="*/ 1432 h 1726"/>
                <a:gd name="T64" fmla="*/ 370 w 1252"/>
                <a:gd name="T65" fmla="*/ 1449 h 1726"/>
                <a:gd name="T66" fmla="*/ 421 w 1252"/>
                <a:gd name="T67" fmla="*/ 1532 h 1726"/>
                <a:gd name="T68" fmla="*/ 173 w 1252"/>
                <a:gd name="T69" fmla="*/ 1646 h 1726"/>
                <a:gd name="T70" fmla="*/ 244 w 1252"/>
                <a:gd name="T71" fmla="*/ 1272 h 1726"/>
                <a:gd name="T72" fmla="*/ 879 w 1252"/>
                <a:gd name="T73" fmla="*/ 171 h 1726"/>
                <a:gd name="T74" fmla="*/ 1021 w 1252"/>
                <a:gd name="T75" fmla="*/ 253 h 1726"/>
                <a:gd name="T76" fmla="*/ 385 w 1252"/>
                <a:gd name="T77" fmla="*/ 1353 h 1726"/>
                <a:gd name="T78" fmla="*/ 280 w 1252"/>
                <a:gd name="T79" fmla="*/ 1373 h 1726"/>
                <a:gd name="T80" fmla="*/ 244 w 1252"/>
                <a:gd name="T81" fmla="*/ 1272 h 1726"/>
                <a:gd name="T82" fmla="*/ 490 w 1252"/>
                <a:gd name="T83" fmla="*/ 1491 h 1726"/>
                <a:gd name="T84" fmla="*/ 470 w 1252"/>
                <a:gd name="T85" fmla="*/ 1483 h 1726"/>
                <a:gd name="T86" fmla="*/ 445 w 1252"/>
                <a:gd name="T87" fmla="*/ 1388 h 1726"/>
                <a:gd name="T88" fmla="*/ 1080 w 1252"/>
                <a:gd name="T89" fmla="*/ 287 h 1726"/>
                <a:gd name="T90" fmla="*/ 1158 w 1252"/>
                <a:gd name="T91" fmla="*/ 332 h 1726"/>
                <a:gd name="T92" fmla="*/ 490 w 1252"/>
                <a:gd name="T93" fmla="*/ 1491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2" h="1726">
                  <a:moveTo>
                    <a:pt x="0" y="1256"/>
                  </a:moveTo>
                  <a:cubicBezTo>
                    <a:pt x="0" y="1256"/>
                    <a:pt x="0" y="1256"/>
                    <a:pt x="0" y="1256"/>
                  </a:cubicBezTo>
                  <a:cubicBezTo>
                    <a:pt x="20" y="1618"/>
                    <a:pt x="20" y="1618"/>
                    <a:pt x="20" y="1618"/>
                  </a:cubicBezTo>
                  <a:cubicBezTo>
                    <a:pt x="20" y="1629"/>
                    <a:pt x="27" y="1640"/>
                    <a:pt x="37" y="1646"/>
                  </a:cubicBezTo>
                  <a:cubicBezTo>
                    <a:pt x="165" y="1720"/>
                    <a:pt x="165" y="1720"/>
                    <a:pt x="165" y="1720"/>
                  </a:cubicBezTo>
                  <a:cubicBezTo>
                    <a:pt x="175" y="1726"/>
                    <a:pt x="187" y="1726"/>
                    <a:pt x="198" y="1721"/>
                  </a:cubicBezTo>
                  <a:cubicBezTo>
                    <a:pt x="524" y="1557"/>
                    <a:pt x="524" y="1557"/>
                    <a:pt x="524" y="1557"/>
                  </a:cubicBezTo>
                  <a:cubicBezTo>
                    <a:pt x="524" y="1557"/>
                    <a:pt x="524" y="1557"/>
                    <a:pt x="524" y="1557"/>
                  </a:cubicBezTo>
                  <a:cubicBezTo>
                    <a:pt x="530" y="1554"/>
                    <a:pt x="535" y="1550"/>
                    <a:pt x="538" y="1544"/>
                  </a:cubicBezTo>
                  <a:cubicBezTo>
                    <a:pt x="1221" y="360"/>
                    <a:pt x="1221" y="360"/>
                    <a:pt x="1221" y="360"/>
                  </a:cubicBezTo>
                  <a:cubicBezTo>
                    <a:pt x="1235" y="337"/>
                    <a:pt x="1235" y="337"/>
                    <a:pt x="1235" y="337"/>
                  </a:cubicBezTo>
                  <a:cubicBezTo>
                    <a:pt x="1252" y="307"/>
                    <a:pt x="1252" y="307"/>
                    <a:pt x="1252" y="307"/>
                  </a:cubicBezTo>
                  <a:cubicBezTo>
                    <a:pt x="1222" y="290"/>
                    <a:pt x="1222" y="290"/>
                    <a:pt x="1222" y="290"/>
                  </a:cubicBezTo>
                  <a:cubicBezTo>
                    <a:pt x="1085" y="211"/>
                    <a:pt x="1085" y="211"/>
                    <a:pt x="1085" y="211"/>
                  </a:cubicBezTo>
                  <a:cubicBezTo>
                    <a:pt x="884" y="95"/>
                    <a:pt x="884" y="95"/>
                    <a:pt x="884" y="95"/>
                  </a:cubicBezTo>
                  <a:cubicBezTo>
                    <a:pt x="749" y="17"/>
                    <a:pt x="749" y="17"/>
                    <a:pt x="749" y="17"/>
                  </a:cubicBezTo>
                  <a:cubicBezTo>
                    <a:pt x="719" y="0"/>
                    <a:pt x="719" y="0"/>
                    <a:pt x="719" y="0"/>
                  </a:cubicBezTo>
                  <a:cubicBezTo>
                    <a:pt x="702" y="29"/>
                    <a:pt x="702" y="29"/>
                    <a:pt x="702" y="29"/>
                  </a:cubicBezTo>
                  <a:cubicBezTo>
                    <a:pt x="688" y="53"/>
                    <a:pt x="688" y="53"/>
                    <a:pt x="688" y="53"/>
                  </a:cubicBezTo>
                  <a:cubicBezTo>
                    <a:pt x="4" y="1237"/>
                    <a:pt x="4" y="1237"/>
                    <a:pt x="4" y="1237"/>
                  </a:cubicBezTo>
                  <a:cubicBezTo>
                    <a:pt x="1" y="1243"/>
                    <a:pt x="0" y="1250"/>
                    <a:pt x="0" y="1256"/>
                  </a:cubicBezTo>
                  <a:close/>
                  <a:moveTo>
                    <a:pt x="75" y="1252"/>
                  </a:moveTo>
                  <a:cubicBezTo>
                    <a:pt x="744" y="93"/>
                    <a:pt x="744" y="93"/>
                    <a:pt x="744" y="93"/>
                  </a:cubicBezTo>
                  <a:cubicBezTo>
                    <a:pt x="820" y="137"/>
                    <a:pt x="820" y="137"/>
                    <a:pt x="820" y="137"/>
                  </a:cubicBezTo>
                  <a:cubicBezTo>
                    <a:pt x="185" y="1238"/>
                    <a:pt x="185" y="1238"/>
                    <a:pt x="185" y="1238"/>
                  </a:cubicBezTo>
                  <a:cubicBezTo>
                    <a:pt x="165" y="1271"/>
                    <a:pt x="123" y="1283"/>
                    <a:pt x="89" y="1263"/>
                  </a:cubicBezTo>
                  <a:cubicBezTo>
                    <a:pt x="84" y="1260"/>
                    <a:pt x="79" y="1256"/>
                    <a:pt x="75" y="1252"/>
                  </a:cubicBezTo>
                  <a:close/>
                  <a:moveTo>
                    <a:pt x="173" y="1646"/>
                  </a:moveTo>
                  <a:cubicBezTo>
                    <a:pt x="87" y="1596"/>
                    <a:pt x="87" y="1596"/>
                    <a:pt x="87" y="1596"/>
                  </a:cubicBezTo>
                  <a:cubicBezTo>
                    <a:pt x="72" y="1331"/>
                    <a:pt x="72" y="1331"/>
                    <a:pt x="72" y="1331"/>
                  </a:cubicBezTo>
                  <a:cubicBezTo>
                    <a:pt x="104" y="1343"/>
                    <a:pt x="138" y="1344"/>
                    <a:pt x="169" y="1333"/>
                  </a:cubicBezTo>
                  <a:cubicBezTo>
                    <a:pt x="176" y="1371"/>
                    <a:pt x="210" y="1412"/>
                    <a:pt x="246" y="1432"/>
                  </a:cubicBezTo>
                  <a:cubicBezTo>
                    <a:pt x="282" y="1453"/>
                    <a:pt x="333" y="1462"/>
                    <a:pt x="370" y="1449"/>
                  </a:cubicBezTo>
                  <a:cubicBezTo>
                    <a:pt x="376" y="1481"/>
                    <a:pt x="394" y="1511"/>
                    <a:pt x="421" y="1532"/>
                  </a:cubicBezTo>
                  <a:lnTo>
                    <a:pt x="173" y="1646"/>
                  </a:lnTo>
                  <a:close/>
                  <a:moveTo>
                    <a:pt x="244" y="1272"/>
                  </a:moveTo>
                  <a:cubicBezTo>
                    <a:pt x="879" y="171"/>
                    <a:pt x="879" y="171"/>
                    <a:pt x="879" y="171"/>
                  </a:cubicBezTo>
                  <a:cubicBezTo>
                    <a:pt x="1021" y="253"/>
                    <a:pt x="1021" y="253"/>
                    <a:pt x="1021" y="253"/>
                  </a:cubicBezTo>
                  <a:cubicBezTo>
                    <a:pt x="385" y="1353"/>
                    <a:pt x="385" y="1353"/>
                    <a:pt x="385" y="1353"/>
                  </a:cubicBezTo>
                  <a:cubicBezTo>
                    <a:pt x="366" y="1387"/>
                    <a:pt x="313" y="1393"/>
                    <a:pt x="280" y="1373"/>
                  </a:cubicBezTo>
                  <a:cubicBezTo>
                    <a:pt x="246" y="1354"/>
                    <a:pt x="225" y="1305"/>
                    <a:pt x="244" y="1272"/>
                  </a:cubicBezTo>
                  <a:close/>
                  <a:moveTo>
                    <a:pt x="490" y="1491"/>
                  </a:moveTo>
                  <a:cubicBezTo>
                    <a:pt x="483" y="1489"/>
                    <a:pt x="476" y="1487"/>
                    <a:pt x="470" y="1483"/>
                  </a:cubicBezTo>
                  <a:cubicBezTo>
                    <a:pt x="437" y="1464"/>
                    <a:pt x="425" y="1421"/>
                    <a:pt x="445" y="1388"/>
                  </a:cubicBezTo>
                  <a:cubicBezTo>
                    <a:pt x="1080" y="287"/>
                    <a:pt x="1080" y="287"/>
                    <a:pt x="1080" y="287"/>
                  </a:cubicBezTo>
                  <a:cubicBezTo>
                    <a:pt x="1158" y="332"/>
                    <a:pt x="1158" y="332"/>
                    <a:pt x="1158" y="332"/>
                  </a:cubicBezTo>
                  <a:lnTo>
                    <a:pt x="490" y="14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1" name="Freeform 7"/>
            <p:cNvSpPr/>
            <p:nvPr/>
          </p:nvSpPr>
          <p:spPr bwMode="auto">
            <a:xfrm>
              <a:off x="2463246" y="4116733"/>
              <a:ext cx="123802" cy="120387"/>
            </a:xfrm>
            <a:custGeom>
              <a:avLst/>
              <a:gdLst>
                <a:gd name="T0" fmla="*/ 290 w 290"/>
                <a:gd name="T1" fmla="*/ 168 h 282"/>
                <a:gd name="T2" fmla="*/ 0 w 290"/>
                <a:gd name="T3" fmla="*/ 0 h 282"/>
                <a:gd name="T4" fmla="*/ 30 w 290"/>
                <a:gd name="T5" fmla="*/ 282 h 282"/>
                <a:gd name="T6" fmla="*/ 290 w 290"/>
                <a:gd name="T7" fmla="*/ 168 h 282"/>
              </a:gdLst>
              <a:ahLst/>
              <a:cxnLst>
                <a:cxn ang="0">
                  <a:pos x="T0" y="T1"/>
                </a:cxn>
                <a:cxn ang="0">
                  <a:pos x="T2" y="T3"/>
                </a:cxn>
                <a:cxn ang="0">
                  <a:pos x="T4" y="T5"/>
                </a:cxn>
                <a:cxn ang="0">
                  <a:pos x="T6" y="T7"/>
                </a:cxn>
              </a:cxnLst>
              <a:rect l="0" t="0" r="r" b="b"/>
              <a:pathLst>
                <a:path w="290" h="282">
                  <a:moveTo>
                    <a:pt x="290" y="168"/>
                  </a:moveTo>
                  <a:lnTo>
                    <a:pt x="0" y="0"/>
                  </a:lnTo>
                  <a:lnTo>
                    <a:pt x="30" y="282"/>
                  </a:lnTo>
                  <a:lnTo>
                    <a:pt x="2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12" name="文本框 38"/>
          <p:cNvSpPr txBox="1"/>
          <p:nvPr userDrawn="1"/>
        </p:nvSpPr>
        <p:spPr>
          <a:xfrm>
            <a:off x="1264217" y="351896"/>
            <a:ext cx="1249680" cy="521970"/>
          </a:xfrm>
          <a:prstGeom prst="rect">
            <a:avLst/>
          </a:prstGeom>
          <a:noFill/>
        </p:spPr>
        <p:txBody>
          <a:bodyPr wrap="none" rtlCol="0">
            <a:spAutoFit/>
          </a:bodyPr>
          <a:lstStyle/>
          <a:p>
            <a:r>
              <a:rPr lang="zh-CN" altLang="en-US" sz="2800" dirty="0">
                <a:solidFill>
                  <a:srgbClr val="314371"/>
                </a:solidFill>
                <a:latin typeface="微软雅黑" panose="020B0503020204020204" charset="-122"/>
                <a:ea typeface="微软雅黑" panose="020B0503020204020204" charset="-122"/>
                <a:sym typeface="微软雅黑" panose="020B0503020204020204" charset="-122"/>
              </a:rPr>
              <a:t>云管理</a:t>
            </a:r>
          </a:p>
        </p:txBody>
      </p:sp>
      <p:cxnSp>
        <p:nvCxnSpPr>
          <p:cNvPr id="13" name="直接连接符 12"/>
          <p:cNvCxnSpPr/>
          <p:nvPr userDrawn="1"/>
        </p:nvCxnSpPr>
        <p:spPr>
          <a:xfrm>
            <a:off x="0" y="952500"/>
            <a:ext cx="12192000" cy="0"/>
          </a:xfrm>
          <a:prstGeom prst="line">
            <a:avLst/>
          </a:prstGeom>
          <a:noFill/>
          <a:ln w="12700" cap="flat" cmpd="sng" algn="ctr">
            <a:solidFill>
              <a:srgbClr val="314371"/>
            </a:solidFill>
            <a:prstDash val="solid"/>
            <a:miter lim="800000"/>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png"/></Relationships>
</file>

<file path=ppt/slides/_rels/slide4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7.png"/></Relationships>
</file>

<file path=ppt/slides/_rels/slide69.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118.png"/></Relationships>
</file>

<file path=ppt/slides/_rels/slide7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23.png"/></Relationships>
</file>

<file path=ppt/slides/_rels/slide7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2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库_矩形 6"/>
          <p:cNvSpPr/>
          <p:nvPr>
            <p:custDataLst>
              <p:tags r:id="rId1"/>
            </p:custDataLst>
          </p:nvPr>
        </p:nvSpPr>
        <p:spPr>
          <a:xfrm>
            <a:off x="0" y="0"/>
            <a:ext cx="12192000" cy="5386039"/>
          </a:xfrm>
          <a:prstGeom prst="rect">
            <a:avLst/>
          </a:prstGeom>
          <a:solidFill>
            <a:srgbClr val="31437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 name="TextBox 7"/>
          <p:cNvSpPr txBox="1"/>
          <p:nvPr/>
        </p:nvSpPr>
        <p:spPr>
          <a:xfrm>
            <a:off x="3337560" y="2038994"/>
            <a:ext cx="5516880" cy="1306830"/>
          </a:xfrm>
          <a:prstGeom prst="rect">
            <a:avLst/>
          </a:prstGeom>
          <a:noFill/>
        </p:spPr>
        <p:txBody>
          <a:bodyPr wrap="none" rtlCol="0">
            <a:spAutoFit/>
          </a:bodyPr>
          <a:lstStyle/>
          <a:p>
            <a:pPr algn="ctr"/>
            <a:r>
              <a:rPr lang="zh-CN" altLang="en-US" sz="7900" spc="500" dirty="0">
                <a:solidFill>
                  <a:schemeClr val="bg1">
                    <a:lumMod val="95000"/>
                  </a:schemeClr>
                </a:solidFill>
                <a:latin typeface="方正正大黑简体" panose="02000000000000000000" pitchFamily="2" charset="-122"/>
                <a:ea typeface="方正正大黑简体" panose="02000000000000000000" pitchFamily="2" charset="-122"/>
              </a:rPr>
              <a:t>云管理介绍</a:t>
            </a:r>
          </a:p>
        </p:txBody>
      </p:sp>
      <p:sp>
        <p:nvSpPr>
          <p:cNvPr id="4" name="TextBox 7"/>
          <p:cNvSpPr txBox="1"/>
          <p:nvPr/>
        </p:nvSpPr>
        <p:spPr>
          <a:xfrm>
            <a:off x="4887978" y="5920409"/>
            <a:ext cx="2416046" cy="461665"/>
          </a:xfrm>
          <a:prstGeom prst="rect">
            <a:avLst/>
          </a:prstGeom>
          <a:noFill/>
        </p:spPr>
        <p:txBody>
          <a:bodyPr wrap="none" rtlCol="0">
            <a:spAutoFit/>
          </a:bodyPr>
          <a:lstStyle/>
          <a:p>
            <a:pPr algn="ctr"/>
            <a:r>
              <a:rPr lang="zh-CN" altLang="en-US" sz="2400" spc="500" dirty="0" smtClean="0">
                <a:solidFill>
                  <a:srgbClr val="314371"/>
                </a:solidFill>
                <a:latin typeface="方正正大黑简体" panose="02000000000000000000" pitchFamily="2" charset="-122"/>
                <a:ea typeface="方正正大黑简体" panose="02000000000000000000" pitchFamily="2" charset="-122"/>
              </a:rPr>
              <a:t>教育信息中心</a:t>
            </a:r>
            <a:endParaRPr lang="zh-CN" altLang="en-US" sz="2400" spc="500" dirty="0">
              <a:solidFill>
                <a:srgbClr val="314371"/>
              </a:solidFill>
              <a:latin typeface="方正正大黑简体" panose="02000000000000000000" pitchFamily="2" charset="-122"/>
              <a:ea typeface="方正正大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11307">
        <p14:prism dir="d"/>
      </p:transition>
    </mc:Choice>
    <mc:Fallback xmlns="">
      <p:transition spd="slow" advTm="113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800"/>
                                        <p:tgtEl>
                                          <p:spTgt spid="5"/>
                                        </p:tgtEl>
                                        <p:attrNameLst>
                                          <p:attrName>ppt_y</p:attrName>
                                        </p:attrNameLst>
                                      </p:cBhvr>
                                      <p:tavLst>
                                        <p:tav tm="0">
                                          <p:val>
                                            <p:strVal val="#ppt_y-#ppt_h*1.125000"/>
                                          </p:val>
                                        </p:tav>
                                        <p:tav tm="100000">
                                          <p:val>
                                            <p:strVal val="#ppt_y"/>
                                          </p:val>
                                        </p:tav>
                                      </p:tavLst>
                                    </p:anim>
                                    <p:animEffect transition="in" filter="wipe(down)">
                                      <p:cBhvr>
                                        <p:cTn id="8" dur="800"/>
                                        <p:tgtEl>
                                          <p:spTgt spid="5"/>
                                        </p:tgtEl>
                                      </p:cBhvr>
                                    </p:animEffect>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by="(-#ppt_w*2)" calcmode="lin" valueType="num">
                                      <p:cBhvr rctx="PPT">
                                        <p:cTn id="12" dur="500" autoRev="1" fill="hold">
                                          <p:stCondLst>
                                            <p:cond delay="0"/>
                                          </p:stCondLst>
                                        </p:cTn>
                                        <p:tgtEl>
                                          <p:spTgt spid="7"/>
                                        </p:tgtEl>
                                        <p:attrNameLst>
                                          <p:attrName>ppt_w</p:attrName>
                                        </p:attrNameLst>
                                      </p:cBhvr>
                                    </p:anim>
                                    <p:anim by="(#ppt_w*0.50)" calcmode="lin" valueType="num">
                                      <p:cBhvr>
                                        <p:cTn id="13" dur="500" decel="50000" autoRev="1" fill="hold">
                                          <p:stCondLst>
                                            <p:cond delay="0"/>
                                          </p:stCondLst>
                                        </p:cTn>
                                        <p:tgtEl>
                                          <p:spTgt spid="7"/>
                                        </p:tgtEl>
                                        <p:attrNameLst>
                                          <p:attrName>ppt_x</p:attrName>
                                        </p:attrNameLst>
                                      </p:cBhvr>
                                    </p:anim>
                                    <p:anim from="(-#ppt_h/2)" to="(#ppt_y)" calcmode="lin" valueType="num">
                                      <p:cBhvr>
                                        <p:cTn id="14" dur="1000" fill="hold">
                                          <p:stCondLst>
                                            <p:cond delay="0"/>
                                          </p:stCondLst>
                                        </p:cTn>
                                        <p:tgtEl>
                                          <p:spTgt spid="7"/>
                                        </p:tgtEl>
                                        <p:attrNameLst>
                                          <p:attrName>ppt_y</p:attrName>
                                        </p:attrNameLst>
                                      </p:cBhvr>
                                    </p:anim>
                                    <p:animRot by="21600000">
                                      <p:cBhvr>
                                        <p:cTn id="15" dur="1000" fill="hold">
                                          <p:stCondLst>
                                            <p:cond delay="0"/>
                                          </p:stCondLst>
                                        </p:cTn>
                                        <p:tgtEl>
                                          <p:spTgt spid="7"/>
                                        </p:tgtEl>
                                        <p:attrNameLst>
                                          <p:attrName>r</p:attrName>
                                        </p:attrNameLst>
                                      </p:cBhvr>
                                    </p:animRot>
                                  </p:childTnLst>
                                </p:cTn>
                              </p:par>
                            </p:childTnLst>
                          </p:cTn>
                        </p:par>
                        <p:par>
                          <p:cTn id="16" fill="hold">
                            <p:stCondLst>
                              <p:cond delay="24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by="(-#ppt_w*2)" calcmode="lin" valueType="num">
                                      <p:cBhvr rctx="PPT">
                                        <p:cTn id="19" dur="500" autoRev="1" fill="hold">
                                          <p:stCondLst>
                                            <p:cond delay="0"/>
                                          </p:stCondLst>
                                        </p:cTn>
                                        <p:tgtEl>
                                          <p:spTgt spid="4"/>
                                        </p:tgtEl>
                                        <p:attrNameLst>
                                          <p:attrName>ppt_w</p:attrName>
                                        </p:attrNameLst>
                                      </p:cBhvr>
                                    </p:anim>
                                    <p:anim by="(#ppt_w*0.50)" calcmode="lin" valueType="num">
                                      <p:cBhvr>
                                        <p:cTn id="20" dur="500" decel="50000" autoRev="1" fill="hold">
                                          <p:stCondLst>
                                            <p:cond delay="0"/>
                                          </p:stCondLst>
                                        </p:cTn>
                                        <p:tgtEl>
                                          <p:spTgt spid="4"/>
                                        </p:tgtEl>
                                        <p:attrNameLst>
                                          <p:attrName>ppt_x</p:attrName>
                                        </p:attrNameLst>
                                      </p:cBhvr>
                                    </p:anim>
                                    <p:anim from="(-#ppt_h/2)" to="(#ppt_y)" calcmode="lin" valueType="num">
                                      <p:cBhvr>
                                        <p:cTn id="21" dur="1000" fill="hold">
                                          <p:stCondLst>
                                            <p:cond delay="0"/>
                                          </p:stCondLst>
                                        </p:cTn>
                                        <p:tgtEl>
                                          <p:spTgt spid="4"/>
                                        </p:tgtEl>
                                        <p:attrNameLst>
                                          <p:attrName>ppt_y</p:attrName>
                                        </p:attrNameLst>
                                      </p:cBhvr>
                                    </p:anim>
                                    <p:animRot by="21600000">
                                      <p:cBhvr>
                                        <p:cTn id="22"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人事管理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通讯录</a:t>
            </a:r>
          </a:p>
        </p:txBody>
      </p:sp>
      <p:pic>
        <p:nvPicPr>
          <p:cNvPr id="3" name="图片 2"/>
          <p:cNvPicPr>
            <a:picLocks noChangeAspect="1"/>
          </p:cNvPicPr>
          <p:nvPr/>
        </p:nvPicPr>
        <p:blipFill>
          <a:blip r:embed="rId2"/>
          <a:stretch>
            <a:fillRect/>
          </a:stretch>
        </p:blipFill>
        <p:spPr>
          <a:xfrm>
            <a:off x="3113325" y="1206794"/>
            <a:ext cx="8840627" cy="5362682"/>
          </a:xfrm>
          <a:prstGeom prst="rect">
            <a:avLst/>
          </a:prstGeom>
        </p:spPr>
      </p:pic>
      <p:sp>
        <p:nvSpPr>
          <p:cNvPr id="12" name="TextBox 97"/>
          <p:cNvSpPr txBox="1"/>
          <p:nvPr/>
        </p:nvSpPr>
        <p:spPr>
          <a:xfrm>
            <a:off x="769636" y="1844583"/>
            <a:ext cx="10799218" cy="7096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可</a:t>
            </a:r>
            <a:r>
              <a:rPr lang="zh-CN" altLang="en-US" sz="1300" kern="0" dirty="0">
                <a:solidFill>
                  <a:srgbClr val="FF0000"/>
                </a:solidFill>
              </a:rPr>
              <a:t>查看</a:t>
            </a:r>
            <a:r>
              <a:rPr lang="zh-CN" altLang="en-US" sz="1300" kern="0" dirty="0">
                <a:solidFill>
                  <a:srgbClr val="000000">
                    <a:lumMod val="65000"/>
                    <a:lumOff val="35000"/>
                  </a:srgbClr>
                </a:solidFill>
              </a:rPr>
              <a:t>班级通讯录中学生电话、</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家长姓名、家长电话</a:t>
            </a:r>
          </a:p>
          <a:p>
            <a:pPr defTabSz="1131570">
              <a:lnSpc>
                <a:spcPts val="1865"/>
              </a:lnSpc>
              <a:defRPr/>
            </a:pPr>
            <a:r>
              <a:rPr lang="zh-CN" altLang="en-US" sz="1300" kern="0" dirty="0">
                <a:solidFill>
                  <a:srgbClr val="000000">
                    <a:lumMod val="65000"/>
                    <a:lumOff val="35000"/>
                  </a:srgbClr>
                </a:solidFill>
              </a:rPr>
              <a:t>也可查看学校所有教职工通讯录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人事管理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教职工信息管理</a:t>
            </a:r>
          </a:p>
        </p:txBody>
      </p:sp>
      <p:sp>
        <p:nvSpPr>
          <p:cNvPr id="12" name="TextBox 97"/>
          <p:cNvSpPr txBox="1"/>
          <p:nvPr/>
        </p:nvSpPr>
        <p:spPr>
          <a:xfrm>
            <a:off x="769636" y="1844583"/>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完善教职工部门信息（</a:t>
            </a:r>
            <a:r>
              <a:rPr lang="en-US" altLang="zh-CN" sz="1300" kern="0" dirty="0">
                <a:solidFill>
                  <a:srgbClr val="000000">
                    <a:lumMod val="65000"/>
                    <a:lumOff val="35000"/>
                  </a:srgbClr>
                </a:solidFill>
              </a:rPr>
              <a:t>8</a:t>
            </a:r>
            <a:r>
              <a:rPr lang="zh-CN" altLang="en-US" sz="1300" kern="0" dirty="0">
                <a:solidFill>
                  <a:srgbClr val="000000">
                    <a:lumMod val="65000"/>
                    <a:lumOff val="35000"/>
                  </a:srgbClr>
                </a:solidFill>
              </a:rPr>
              <a:t>月份会增加修改完善教职工信息功能）</a:t>
            </a:r>
          </a:p>
        </p:txBody>
      </p:sp>
      <p:pic>
        <p:nvPicPr>
          <p:cNvPr id="4" name="图片 3"/>
          <p:cNvPicPr>
            <a:picLocks noChangeAspect="1"/>
          </p:cNvPicPr>
          <p:nvPr/>
        </p:nvPicPr>
        <p:blipFill>
          <a:blip r:embed="rId2"/>
          <a:stretch>
            <a:fillRect/>
          </a:stretch>
        </p:blipFill>
        <p:spPr>
          <a:xfrm>
            <a:off x="584200" y="2628265"/>
            <a:ext cx="2219325" cy="2952115"/>
          </a:xfrm>
          <a:prstGeom prst="rect">
            <a:avLst/>
          </a:prstGeom>
        </p:spPr>
      </p:pic>
      <p:sp>
        <p:nvSpPr>
          <p:cNvPr id="5" name="椭圆 4"/>
          <p:cNvSpPr/>
          <p:nvPr/>
        </p:nvSpPr>
        <p:spPr>
          <a:xfrm>
            <a:off x="1162685" y="4150995"/>
            <a:ext cx="1372235" cy="54800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2534920" y="4602480"/>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stretch>
            <a:fillRect/>
          </a:stretch>
        </p:blipFill>
        <p:spPr>
          <a:xfrm>
            <a:off x="3566795" y="2399665"/>
            <a:ext cx="2914015" cy="3180715"/>
          </a:xfrm>
          <a:prstGeom prst="rect">
            <a:avLst/>
          </a:prstGeom>
        </p:spPr>
      </p:pic>
      <p:sp>
        <p:nvSpPr>
          <p:cNvPr id="10" name="椭圆 9"/>
          <p:cNvSpPr/>
          <p:nvPr/>
        </p:nvSpPr>
        <p:spPr>
          <a:xfrm>
            <a:off x="3625850" y="3310890"/>
            <a:ext cx="706120" cy="22275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97"/>
          <p:cNvSpPr txBox="1"/>
          <p:nvPr/>
        </p:nvSpPr>
        <p:spPr>
          <a:xfrm>
            <a:off x="3625850" y="5774690"/>
            <a:ext cx="1822450"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选择要添加部门的教职工</a:t>
            </a:r>
          </a:p>
        </p:txBody>
      </p:sp>
      <p:sp>
        <p:nvSpPr>
          <p:cNvPr id="13" name="右箭头 12"/>
          <p:cNvSpPr/>
          <p:nvPr/>
        </p:nvSpPr>
        <p:spPr>
          <a:xfrm rot="16200000">
            <a:off x="4033520" y="2988945"/>
            <a:ext cx="367665" cy="2139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4"/>
          <a:stretch>
            <a:fillRect/>
          </a:stretch>
        </p:blipFill>
        <p:spPr>
          <a:xfrm>
            <a:off x="7017385" y="2399665"/>
            <a:ext cx="3909695" cy="2774315"/>
          </a:xfrm>
          <a:prstGeom prst="rect">
            <a:avLst/>
          </a:prstGeom>
        </p:spPr>
      </p:pic>
      <p:sp>
        <p:nvSpPr>
          <p:cNvPr id="15" name="右箭头 14"/>
          <p:cNvSpPr/>
          <p:nvPr/>
        </p:nvSpPr>
        <p:spPr>
          <a:xfrm>
            <a:off x="5934075" y="2818130"/>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右箭头 15"/>
          <p:cNvSpPr/>
          <p:nvPr/>
        </p:nvSpPr>
        <p:spPr>
          <a:xfrm rot="2640000">
            <a:off x="8983345" y="3895090"/>
            <a:ext cx="1732280" cy="279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3"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2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3"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3"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3"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down)">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5" grpId="0" bldLvl="0" animBg="1"/>
      <p:bldP spid="6" grpId="3" bldLvl="0" animBg="1"/>
      <p:bldP spid="10" grpId="0" bldLvl="0" animBg="1"/>
      <p:bldP spid="11" grpId="0"/>
      <p:bldP spid="13" grpId="3" bldLvl="0" animBg="1"/>
      <p:bldP spid="15" grpId="3" bldLvl="0" animBg="1"/>
      <p:bldP spid="16" grpId="3"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人事管理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学籍管理</a:t>
            </a:r>
          </a:p>
        </p:txBody>
      </p:sp>
      <p:sp>
        <p:nvSpPr>
          <p:cNvPr id="12" name="TextBox 97"/>
          <p:cNvSpPr txBox="1"/>
          <p:nvPr/>
        </p:nvSpPr>
        <p:spPr>
          <a:xfrm>
            <a:off x="769636" y="1844583"/>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支持下载模板、导入、导出、添加等功能</a:t>
            </a:r>
          </a:p>
        </p:txBody>
      </p:sp>
      <p:pic>
        <p:nvPicPr>
          <p:cNvPr id="4" name="图片 3"/>
          <p:cNvPicPr>
            <a:picLocks noChangeAspect="1"/>
          </p:cNvPicPr>
          <p:nvPr/>
        </p:nvPicPr>
        <p:blipFill>
          <a:blip r:embed="rId3"/>
          <a:stretch>
            <a:fillRect/>
          </a:stretch>
        </p:blipFill>
        <p:spPr>
          <a:xfrm>
            <a:off x="509270" y="2380615"/>
            <a:ext cx="11443335" cy="1807210"/>
          </a:xfrm>
          <a:prstGeom prst="rect">
            <a:avLst/>
          </a:prstGeom>
        </p:spPr>
      </p:pic>
      <p:sp>
        <p:nvSpPr>
          <p:cNvPr id="5" name="矩形 4"/>
          <p:cNvSpPr/>
          <p:nvPr/>
        </p:nvSpPr>
        <p:spPr>
          <a:xfrm>
            <a:off x="3636645" y="3534410"/>
            <a:ext cx="1178560" cy="416560"/>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87195" y="3534410"/>
            <a:ext cx="833120" cy="416560"/>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672715" y="3534410"/>
            <a:ext cx="812165" cy="416560"/>
          </a:xfrm>
          <a:prstGeom prst="rect">
            <a:avLst/>
          </a:prstGeom>
          <a:noFill/>
          <a:ln>
            <a:solidFill>
              <a:srgbClr val="FF0000"/>
            </a:solidFill>
          </a:ln>
          <a:extLst>
            <a:ext uri="{909E8E84-426E-40DD-AFC4-6F175D3DCCD1}">
              <a14:hiddenFill xmlns:a14="http://schemas.microsoft.com/office/drawing/2010/main">
                <a:solidFill>
                  <a:srgbClr val="FF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52145" y="3534410"/>
            <a:ext cx="909320" cy="41656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97"/>
          <p:cNvSpPr txBox="1"/>
          <p:nvPr/>
        </p:nvSpPr>
        <p:spPr>
          <a:xfrm>
            <a:off x="652145" y="4462145"/>
            <a:ext cx="1860550"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也可手动添加学籍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22" presetClass="entr" presetSubtype="2"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righ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5" grpId="0" bldLvl="0" animBg="1"/>
      <p:bldP spid="6" grpId="0" bldLvl="0" animBg="1"/>
      <p:bldP spid="7" grpId="0" bldLvl="0" animBg="1"/>
      <p:bldP spid="8" grpId="0" bldLvl="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流程图: 离页连接符 3"/>
          <p:cNvSpPr/>
          <p:nvPr/>
        </p:nvSpPr>
        <p:spPr>
          <a:xfrm>
            <a:off x="2070141" y="1931648"/>
            <a:ext cx="1692234" cy="1773054"/>
          </a:xfrm>
          <a:prstGeom prst="flowChartOffpageConnector">
            <a:avLst/>
          </a:prstGeom>
          <a:solidFill>
            <a:srgbClr val="314371"/>
          </a:solidFill>
          <a:ln w="12700" cap="flat" cmpd="sng" algn="ctr">
            <a:noFill/>
            <a:prstDash val="solid"/>
            <a:miter lim="800000"/>
          </a:ln>
          <a:effectLst/>
        </p:spPr>
        <p:txBody>
          <a:bodyPr rtlCol="0" anchor="ctr"/>
          <a:lstStyle/>
          <a:p>
            <a:pPr algn="ctr">
              <a:lnSpc>
                <a:spcPct val="130000"/>
              </a:lnSpc>
              <a:defRPr/>
            </a:pPr>
            <a:r>
              <a:rPr lang="en-US" sz="9600" b="1" kern="0" dirty="0">
                <a:solidFill>
                  <a:prstClr val="white"/>
                </a:solidFill>
                <a:latin typeface="Arial" panose="020B0604020202020204"/>
                <a:ea typeface="微软雅黑" panose="020B0503020204020204" charset="-122"/>
              </a:rPr>
              <a:t>3</a:t>
            </a:r>
          </a:p>
        </p:txBody>
      </p:sp>
      <p:cxnSp>
        <p:nvCxnSpPr>
          <p:cNvPr id="5" name="直接连接符 4"/>
          <p:cNvCxnSpPr/>
          <p:nvPr/>
        </p:nvCxnSpPr>
        <p:spPr>
          <a:xfrm>
            <a:off x="3965575" y="2781587"/>
            <a:ext cx="5753100" cy="0"/>
          </a:xfrm>
          <a:prstGeom prst="line">
            <a:avLst/>
          </a:prstGeom>
          <a:noFill/>
          <a:ln w="12700" cap="flat" cmpd="sng" algn="ctr">
            <a:solidFill>
              <a:srgbClr val="314371"/>
            </a:solidFill>
            <a:prstDash val="solid"/>
            <a:miter lim="800000"/>
          </a:ln>
          <a:effectLst/>
        </p:spPr>
      </p:cxnSp>
      <p:sp>
        <p:nvSpPr>
          <p:cNvPr id="6" name="文本框 32"/>
          <p:cNvSpPr txBox="1"/>
          <p:nvPr/>
        </p:nvSpPr>
        <p:spPr>
          <a:xfrm>
            <a:off x="4462601" y="1945742"/>
            <a:ext cx="2621280" cy="829945"/>
          </a:xfrm>
          <a:prstGeom prst="rect">
            <a:avLst/>
          </a:prstGeom>
          <a:noFill/>
        </p:spPr>
        <p:txBody>
          <a:bodyPr wrap="none" rtlCol="0">
            <a:spAutoFit/>
          </a:bodyPr>
          <a:lstStyle/>
          <a:p>
            <a:r>
              <a:rPr lang="zh-CN" altLang="en-US" sz="4800" b="1" dirty="0">
                <a:solidFill>
                  <a:srgbClr val="314371"/>
                </a:solidFill>
                <a:latin typeface="微软雅黑" panose="020B0503020204020204" charset="-122"/>
                <a:ea typeface="微软雅黑" panose="020B0503020204020204" charset="-122"/>
              </a:rPr>
              <a:t>教务管理</a:t>
            </a:r>
          </a:p>
        </p:txBody>
      </p:sp>
      <p:cxnSp>
        <p:nvCxnSpPr>
          <p:cNvPr id="8" name="直接连接符 7"/>
          <p:cNvCxnSpPr>
            <a:endCxn id="11" idx="4"/>
          </p:cNvCxnSpPr>
          <p:nvPr/>
        </p:nvCxnSpPr>
        <p:spPr>
          <a:xfrm>
            <a:off x="4658360" y="3367405"/>
            <a:ext cx="635" cy="1069340"/>
          </a:xfrm>
          <a:prstGeom prst="line">
            <a:avLst/>
          </a:prstGeom>
          <a:solidFill>
            <a:srgbClr val="F2F2F2"/>
          </a:solidFill>
          <a:ln w="15875" cap="flat" cmpd="sng" algn="ctr">
            <a:solidFill>
              <a:srgbClr val="314371"/>
            </a:solidFill>
            <a:prstDash val="solid"/>
            <a:miter lim="800000"/>
          </a:ln>
          <a:effectLst/>
        </p:spPr>
      </p:cxnSp>
      <p:sp>
        <p:nvSpPr>
          <p:cNvPr id="9" name="椭圆 8"/>
          <p:cNvSpPr/>
          <p:nvPr/>
        </p:nvSpPr>
        <p:spPr>
          <a:xfrm>
            <a:off x="4556125" y="321310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0" name="椭圆 9"/>
          <p:cNvSpPr/>
          <p:nvPr/>
        </p:nvSpPr>
        <p:spPr>
          <a:xfrm>
            <a:off x="4556125" y="371602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1" name="椭圆 10"/>
          <p:cNvSpPr/>
          <p:nvPr/>
        </p:nvSpPr>
        <p:spPr>
          <a:xfrm>
            <a:off x="4556125" y="423164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4" name="矩形 122"/>
          <p:cNvSpPr>
            <a:spLocks noChangeArrowheads="1"/>
          </p:cNvSpPr>
          <p:nvPr/>
        </p:nvSpPr>
        <p:spPr bwMode="auto">
          <a:xfrm>
            <a:off x="4930775" y="3585210"/>
            <a:ext cx="1369060"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排课管理</a:t>
            </a:r>
          </a:p>
        </p:txBody>
      </p:sp>
      <p:sp>
        <p:nvSpPr>
          <p:cNvPr id="15" name="矩形 122"/>
          <p:cNvSpPr>
            <a:spLocks noChangeArrowheads="1"/>
          </p:cNvSpPr>
          <p:nvPr/>
        </p:nvSpPr>
        <p:spPr bwMode="auto">
          <a:xfrm>
            <a:off x="4930775" y="4072890"/>
            <a:ext cx="1348740"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课程管理</a:t>
            </a:r>
          </a:p>
        </p:txBody>
      </p:sp>
      <p:sp>
        <p:nvSpPr>
          <p:cNvPr id="19" name="矩形 42"/>
          <p:cNvSpPr/>
          <p:nvPr/>
        </p:nvSpPr>
        <p:spPr>
          <a:xfrm rot="16200000">
            <a:off x="3713897" y="1540798"/>
            <a:ext cx="1577720" cy="9024563"/>
          </a:xfrm>
          <a:custGeom>
            <a:avLst/>
            <a:gdLst/>
            <a:ahLst/>
            <a:cxnLst/>
            <a:rect l="l" t="t" r="r" b="b"/>
            <a:pathLst>
              <a:path w="2443221" h="4630591">
                <a:moveTo>
                  <a:pt x="0" y="0"/>
                </a:moveTo>
                <a:lnTo>
                  <a:pt x="2443221" y="0"/>
                </a:lnTo>
                <a:lnTo>
                  <a:pt x="0" y="463059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20" name="矩形 42"/>
          <p:cNvSpPr/>
          <p:nvPr/>
        </p:nvSpPr>
        <p:spPr>
          <a:xfrm rot="16200000" flipV="1">
            <a:off x="9425794" y="4101319"/>
            <a:ext cx="2345925" cy="3167437"/>
          </a:xfrm>
          <a:custGeom>
            <a:avLst/>
            <a:gdLst/>
            <a:ahLst/>
            <a:cxnLst/>
            <a:rect l="l" t="t" r="r" b="b"/>
            <a:pathLst>
              <a:path w="2443221" h="4630591">
                <a:moveTo>
                  <a:pt x="0" y="0"/>
                </a:moveTo>
                <a:lnTo>
                  <a:pt x="2443221" y="0"/>
                </a:lnTo>
                <a:lnTo>
                  <a:pt x="0" y="4630591"/>
                </a:lnTo>
                <a:close/>
              </a:path>
            </a:pathLst>
          </a:custGeom>
          <a:solidFill>
            <a:srgbClr val="314371"/>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3" name="矩形 122"/>
          <p:cNvSpPr>
            <a:spLocks noChangeArrowheads="1"/>
          </p:cNvSpPr>
          <p:nvPr/>
        </p:nvSpPr>
        <p:spPr bwMode="auto">
          <a:xfrm>
            <a:off x="4930775" y="3101340"/>
            <a:ext cx="1397000"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排考管理</a:t>
            </a:r>
          </a:p>
        </p:txBody>
      </p:sp>
      <p:cxnSp>
        <p:nvCxnSpPr>
          <p:cNvPr id="7" name="直接连接符 6"/>
          <p:cNvCxnSpPr>
            <a:stCxn id="13" idx="0"/>
          </p:cNvCxnSpPr>
          <p:nvPr/>
        </p:nvCxnSpPr>
        <p:spPr>
          <a:xfrm flipH="1">
            <a:off x="6965315" y="3207385"/>
            <a:ext cx="1270" cy="2341880"/>
          </a:xfrm>
          <a:prstGeom prst="line">
            <a:avLst/>
          </a:prstGeom>
          <a:solidFill>
            <a:srgbClr val="F2F2F2"/>
          </a:solidFill>
          <a:ln w="15875" cap="flat" cmpd="sng" algn="ctr">
            <a:solidFill>
              <a:srgbClr val="314371"/>
            </a:solidFill>
            <a:prstDash val="solid"/>
            <a:miter lim="800000"/>
          </a:ln>
          <a:effectLst/>
        </p:spPr>
      </p:cxnSp>
      <p:sp>
        <p:nvSpPr>
          <p:cNvPr id="13" name="椭圆 12"/>
          <p:cNvSpPr/>
          <p:nvPr/>
        </p:nvSpPr>
        <p:spPr>
          <a:xfrm>
            <a:off x="6863715" y="3207385"/>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7" name="椭圆 16"/>
          <p:cNvSpPr/>
          <p:nvPr/>
        </p:nvSpPr>
        <p:spPr>
          <a:xfrm>
            <a:off x="6863715" y="3723005"/>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21" name="矩形 122"/>
          <p:cNvSpPr>
            <a:spLocks noChangeArrowheads="1"/>
          </p:cNvSpPr>
          <p:nvPr/>
        </p:nvSpPr>
        <p:spPr bwMode="auto">
          <a:xfrm>
            <a:off x="7238329" y="3082672"/>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发布选课</a:t>
            </a:r>
          </a:p>
        </p:txBody>
      </p:sp>
      <p:sp>
        <p:nvSpPr>
          <p:cNvPr id="22" name="矩形 122"/>
          <p:cNvSpPr>
            <a:spLocks noChangeArrowheads="1"/>
          </p:cNvSpPr>
          <p:nvPr/>
        </p:nvSpPr>
        <p:spPr bwMode="auto">
          <a:xfrm>
            <a:off x="7238329" y="3606424"/>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教学班管理</a:t>
            </a:r>
          </a:p>
        </p:txBody>
      </p:sp>
      <p:sp>
        <p:nvSpPr>
          <p:cNvPr id="23" name="椭圆 22"/>
          <p:cNvSpPr/>
          <p:nvPr/>
        </p:nvSpPr>
        <p:spPr>
          <a:xfrm>
            <a:off x="6863715" y="424053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24" name="矩形 122"/>
          <p:cNvSpPr>
            <a:spLocks noChangeArrowheads="1"/>
          </p:cNvSpPr>
          <p:nvPr/>
        </p:nvSpPr>
        <p:spPr bwMode="auto">
          <a:xfrm>
            <a:off x="7238329" y="4123949"/>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分班列表</a:t>
            </a:r>
          </a:p>
        </p:txBody>
      </p:sp>
      <p:sp>
        <p:nvSpPr>
          <p:cNvPr id="25" name="椭圆 24"/>
          <p:cNvSpPr/>
          <p:nvPr/>
        </p:nvSpPr>
        <p:spPr>
          <a:xfrm>
            <a:off x="6863715" y="480568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26" name="矩形 122"/>
          <p:cNvSpPr>
            <a:spLocks noChangeArrowheads="1"/>
          </p:cNvSpPr>
          <p:nvPr/>
        </p:nvSpPr>
        <p:spPr bwMode="auto">
          <a:xfrm>
            <a:off x="7238329" y="4689099"/>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审核分班</a:t>
            </a:r>
          </a:p>
        </p:txBody>
      </p:sp>
      <p:sp>
        <p:nvSpPr>
          <p:cNvPr id="27" name="椭圆 26"/>
          <p:cNvSpPr/>
          <p:nvPr/>
        </p:nvSpPr>
        <p:spPr>
          <a:xfrm>
            <a:off x="6863715" y="533273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28" name="矩形 122"/>
          <p:cNvSpPr>
            <a:spLocks noChangeArrowheads="1"/>
          </p:cNvSpPr>
          <p:nvPr/>
        </p:nvSpPr>
        <p:spPr bwMode="auto">
          <a:xfrm>
            <a:off x="7238329" y="5216149"/>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排课管理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8" fill="hold" grpId="0" nodeType="withEffect">
                                  <p:stCondLst>
                                    <p:cond delay="20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grpId="0" nodeType="withEffect">
                                  <p:stCondLst>
                                    <p:cond delay="40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22" presetClass="entr" presetSubtype="8" fill="hold" grpId="0" nodeType="withEffect">
                                  <p:stCondLst>
                                    <p:cond delay="40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par>
                                <p:cTn id="37" presetID="22" presetClass="entr" presetSubtype="8" fill="hold" grpId="0" nodeType="withEffect">
                                  <p:stCondLst>
                                    <p:cond delay="40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par>
                                <p:cTn id="40" presetID="22" presetClass="entr" presetSubtype="8" fill="hold" grpId="0" nodeType="withEffect">
                                  <p:stCondLst>
                                    <p:cond delay="40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14" grpId="0"/>
      <p:bldP spid="15" grpId="0"/>
      <p:bldP spid="3" grpId="0"/>
      <p:bldP spid="21" grpId="0"/>
      <p:bldP spid="22" grpId="0"/>
      <p:bldP spid="24" grpId="0"/>
      <p:bldP spid="2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排考</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新建排考</a:t>
            </a:r>
          </a:p>
        </p:txBody>
      </p:sp>
      <p:sp>
        <p:nvSpPr>
          <p:cNvPr id="14" name="TextBox 97"/>
          <p:cNvSpPr txBox="1"/>
          <p:nvPr/>
        </p:nvSpPr>
        <p:spPr>
          <a:xfrm>
            <a:off x="769930" y="1831331"/>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选择学期、填写考试名称、选择考试时间进行创建排考</a:t>
            </a:r>
          </a:p>
        </p:txBody>
      </p:sp>
      <p:pic>
        <p:nvPicPr>
          <p:cNvPr id="4" name="图片 3"/>
          <p:cNvPicPr>
            <a:picLocks noChangeAspect="1"/>
          </p:cNvPicPr>
          <p:nvPr/>
        </p:nvPicPr>
        <p:blipFill>
          <a:blip r:embed="rId2"/>
          <a:stretch>
            <a:fillRect/>
          </a:stretch>
        </p:blipFill>
        <p:spPr>
          <a:xfrm>
            <a:off x="769620" y="2757170"/>
            <a:ext cx="2019300" cy="1981200"/>
          </a:xfrm>
          <a:prstGeom prst="rect">
            <a:avLst/>
          </a:prstGeom>
        </p:spPr>
      </p:pic>
      <p:sp>
        <p:nvSpPr>
          <p:cNvPr id="5" name="椭圆 4"/>
          <p:cNvSpPr/>
          <p:nvPr/>
        </p:nvSpPr>
        <p:spPr>
          <a:xfrm>
            <a:off x="1093470" y="3311525"/>
            <a:ext cx="1372235" cy="54800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2625090" y="3397250"/>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3765550" y="2631440"/>
            <a:ext cx="2305050" cy="1285875"/>
          </a:xfrm>
          <a:prstGeom prst="rect">
            <a:avLst/>
          </a:prstGeom>
        </p:spPr>
      </p:pic>
      <p:sp>
        <p:nvSpPr>
          <p:cNvPr id="8" name="椭圆 7"/>
          <p:cNvSpPr/>
          <p:nvPr/>
        </p:nvSpPr>
        <p:spPr>
          <a:xfrm>
            <a:off x="3765550" y="2757170"/>
            <a:ext cx="1160145" cy="43307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5153660" y="2934970"/>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a:stretch>
            <a:fillRect/>
          </a:stretch>
        </p:blipFill>
        <p:spPr>
          <a:xfrm>
            <a:off x="6116320" y="3190240"/>
            <a:ext cx="5452745" cy="2740660"/>
          </a:xfrm>
          <a:prstGeom prst="rect">
            <a:avLst/>
          </a:prstGeom>
        </p:spPr>
      </p:pic>
      <p:sp>
        <p:nvSpPr>
          <p:cNvPr id="11" name="椭圆 10"/>
          <p:cNvSpPr/>
          <p:nvPr/>
        </p:nvSpPr>
        <p:spPr>
          <a:xfrm>
            <a:off x="6874510" y="3695065"/>
            <a:ext cx="2851785" cy="160083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rot="1560000">
            <a:off x="9865995" y="4808855"/>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3"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3"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3"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5" grpId="0" bldLvl="0" animBg="1"/>
      <p:bldP spid="6" grpId="3" bldLvl="0" animBg="1"/>
      <p:bldP spid="8" grpId="0" bldLvl="0" animBg="1"/>
      <p:bldP spid="9" grpId="3" bldLvl="0" animBg="1"/>
      <p:bldP spid="11" grpId="0" bldLvl="0" animBg="1"/>
      <p:bldP spid="12" grpId="3"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97878F12-092D-48A0-9B6B-63FA34179C67}"/>
              </a:ext>
            </a:extLst>
          </p:cNvPr>
          <p:cNvPicPr>
            <a:picLocks noChangeAspect="1"/>
          </p:cNvPicPr>
          <p:nvPr/>
        </p:nvPicPr>
        <p:blipFill>
          <a:blip r:embed="rId3"/>
          <a:stretch>
            <a:fillRect/>
          </a:stretch>
        </p:blipFill>
        <p:spPr>
          <a:xfrm>
            <a:off x="8854008" y="4584920"/>
            <a:ext cx="3162332" cy="2178495"/>
          </a:xfrm>
          <a:prstGeom prst="rect">
            <a:avLst/>
          </a:prstGeom>
        </p:spPr>
      </p:pic>
      <p:sp>
        <p:nvSpPr>
          <p:cNvPr id="2"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排考</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新建排考</a:t>
            </a:r>
          </a:p>
        </p:txBody>
      </p:sp>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a:t>
            </a:r>
            <a:r>
              <a:rPr lang="zh-CN" altLang="en-US" sz="1600" b="1" dirty="0">
                <a:solidFill>
                  <a:srgbClr val="314371"/>
                </a:solidFill>
                <a:latin typeface="微软雅黑" panose="020B0503020204020204" charset="-122"/>
                <a:sym typeface="+mn-ea"/>
              </a:rPr>
              <a:t>排考管理</a:t>
            </a:r>
          </a:p>
        </p:txBody>
      </p:sp>
      <p:sp>
        <p:nvSpPr>
          <p:cNvPr id="14" name="TextBox 97"/>
          <p:cNvSpPr txBox="1"/>
          <p:nvPr/>
        </p:nvSpPr>
        <p:spPr>
          <a:xfrm>
            <a:off x="769930" y="2313931"/>
            <a:ext cx="10799218" cy="7096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创建排考成功后，点击蓝色考试名称进入排考管理进行场次设置</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场次设置：填写场次名称、考试日期、考试时间进行添加</a:t>
            </a:r>
          </a:p>
          <a:p>
            <a:pPr defTabSz="1131570">
              <a:lnSpc>
                <a:spcPts val="1865"/>
              </a:lnSpc>
              <a:defRPr/>
            </a:pPr>
            <a:endParaRPr lang="zh-CN" altLang="en-US" sz="1300" kern="0" dirty="0">
              <a:solidFill>
                <a:srgbClr val="000000">
                  <a:lumMod val="65000"/>
                  <a:lumOff val="35000"/>
                </a:srgbClr>
              </a:solidFill>
            </a:endParaRPr>
          </a:p>
        </p:txBody>
      </p:sp>
      <p:pic>
        <p:nvPicPr>
          <p:cNvPr id="4" name="图片 3"/>
          <p:cNvPicPr>
            <a:picLocks noChangeAspect="1"/>
          </p:cNvPicPr>
          <p:nvPr/>
        </p:nvPicPr>
        <p:blipFill>
          <a:blip r:embed="rId4"/>
          <a:stretch>
            <a:fillRect/>
          </a:stretch>
        </p:blipFill>
        <p:spPr>
          <a:xfrm>
            <a:off x="473710" y="3088063"/>
            <a:ext cx="4662170" cy="3338195"/>
          </a:xfrm>
          <a:prstGeom prst="rect">
            <a:avLst/>
          </a:prstGeom>
        </p:spPr>
      </p:pic>
      <p:sp>
        <p:nvSpPr>
          <p:cNvPr id="5" name="椭圆 4"/>
          <p:cNvSpPr/>
          <p:nvPr/>
        </p:nvSpPr>
        <p:spPr>
          <a:xfrm>
            <a:off x="1517015" y="4307263"/>
            <a:ext cx="620395" cy="2209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5">
            <a:extLst>
              <a:ext uri="{FF2B5EF4-FFF2-40B4-BE49-F238E27FC236}">
                <a16:creationId xmlns="" xmlns:a16="http://schemas.microsoft.com/office/drawing/2014/main" id="{9954F9DC-9AAC-436E-89F6-28B0A1EF1BB2}"/>
              </a:ext>
            </a:extLst>
          </p:cNvPr>
          <p:cNvSpPr/>
          <p:nvPr/>
        </p:nvSpPr>
        <p:spPr>
          <a:xfrm>
            <a:off x="4700020" y="4269311"/>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 xmlns:a16="http://schemas.microsoft.com/office/drawing/2014/main" id="{F9B12744-137B-47FE-86C1-38DE1FAC055D}"/>
              </a:ext>
            </a:extLst>
          </p:cNvPr>
          <p:cNvPicPr>
            <a:picLocks noChangeAspect="1"/>
          </p:cNvPicPr>
          <p:nvPr/>
        </p:nvPicPr>
        <p:blipFill>
          <a:blip r:embed="rId5"/>
          <a:stretch>
            <a:fillRect/>
          </a:stretch>
        </p:blipFill>
        <p:spPr>
          <a:xfrm>
            <a:off x="5792627" y="3516930"/>
            <a:ext cx="2885714" cy="1504762"/>
          </a:xfrm>
          <a:prstGeom prst="rect">
            <a:avLst/>
          </a:prstGeom>
        </p:spPr>
      </p:pic>
      <p:sp>
        <p:nvSpPr>
          <p:cNvPr id="13" name="椭圆 12">
            <a:extLst>
              <a:ext uri="{FF2B5EF4-FFF2-40B4-BE49-F238E27FC236}">
                <a16:creationId xmlns="" xmlns:a16="http://schemas.microsoft.com/office/drawing/2014/main" id="{58979740-13AD-4CBA-9A02-7E778CDD1016}"/>
              </a:ext>
            </a:extLst>
          </p:cNvPr>
          <p:cNvSpPr/>
          <p:nvPr/>
        </p:nvSpPr>
        <p:spPr>
          <a:xfrm>
            <a:off x="5963509" y="4646669"/>
            <a:ext cx="901117" cy="256637"/>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5">
            <a:extLst>
              <a:ext uri="{FF2B5EF4-FFF2-40B4-BE49-F238E27FC236}">
                <a16:creationId xmlns="" xmlns:a16="http://schemas.microsoft.com/office/drawing/2014/main" id="{46712209-1A53-415F-85CA-FC68C8DCE648}"/>
              </a:ext>
            </a:extLst>
          </p:cNvPr>
          <p:cNvSpPr/>
          <p:nvPr/>
        </p:nvSpPr>
        <p:spPr>
          <a:xfrm rot="2057602">
            <a:off x="8307705" y="4337873"/>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 xmlns:a16="http://schemas.microsoft.com/office/drawing/2014/main" id="{DF092BD2-A44A-4C0D-9320-5D36482ACCFB}"/>
              </a:ext>
            </a:extLst>
          </p:cNvPr>
          <p:cNvSpPr/>
          <p:nvPr/>
        </p:nvSpPr>
        <p:spPr>
          <a:xfrm>
            <a:off x="9604932" y="4996070"/>
            <a:ext cx="2113358" cy="103262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5">
            <a:extLst>
              <a:ext uri="{FF2B5EF4-FFF2-40B4-BE49-F238E27FC236}">
                <a16:creationId xmlns="" xmlns:a16="http://schemas.microsoft.com/office/drawing/2014/main" id="{46BFE8C8-D75C-4B0D-8FEE-D2B4D851757B}"/>
              </a:ext>
            </a:extLst>
          </p:cNvPr>
          <p:cNvSpPr/>
          <p:nvPr/>
        </p:nvSpPr>
        <p:spPr>
          <a:xfrm rot="2057602">
            <a:off x="11272555" y="5995693"/>
            <a:ext cx="437526" cy="25820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P spid="5" grpId="0" bldLvl="0" animBg="1"/>
      <p:bldP spid="9" grpId="0" bldLvl="0" animBg="1"/>
      <p:bldP spid="13" grpId="0" bldLvl="0" animBg="1"/>
      <p:bldP spid="15" grpId="0" bldLvl="0" animBg="1"/>
      <p:bldP spid="16" grpId="0" bldLvl="0" animBg="1"/>
      <p:bldP spid="1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排考</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新建排考</a:t>
            </a:r>
          </a:p>
        </p:txBody>
      </p:sp>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a:t>
            </a:r>
            <a:r>
              <a:rPr lang="zh-CN" altLang="en-US" sz="1600" b="1" dirty="0">
                <a:solidFill>
                  <a:srgbClr val="314371"/>
                </a:solidFill>
                <a:latin typeface="微软雅黑" panose="020B0503020204020204" charset="-122"/>
                <a:sym typeface="+mn-ea"/>
              </a:rPr>
              <a:t>排考管理</a:t>
            </a:r>
          </a:p>
        </p:txBody>
      </p:sp>
      <p:sp>
        <p:nvSpPr>
          <p:cNvPr id="14" name="TextBox 97"/>
          <p:cNvSpPr txBox="1"/>
          <p:nvPr/>
        </p:nvSpPr>
        <p:spPr>
          <a:xfrm>
            <a:off x="769930" y="2237096"/>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科目设置：选择左侧年级下面的班级进行设置科目、是否合班、考试地点等</a:t>
            </a:r>
          </a:p>
        </p:txBody>
      </p:sp>
      <p:pic>
        <p:nvPicPr>
          <p:cNvPr id="5" name="图片 4"/>
          <p:cNvPicPr>
            <a:picLocks noChangeAspect="1"/>
          </p:cNvPicPr>
          <p:nvPr/>
        </p:nvPicPr>
        <p:blipFill>
          <a:blip r:embed="rId3"/>
          <a:stretch>
            <a:fillRect/>
          </a:stretch>
        </p:blipFill>
        <p:spPr>
          <a:xfrm>
            <a:off x="8248162" y="4204541"/>
            <a:ext cx="3938413" cy="2563974"/>
          </a:xfrm>
          <a:prstGeom prst="rect">
            <a:avLst/>
          </a:prstGeom>
        </p:spPr>
      </p:pic>
      <p:pic>
        <p:nvPicPr>
          <p:cNvPr id="2" name="图片 1">
            <a:extLst>
              <a:ext uri="{FF2B5EF4-FFF2-40B4-BE49-F238E27FC236}">
                <a16:creationId xmlns="" xmlns:a16="http://schemas.microsoft.com/office/drawing/2014/main" id="{8F6695B5-9C6D-483F-B0FB-117C559D89F5}"/>
              </a:ext>
            </a:extLst>
          </p:cNvPr>
          <p:cNvPicPr>
            <a:picLocks noChangeAspect="1"/>
          </p:cNvPicPr>
          <p:nvPr/>
        </p:nvPicPr>
        <p:blipFill>
          <a:blip r:embed="rId4"/>
          <a:stretch>
            <a:fillRect/>
          </a:stretch>
        </p:blipFill>
        <p:spPr>
          <a:xfrm>
            <a:off x="694122" y="2684702"/>
            <a:ext cx="7338010" cy="3106424"/>
          </a:xfrm>
          <a:prstGeom prst="rect">
            <a:avLst/>
          </a:prstGeom>
        </p:spPr>
      </p:pic>
      <p:sp>
        <p:nvSpPr>
          <p:cNvPr id="8" name="椭圆 7">
            <a:extLst>
              <a:ext uri="{FF2B5EF4-FFF2-40B4-BE49-F238E27FC236}">
                <a16:creationId xmlns="" xmlns:a16="http://schemas.microsoft.com/office/drawing/2014/main" id="{6AC98C90-6183-4477-B677-DBB062D5D980}"/>
              </a:ext>
            </a:extLst>
          </p:cNvPr>
          <p:cNvSpPr/>
          <p:nvPr/>
        </p:nvSpPr>
        <p:spPr>
          <a:xfrm>
            <a:off x="769930" y="3772691"/>
            <a:ext cx="620395" cy="2209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5">
            <a:extLst>
              <a:ext uri="{FF2B5EF4-FFF2-40B4-BE49-F238E27FC236}">
                <a16:creationId xmlns="" xmlns:a16="http://schemas.microsoft.com/office/drawing/2014/main" id="{8DBC0F0F-2D54-403C-AFB4-DEA164433941}"/>
              </a:ext>
            </a:extLst>
          </p:cNvPr>
          <p:cNvSpPr/>
          <p:nvPr/>
        </p:nvSpPr>
        <p:spPr>
          <a:xfrm>
            <a:off x="1578675" y="3772691"/>
            <a:ext cx="916940" cy="2209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 xmlns:a16="http://schemas.microsoft.com/office/drawing/2014/main" id="{F2A7CE70-3F20-4DBF-BE2A-AB05B4171F40}"/>
              </a:ext>
            </a:extLst>
          </p:cNvPr>
          <p:cNvSpPr/>
          <p:nvPr/>
        </p:nvSpPr>
        <p:spPr>
          <a:xfrm>
            <a:off x="7195715" y="3828554"/>
            <a:ext cx="620395" cy="2209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5">
            <a:extLst>
              <a:ext uri="{FF2B5EF4-FFF2-40B4-BE49-F238E27FC236}">
                <a16:creationId xmlns="" xmlns:a16="http://schemas.microsoft.com/office/drawing/2014/main" id="{FD93950E-9D75-4232-9B0F-25FBC0A1A5AF}"/>
              </a:ext>
            </a:extLst>
          </p:cNvPr>
          <p:cNvSpPr/>
          <p:nvPr/>
        </p:nvSpPr>
        <p:spPr>
          <a:xfrm rot="1768675">
            <a:off x="7789692" y="4274771"/>
            <a:ext cx="916940" cy="2209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 xmlns:a16="http://schemas.microsoft.com/office/drawing/2014/main" id="{A9D42323-E940-411A-B818-C247CBC4A4E1}"/>
              </a:ext>
            </a:extLst>
          </p:cNvPr>
          <p:cNvSpPr/>
          <p:nvPr/>
        </p:nvSpPr>
        <p:spPr>
          <a:xfrm>
            <a:off x="9042419" y="4815840"/>
            <a:ext cx="620395" cy="97528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右箭头 5">
            <a:extLst>
              <a:ext uri="{FF2B5EF4-FFF2-40B4-BE49-F238E27FC236}">
                <a16:creationId xmlns="" xmlns:a16="http://schemas.microsoft.com/office/drawing/2014/main" id="{23D0E901-7E8D-4F88-96D6-51103CEFCC62}"/>
              </a:ext>
            </a:extLst>
          </p:cNvPr>
          <p:cNvSpPr/>
          <p:nvPr/>
        </p:nvSpPr>
        <p:spPr>
          <a:xfrm rot="1768675">
            <a:off x="10314231" y="5513849"/>
            <a:ext cx="916940" cy="2209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P spid="8" grpId="0" bldLvl="0" animBg="1"/>
      <p:bldP spid="9" grpId="0" bldLvl="0" animBg="1"/>
      <p:bldP spid="11" grpId="0" bldLvl="0" animBg="1"/>
      <p:bldP spid="12" grpId="0" bldLvl="0" animBg="1"/>
      <p:bldP spid="13" grpId="0" bldLvl="0" animBg="1"/>
      <p:bldP spid="1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排考</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新建排考</a:t>
            </a:r>
          </a:p>
        </p:txBody>
      </p:sp>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a:t>
            </a:r>
            <a:r>
              <a:rPr lang="zh-CN" altLang="en-US" sz="1600" b="1" dirty="0">
                <a:solidFill>
                  <a:srgbClr val="314371"/>
                </a:solidFill>
                <a:latin typeface="微软雅黑" panose="020B0503020204020204" charset="-122"/>
                <a:sym typeface="+mn-ea"/>
              </a:rPr>
              <a:t>排考管理</a:t>
            </a:r>
          </a:p>
        </p:txBody>
      </p:sp>
      <p:sp>
        <p:nvSpPr>
          <p:cNvPr id="14" name="TextBox 97"/>
          <p:cNvSpPr txBox="1"/>
          <p:nvPr/>
        </p:nvSpPr>
        <p:spPr>
          <a:xfrm>
            <a:off x="769930" y="2237096"/>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禁排教职工设置：在教师列表中选择禁排教师，已经选中的会出现在已选教师框中（例如崔亚老师不能再第一场考试中监考则选择禁排）</a:t>
            </a:r>
          </a:p>
        </p:txBody>
      </p:sp>
      <p:pic>
        <p:nvPicPr>
          <p:cNvPr id="4" name="图片 3"/>
          <p:cNvPicPr>
            <a:picLocks noChangeAspect="1"/>
          </p:cNvPicPr>
          <p:nvPr/>
        </p:nvPicPr>
        <p:blipFill>
          <a:blip r:embed="rId2"/>
          <a:stretch>
            <a:fillRect/>
          </a:stretch>
        </p:blipFill>
        <p:spPr>
          <a:xfrm>
            <a:off x="7473244" y="4165032"/>
            <a:ext cx="4008652" cy="2275879"/>
          </a:xfrm>
          <a:prstGeom prst="rect">
            <a:avLst/>
          </a:prstGeom>
        </p:spPr>
      </p:pic>
      <p:pic>
        <p:nvPicPr>
          <p:cNvPr id="2" name="图片 1">
            <a:extLst>
              <a:ext uri="{FF2B5EF4-FFF2-40B4-BE49-F238E27FC236}">
                <a16:creationId xmlns="" xmlns:a16="http://schemas.microsoft.com/office/drawing/2014/main" id="{DBE30776-EBD6-460E-883F-B48B109A1C0D}"/>
              </a:ext>
            </a:extLst>
          </p:cNvPr>
          <p:cNvPicPr>
            <a:picLocks noChangeAspect="1"/>
          </p:cNvPicPr>
          <p:nvPr/>
        </p:nvPicPr>
        <p:blipFill>
          <a:blip r:embed="rId3"/>
          <a:stretch>
            <a:fillRect/>
          </a:stretch>
        </p:blipFill>
        <p:spPr>
          <a:xfrm>
            <a:off x="719739" y="2617014"/>
            <a:ext cx="6981759" cy="3018365"/>
          </a:xfrm>
          <a:prstGeom prst="rect">
            <a:avLst/>
          </a:prstGeom>
        </p:spPr>
      </p:pic>
      <p:sp>
        <p:nvSpPr>
          <p:cNvPr id="7" name="椭圆 6">
            <a:extLst>
              <a:ext uri="{FF2B5EF4-FFF2-40B4-BE49-F238E27FC236}">
                <a16:creationId xmlns="" xmlns:a16="http://schemas.microsoft.com/office/drawing/2014/main" id="{41063665-C696-4631-A4F2-6FCF9F09C2AA}"/>
              </a:ext>
            </a:extLst>
          </p:cNvPr>
          <p:cNvSpPr/>
          <p:nvPr/>
        </p:nvSpPr>
        <p:spPr>
          <a:xfrm>
            <a:off x="6852849" y="3604284"/>
            <a:ext cx="620395" cy="2209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右箭头 5">
            <a:extLst>
              <a:ext uri="{FF2B5EF4-FFF2-40B4-BE49-F238E27FC236}">
                <a16:creationId xmlns="" xmlns:a16="http://schemas.microsoft.com/office/drawing/2014/main" id="{411C0406-E711-4F75-955C-97BCFB96D2FC}"/>
              </a:ext>
            </a:extLst>
          </p:cNvPr>
          <p:cNvSpPr/>
          <p:nvPr/>
        </p:nvSpPr>
        <p:spPr>
          <a:xfrm rot="2666580">
            <a:off x="7280460" y="4035183"/>
            <a:ext cx="706624" cy="2619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 xmlns:a16="http://schemas.microsoft.com/office/drawing/2014/main" id="{F8B1066A-8DE4-40C9-A7B2-9789E3F397F3}"/>
              </a:ext>
            </a:extLst>
          </p:cNvPr>
          <p:cNvSpPr/>
          <p:nvPr/>
        </p:nvSpPr>
        <p:spPr>
          <a:xfrm>
            <a:off x="9281500" y="4953305"/>
            <a:ext cx="460812" cy="262161"/>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 xmlns:a16="http://schemas.microsoft.com/office/drawing/2014/main" id="{9487E3F4-E348-4B2F-89D8-89B79DE7B898}"/>
              </a:ext>
            </a:extLst>
          </p:cNvPr>
          <p:cNvSpPr/>
          <p:nvPr/>
        </p:nvSpPr>
        <p:spPr>
          <a:xfrm>
            <a:off x="8237278" y="5715305"/>
            <a:ext cx="951878" cy="27909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5">
            <a:extLst>
              <a:ext uri="{FF2B5EF4-FFF2-40B4-BE49-F238E27FC236}">
                <a16:creationId xmlns="" xmlns:a16="http://schemas.microsoft.com/office/drawing/2014/main" id="{9793D2AB-7A9F-497D-9A96-83FDB958E8EF}"/>
              </a:ext>
            </a:extLst>
          </p:cNvPr>
          <p:cNvSpPr/>
          <p:nvPr/>
        </p:nvSpPr>
        <p:spPr>
          <a:xfrm rot="2806687">
            <a:off x="9754199" y="5668499"/>
            <a:ext cx="643039" cy="1087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P spid="7" grpId="0" bldLvl="0" animBg="1"/>
      <p:bldP spid="8" grpId="0" bldLvl="0" animBg="1"/>
      <p:bldP spid="9" grpId="0" bldLvl="0" animBg="1"/>
      <p:bldP spid="11" grpId="0" bldLvl="0" animBg="1"/>
      <p:bldP spid="1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排考</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新建排考</a:t>
            </a:r>
          </a:p>
        </p:txBody>
      </p:sp>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a:t>
            </a:r>
            <a:r>
              <a:rPr lang="zh-CN" altLang="en-US" sz="1600" b="1" dirty="0">
                <a:solidFill>
                  <a:srgbClr val="314371"/>
                </a:solidFill>
                <a:latin typeface="微软雅黑" panose="020B0503020204020204" charset="-122"/>
                <a:sym typeface="+mn-ea"/>
              </a:rPr>
              <a:t>排考管理</a:t>
            </a:r>
          </a:p>
        </p:txBody>
      </p:sp>
      <p:sp>
        <p:nvSpPr>
          <p:cNvPr id="14" name="TextBox 97"/>
          <p:cNvSpPr txBox="1"/>
          <p:nvPr/>
        </p:nvSpPr>
        <p:spPr>
          <a:xfrm>
            <a:off x="769930" y="2237096"/>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自动排考：选择左侧年级下的班级进行设置监考规则，点击开始自动排考</a:t>
            </a:r>
          </a:p>
          <a:p>
            <a:pPr defTabSz="1131570">
              <a:lnSpc>
                <a:spcPts val="1865"/>
              </a:lnSpc>
              <a:defRPr/>
            </a:pPr>
            <a:r>
              <a:rPr lang="zh-CN" altLang="en-US" sz="1300" kern="0" dirty="0">
                <a:solidFill>
                  <a:srgbClr val="000000">
                    <a:lumMod val="65000"/>
                    <a:lumOff val="35000"/>
                  </a:srgbClr>
                </a:solidFill>
              </a:rPr>
              <a:t>排考成功后选择对应的班级即可查看监考安排</a:t>
            </a:r>
            <a:endParaRPr lang="en-US" altLang="zh-CN" sz="1300" kern="0" dirty="0">
              <a:solidFill>
                <a:srgbClr val="000000">
                  <a:lumMod val="65000"/>
                  <a:lumOff val="35000"/>
                </a:srgbClr>
              </a:solidFill>
            </a:endParaRPr>
          </a:p>
        </p:txBody>
      </p:sp>
      <p:pic>
        <p:nvPicPr>
          <p:cNvPr id="4" name="图片 3"/>
          <p:cNvPicPr>
            <a:picLocks noChangeAspect="1"/>
          </p:cNvPicPr>
          <p:nvPr/>
        </p:nvPicPr>
        <p:blipFill>
          <a:blip r:embed="rId2"/>
          <a:stretch>
            <a:fillRect/>
          </a:stretch>
        </p:blipFill>
        <p:spPr>
          <a:xfrm>
            <a:off x="6456158" y="3080738"/>
            <a:ext cx="5450205" cy="3205480"/>
          </a:xfrm>
          <a:prstGeom prst="rect">
            <a:avLst/>
          </a:prstGeom>
          <a:effectLst>
            <a:outerShdw blurRad="50800" dist="38100" dir="5400000" algn="t" rotWithShape="0">
              <a:prstClr val="black">
                <a:alpha val="40000"/>
              </a:prstClr>
            </a:outerShdw>
          </a:effectLst>
        </p:spPr>
      </p:pic>
      <p:pic>
        <p:nvPicPr>
          <p:cNvPr id="5" name="图片 4">
            <a:extLst>
              <a:ext uri="{FF2B5EF4-FFF2-40B4-BE49-F238E27FC236}">
                <a16:creationId xmlns="" xmlns:a16="http://schemas.microsoft.com/office/drawing/2014/main" id="{2566BF23-9694-4865-92BA-5C715A81D755}"/>
              </a:ext>
            </a:extLst>
          </p:cNvPr>
          <p:cNvPicPr>
            <a:picLocks noChangeAspect="1"/>
          </p:cNvPicPr>
          <p:nvPr/>
        </p:nvPicPr>
        <p:blipFill>
          <a:blip r:embed="rId3"/>
          <a:stretch>
            <a:fillRect/>
          </a:stretch>
        </p:blipFill>
        <p:spPr>
          <a:xfrm>
            <a:off x="769930" y="2956560"/>
            <a:ext cx="5486169" cy="2924821"/>
          </a:xfrm>
          <a:prstGeom prst="rect">
            <a:avLst/>
          </a:prstGeom>
        </p:spPr>
      </p:pic>
      <p:sp>
        <p:nvSpPr>
          <p:cNvPr id="8" name="椭圆 7">
            <a:extLst>
              <a:ext uri="{FF2B5EF4-FFF2-40B4-BE49-F238E27FC236}">
                <a16:creationId xmlns="" xmlns:a16="http://schemas.microsoft.com/office/drawing/2014/main" id="{E3E28E19-11E5-454C-8A95-1F969DC063C7}"/>
              </a:ext>
            </a:extLst>
          </p:cNvPr>
          <p:cNvSpPr/>
          <p:nvPr/>
        </p:nvSpPr>
        <p:spPr>
          <a:xfrm>
            <a:off x="1014757" y="3941908"/>
            <a:ext cx="620395" cy="2209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5">
            <a:extLst>
              <a:ext uri="{FF2B5EF4-FFF2-40B4-BE49-F238E27FC236}">
                <a16:creationId xmlns="" xmlns:a16="http://schemas.microsoft.com/office/drawing/2014/main" id="{0F44C883-011A-4381-B0CE-45DA3CC45E6B}"/>
              </a:ext>
            </a:extLst>
          </p:cNvPr>
          <p:cNvSpPr/>
          <p:nvPr/>
        </p:nvSpPr>
        <p:spPr>
          <a:xfrm>
            <a:off x="1991008" y="4067833"/>
            <a:ext cx="706624" cy="2619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 xmlns:a16="http://schemas.microsoft.com/office/drawing/2014/main" id="{D1CCFAA7-E0F5-475F-B19A-2CC112ED8955}"/>
              </a:ext>
            </a:extLst>
          </p:cNvPr>
          <p:cNvSpPr/>
          <p:nvPr/>
        </p:nvSpPr>
        <p:spPr>
          <a:xfrm>
            <a:off x="3144106" y="3770142"/>
            <a:ext cx="2454836" cy="12379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1" name="右箭头 5">
            <a:extLst>
              <a:ext uri="{FF2B5EF4-FFF2-40B4-BE49-F238E27FC236}">
                <a16:creationId xmlns="" xmlns:a16="http://schemas.microsoft.com/office/drawing/2014/main" id="{22C8943A-B479-4B1A-9260-85ED3E082CF7}"/>
              </a:ext>
            </a:extLst>
          </p:cNvPr>
          <p:cNvSpPr/>
          <p:nvPr/>
        </p:nvSpPr>
        <p:spPr>
          <a:xfrm rot="9873298">
            <a:off x="3964506" y="5155257"/>
            <a:ext cx="426498" cy="11240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 xmlns:a16="http://schemas.microsoft.com/office/drawing/2014/main" id="{88CA791E-A62D-4F28-BE06-D51C0FFEAA55}"/>
              </a:ext>
            </a:extLst>
          </p:cNvPr>
          <p:cNvSpPr/>
          <p:nvPr/>
        </p:nvSpPr>
        <p:spPr>
          <a:xfrm>
            <a:off x="3202816" y="5100495"/>
            <a:ext cx="620395" cy="2209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5">
            <a:extLst>
              <a:ext uri="{FF2B5EF4-FFF2-40B4-BE49-F238E27FC236}">
                <a16:creationId xmlns="" xmlns:a16="http://schemas.microsoft.com/office/drawing/2014/main" id="{96079130-812E-4902-82F9-B3D1C7072A16}"/>
              </a:ext>
            </a:extLst>
          </p:cNvPr>
          <p:cNvSpPr/>
          <p:nvPr/>
        </p:nvSpPr>
        <p:spPr>
          <a:xfrm>
            <a:off x="5902785" y="4949006"/>
            <a:ext cx="706624" cy="2619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 xmlns:a16="http://schemas.microsoft.com/office/drawing/2014/main" id="{F44B8FC9-5C7E-4158-8720-7661E3CC91BB}"/>
              </a:ext>
            </a:extLst>
          </p:cNvPr>
          <p:cNvSpPr/>
          <p:nvPr/>
        </p:nvSpPr>
        <p:spPr>
          <a:xfrm>
            <a:off x="6573805" y="4545283"/>
            <a:ext cx="620395" cy="22098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P spid="8" grpId="0" bldLvl="0" animBg="1"/>
      <p:bldP spid="9" grpId="0" bldLvl="0" animBg="1"/>
      <p:bldP spid="6" grpId="0" animBg="1"/>
      <p:bldP spid="11" grpId="0" bldLvl="0" animBg="1"/>
      <p:bldP spid="12" grpId="0" bldLvl="0" animBg="1"/>
      <p:bldP spid="13" grpId="0" bldLvl="0" animBg="1"/>
      <p:bldP spid="1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stretch>
            <a:fillRect/>
          </a:stretch>
        </p:blipFill>
        <p:spPr>
          <a:xfrm>
            <a:off x="772795" y="2802890"/>
            <a:ext cx="5228590" cy="3112135"/>
          </a:xfrm>
          <a:prstGeom prst="rect">
            <a:avLst/>
          </a:prstGeom>
          <a:effectLst>
            <a:outerShdw blurRad="50800" dist="38100" dir="5400000" algn="t" rotWithShape="0">
              <a:prstClr val="black">
                <a:alpha val="40000"/>
              </a:prstClr>
            </a:outerShdw>
          </a:effectLst>
        </p:spPr>
      </p:pic>
      <p:sp>
        <p:nvSpPr>
          <p:cNvPr id="13" name="TextBox 97"/>
          <p:cNvSpPr txBox="1"/>
          <p:nvPr/>
        </p:nvSpPr>
        <p:spPr>
          <a:xfrm>
            <a:off x="769930" y="2124701"/>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教师可查看监考安排和班级考试信息</a:t>
            </a:r>
          </a:p>
          <a:p>
            <a:pPr defTabSz="1131570">
              <a:lnSpc>
                <a:spcPts val="1865"/>
              </a:lnSpc>
              <a:defRPr/>
            </a:pPr>
            <a:r>
              <a:rPr lang="zh-CN" altLang="en-US" sz="1300" kern="0" dirty="0">
                <a:solidFill>
                  <a:srgbClr val="000000">
                    <a:lumMod val="65000"/>
                    <a:lumOff val="35000"/>
                  </a:srgbClr>
                </a:solidFill>
              </a:rPr>
              <a:t>学生可查看考试信息</a:t>
            </a:r>
          </a:p>
        </p:txBody>
      </p:sp>
      <p:sp>
        <p:nvSpPr>
          <p:cNvPr id="3" name="TextBox 96"/>
          <p:cNvSpPr txBox="1"/>
          <p:nvPr/>
        </p:nvSpPr>
        <p:spPr>
          <a:xfrm>
            <a:off x="769930" y="1380997"/>
            <a:ext cx="8892884" cy="55372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排考</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老师查看排考</a:t>
            </a:r>
          </a:p>
          <a:p>
            <a:pPr defTabSz="1131570"/>
            <a:r>
              <a:rPr lang="zh-CN" b="1" dirty="0">
                <a:solidFill>
                  <a:srgbClr val="314371"/>
                </a:solidFill>
                <a:latin typeface="微软雅黑" panose="020B0503020204020204" charset="-122"/>
              </a:rPr>
              <a:t>排考</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学生查看排考</a:t>
            </a:r>
          </a:p>
        </p:txBody>
      </p:sp>
      <p:pic>
        <p:nvPicPr>
          <p:cNvPr id="2" name="图片 1"/>
          <p:cNvPicPr>
            <a:picLocks noChangeAspect="1"/>
          </p:cNvPicPr>
          <p:nvPr/>
        </p:nvPicPr>
        <p:blipFill>
          <a:blip r:embed="rId4"/>
          <a:stretch>
            <a:fillRect/>
          </a:stretch>
        </p:blipFill>
        <p:spPr>
          <a:xfrm>
            <a:off x="6167120" y="2802890"/>
            <a:ext cx="5250180" cy="3117215"/>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1493116"/>
            <a:ext cx="10515600" cy="4351338"/>
          </a:xfrm>
        </p:spPr>
        <p:txBody>
          <a:bodyPr/>
          <a:lstStyle/>
          <a:p>
            <a:r>
              <a:rPr lang="zh-CN" altLang="en-US" dirty="0" smtClean="0"/>
              <a:t>访问云管理</a:t>
            </a:r>
            <a:endParaRPr lang="en-US" altLang="zh-CN" dirty="0" smtClean="0"/>
          </a:p>
          <a:p>
            <a:endParaRPr lang="zh-CN" altLang="en-US" dirty="0"/>
          </a:p>
        </p:txBody>
      </p:sp>
      <p:pic>
        <p:nvPicPr>
          <p:cNvPr id="4" name="图片 3"/>
          <p:cNvPicPr>
            <a:picLocks noChangeAspect="1"/>
          </p:cNvPicPr>
          <p:nvPr/>
        </p:nvPicPr>
        <p:blipFill>
          <a:blip r:embed="rId2"/>
          <a:stretch>
            <a:fillRect/>
          </a:stretch>
        </p:blipFill>
        <p:spPr>
          <a:xfrm>
            <a:off x="1960418" y="2302143"/>
            <a:ext cx="7952510" cy="3874820"/>
          </a:xfrm>
          <a:prstGeom prst="rect">
            <a:avLst/>
          </a:prstGeom>
        </p:spPr>
      </p:pic>
    </p:spTree>
    <p:extLst>
      <p:ext uri="{BB962C8B-B14F-4D97-AF65-F5344CB8AC3E}">
        <p14:creationId xmlns:p14="http://schemas.microsoft.com/office/powerpoint/2010/main" val="498476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7"/>
          <p:cNvSpPr txBox="1"/>
          <p:nvPr/>
        </p:nvSpPr>
        <p:spPr>
          <a:xfrm>
            <a:off x="799465" y="1884045"/>
            <a:ext cx="10128885" cy="119570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en-US" altLang="zh-CN" sz="1300" kern="0" dirty="0">
                <a:solidFill>
                  <a:srgbClr val="000000">
                    <a:lumMod val="65000"/>
                    <a:lumOff val="35000"/>
                  </a:srgbClr>
                </a:solidFill>
              </a:rPr>
              <a:t>1</a:t>
            </a:r>
            <a:r>
              <a:rPr lang="zh-CN" altLang="en-US" sz="1300" kern="0" dirty="0">
                <a:solidFill>
                  <a:srgbClr val="000000">
                    <a:lumMod val="65000"/>
                    <a:lumOff val="35000"/>
                  </a:srgbClr>
                </a:solidFill>
              </a:rPr>
              <a:t>、</a:t>
            </a:r>
            <a:r>
              <a:rPr lang="zh-CN" sz="1300" kern="0" dirty="0">
                <a:solidFill>
                  <a:srgbClr val="000000">
                    <a:lumMod val="65000"/>
                    <a:lumOff val="35000"/>
                  </a:srgbClr>
                </a:solidFill>
              </a:rPr>
              <a:t>选择左侧需要进行排课的班级</a:t>
            </a:r>
          </a:p>
          <a:p>
            <a:pPr defTabSz="1131570">
              <a:lnSpc>
                <a:spcPts val="1865"/>
              </a:lnSpc>
              <a:defRPr/>
            </a:pPr>
            <a:r>
              <a:rPr lang="en-US" altLang="zh-CN" sz="1300" kern="0" dirty="0">
                <a:solidFill>
                  <a:srgbClr val="000000">
                    <a:lumMod val="65000"/>
                    <a:lumOff val="35000"/>
                  </a:srgbClr>
                </a:solidFill>
              </a:rPr>
              <a:t>2</a:t>
            </a:r>
            <a:r>
              <a:rPr lang="zh-CN" altLang="en-US" sz="1300" kern="0" dirty="0">
                <a:solidFill>
                  <a:srgbClr val="000000">
                    <a:lumMod val="65000"/>
                    <a:lumOff val="35000"/>
                  </a:srgbClr>
                </a:solidFill>
              </a:rPr>
              <a:t>、选择上方需要排课的学期</a:t>
            </a:r>
          </a:p>
          <a:p>
            <a:pPr defTabSz="1131570">
              <a:lnSpc>
                <a:spcPts val="1865"/>
              </a:lnSpc>
              <a:defRPr/>
            </a:pPr>
            <a:r>
              <a:rPr lang="en-US" altLang="zh-CN" sz="1300" kern="0" dirty="0">
                <a:solidFill>
                  <a:srgbClr val="000000">
                    <a:lumMod val="65000"/>
                    <a:lumOff val="35000"/>
                  </a:srgbClr>
                </a:solidFill>
              </a:rPr>
              <a:t>3</a:t>
            </a:r>
            <a:r>
              <a:rPr lang="zh-CN" altLang="en-US" sz="1300" kern="0" dirty="0">
                <a:solidFill>
                  <a:srgbClr val="000000">
                    <a:lumMod val="65000"/>
                    <a:lumOff val="35000"/>
                  </a:srgbClr>
                </a:solidFill>
              </a:rPr>
              <a:t>、设置授课计划</a:t>
            </a:r>
          </a:p>
          <a:p>
            <a:pPr defTabSz="1131570">
              <a:lnSpc>
                <a:spcPts val="1865"/>
              </a:lnSpc>
              <a:defRPr/>
            </a:pPr>
            <a:r>
              <a:rPr lang="zh-CN" altLang="en-US" sz="1300" kern="0" dirty="0">
                <a:solidFill>
                  <a:srgbClr val="000000">
                    <a:lumMod val="65000"/>
                    <a:lumOff val="35000"/>
                  </a:srgbClr>
                </a:solidFill>
              </a:rPr>
              <a:t>在此处可以选择每周节数、单双周、上课地点、合班情况等</a:t>
            </a:r>
          </a:p>
          <a:p>
            <a:pPr defTabSz="1131570">
              <a:lnSpc>
                <a:spcPts val="1865"/>
              </a:lnSpc>
              <a:defRPr/>
            </a:pPr>
            <a:r>
              <a:rPr lang="zh-CN" altLang="en-US" sz="1300" kern="0" dirty="0">
                <a:solidFill>
                  <a:srgbClr val="000000">
                    <a:lumMod val="65000"/>
                    <a:lumOff val="35000"/>
                  </a:srgbClr>
                </a:solidFill>
              </a:rPr>
              <a:t>全部设置完成后就可以进入排课功能</a:t>
            </a:r>
          </a:p>
        </p:txBody>
      </p:sp>
      <p:sp>
        <p:nvSpPr>
          <p:cNvPr id="97" name="TextBox 96"/>
          <p:cNvSpPr txBox="1"/>
          <p:nvPr/>
        </p:nvSpPr>
        <p:spPr>
          <a:xfrm>
            <a:off x="828350" y="148704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高中小学授课计划</a:t>
            </a:r>
          </a:p>
        </p:txBody>
      </p:sp>
      <p:pic>
        <p:nvPicPr>
          <p:cNvPr id="9" name="图片 8"/>
          <p:cNvPicPr>
            <a:picLocks noChangeAspect="1"/>
          </p:cNvPicPr>
          <p:nvPr/>
        </p:nvPicPr>
        <p:blipFill>
          <a:blip r:embed="rId3"/>
          <a:stretch>
            <a:fillRect/>
          </a:stretch>
        </p:blipFill>
        <p:spPr>
          <a:xfrm>
            <a:off x="799465" y="3199130"/>
            <a:ext cx="4187190" cy="2950210"/>
          </a:xfrm>
          <a:prstGeom prst="rect">
            <a:avLst/>
          </a:prstGeom>
        </p:spPr>
      </p:pic>
      <p:pic>
        <p:nvPicPr>
          <p:cNvPr id="10" name="图片 9"/>
          <p:cNvPicPr>
            <a:picLocks noChangeAspect="1"/>
          </p:cNvPicPr>
          <p:nvPr/>
        </p:nvPicPr>
        <p:blipFill>
          <a:blip r:embed="rId4"/>
          <a:stretch>
            <a:fillRect/>
          </a:stretch>
        </p:blipFill>
        <p:spPr>
          <a:xfrm>
            <a:off x="5600700" y="3199130"/>
            <a:ext cx="3778885" cy="2949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right)">
                                      <p:cBhvr>
                                        <p:cTn id="1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97"/>
          <p:cNvSpPr txBox="1"/>
          <p:nvPr/>
        </p:nvSpPr>
        <p:spPr>
          <a:xfrm>
            <a:off x="799465" y="1884045"/>
            <a:ext cx="10128885" cy="119570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en-US" altLang="zh-CN" sz="1300" kern="0" dirty="0">
                <a:solidFill>
                  <a:srgbClr val="000000">
                    <a:lumMod val="65000"/>
                    <a:lumOff val="35000"/>
                  </a:srgbClr>
                </a:solidFill>
              </a:rPr>
              <a:t>1</a:t>
            </a:r>
            <a:r>
              <a:rPr lang="zh-CN" altLang="en-US" sz="1300" kern="0" dirty="0">
                <a:solidFill>
                  <a:srgbClr val="000000">
                    <a:lumMod val="65000"/>
                    <a:lumOff val="35000"/>
                  </a:srgbClr>
                </a:solidFill>
              </a:rPr>
              <a:t>、</a:t>
            </a:r>
            <a:r>
              <a:rPr lang="zh-CN" sz="1300" kern="0" dirty="0">
                <a:solidFill>
                  <a:srgbClr val="000000">
                    <a:lumMod val="65000"/>
                    <a:lumOff val="35000"/>
                  </a:srgbClr>
                </a:solidFill>
              </a:rPr>
              <a:t>新建课表</a:t>
            </a:r>
            <a:r>
              <a:rPr lang="zh-CN" altLang="en-US" sz="1300" kern="0" dirty="0">
                <a:solidFill>
                  <a:srgbClr val="FF0000"/>
                </a:solidFill>
                <a:sym typeface="+mn-ea"/>
              </a:rPr>
              <a:t>（注意：创建的课表是一整个学期的课表，在填写课表名称时最后写学期的课表。例如：</a:t>
            </a:r>
            <a:r>
              <a:rPr lang="en-US" altLang="zh-CN" sz="1300" kern="0" dirty="0">
                <a:solidFill>
                  <a:srgbClr val="FF0000"/>
                </a:solidFill>
                <a:sym typeface="+mn-ea"/>
              </a:rPr>
              <a:t>2018</a:t>
            </a:r>
            <a:r>
              <a:rPr lang="zh-CN" altLang="en-US" sz="1300" kern="0" dirty="0">
                <a:solidFill>
                  <a:srgbClr val="FF0000"/>
                </a:solidFill>
                <a:sym typeface="+mn-ea"/>
              </a:rPr>
              <a:t>第一学期课表）</a:t>
            </a:r>
            <a:endParaRPr lang="zh-CN" sz="1300" kern="0" dirty="0">
              <a:solidFill>
                <a:srgbClr val="FF0000"/>
              </a:solidFill>
            </a:endParaRPr>
          </a:p>
          <a:p>
            <a:pPr defTabSz="1131570">
              <a:lnSpc>
                <a:spcPts val="1865"/>
              </a:lnSpc>
              <a:defRPr/>
            </a:pPr>
            <a:r>
              <a:rPr lang="en-US" altLang="zh-CN" sz="1300" kern="0" dirty="0">
                <a:solidFill>
                  <a:srgbClr val="000000">
                    <a:lumMod val="65000"/>
                    <a:lumOff val="35000"/>
                  </a:srgbClr>
                </a:solidFill>
              </a:rPr>
              <a:t>2</a:t>
            </a:r>
            <a:r>
              <a:rPr lang="zh-CN" altLang="en-US" sz="1300" kern="0" dirty="0">
                <a:solidFill>
                  <a:srgbClr val="000000">
                    <a:lumMod val="65000"/>
                    <a:lumOff val="35000"/>
                  </a:srgbClr>
                </a:solidFill>
              </a:rPr>
              <a:t>、选择学期</a:t>
            </a:r>
          </a:p>
          <a:p>
            <a:pPr defTabSz="1131570">
              <a:lnSpc>
                <a:spcPts val="1865"/>
              </a:lnSpc>
              <a:defRPr/>
            </a:pPr>
            <a:r>
              <a:rPr lang="en-US" altLang="zh-CN" sz="1300" kern="0" dirty="0">
                <a:solidFill>
                  <a:srgbClr val="000000">
                    <a:lumMod val="65000"/>
                    <a:lumOff val="35000"/>
                  </a:srgbClr>
                </a:solidFill>
              </a:rPr>
              <a:t>3</a:t>
            </a:r>
            <a:r>
              <a:rPr lang="zh-CN" altLang="en-US" sz="1300" kern="0" dirty="0">
                <a:solidFill>
                  <a:srgbClr val="000000">
                    <a:lumMod val="65000"/>
                    <a:lumOff val="35000"/>
                  </a:srgbClr>
                </a:solidFill>
              </a:rPr>
              <a:t>、填写课表名称</a:t>
            </a:r>
          </a:p>
          <a:p>
            <a:pPr defTabSz="1131570">
              <a:lnSpc>
                <a:spcPts val="1865"/>
              </a:lnSpc>
              <a:defRPr/>
            </a:pPr>
            <a:r>
              <a:rPr lang="en-US" altLang="zh-CN" sz="1300" kern="0" dirty="0">
                <a:solidFill>
                  <a:srgbClr val="000000">
                    <a:lumMod val="65000"/>
                    <a:lumOff val="35000"/>
                  </a:srgbClr>
                </a:solidFill>
              </a:rPr>
              <a:t>4</a:t>
            </a:r>
            <a:r>
              <a:rPr lang="zh-CN" altLang="en-US" sz="1300" kern="0" dirty="0">
                <a:solidFill>
                  <a:srgbClr val="000000">
                    <a:lumMod val="65000"/>
                    <a:lumOff val="35000"/>
                  </a:srgbClr>
                </a:solidFill>
              </a:rPr>
              <a:t>、选择课表的上课节数（上午上几节课、下午几节课等）</a:t>
            </a:r>
          </a:p>
          <a:p>
            <a:pPr defTabSz="1131570">
              <a:lnSpc>
                <a:spcPts val="1865"/>
              </a:lnSpc>
              <a:defRPr/>
            </a:pPr>
            <a:r>
              <a:rPr lang="en-US" altLang="zh-CN" sz="1300" kern="0" dirty="0">
                <a:solidFill>
                  <a:srgbClr val="000000">
                    <a:lumMod val="65000"/>
                    <a:lumOff val="35000"/>
                  </a:srgbClr>
                </a:solidFill>
              </a:rPr>
              <a:t>5</a:t>
            </a:r>
            <a:r>
              <a:rPr lang="zh-CN" altLang="en-US" sz="1300" kern="0" dirty="0">
                <a:solidFill>
                  <a:srgbClr val="000000">
                    <a:lumMod val="65000"/>
                    <a:lumOff val="35000"/>
                  </a:srgbClr>
                </a:solidFill>
              </a:rPr>
              <a:t>、见下一页</a:t>
            </a:r>
          </a:p>
        </p:txBody>
      </p:sp>
      <p:sp>
        <p:nvSpPr>
          <p:cNvPr id="12" name="TextBox 96"/>
          <p:cNvSpPr txBox="1"/>
          <p:nvPr/>
        </p:nvSpPr>
        <p:spPr>
          <a:xfrm>
            <a:off x="828350" y="148704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高中小学排课</a:t>
            </a:r>
            <a:endParaRPr lang="en-US" altLang="zh-CN" b="1" dirty="0">
              <a:solidFill>
                <a:srgbClr val="314371"/>
              </a:solidFill>
              <a:latin typeface="微软雅黑" panose="020B0503020204020204" charset="-122"/>
              <a:sym typeface="+mn-ea"/>
            </a:endParaRPr>
          </a:p>
        </p:txBody>
      </p:sp>
      <p:pic>
        <p:nvPicPr>
          <p:cNvPr id="13" name="图片 12"/>
          <p:cNvPicPr>
            <a:picLocks noChangeAspect="1"/>
          </p:cNvPicPr>
          <p:nvPr/>
        </p:nvPicPr>
        <p:blipFill>
          <a:blip r:embed="rId2"/>
          <a:stretch>
            <a:fillRect/>
          </a:stretch>
        </p:blipFill>
        <p:spPr>
          <a:xfrm>
            <a:off x="799465" y="3363595"/>
            <a:ext cx="4799330" cy="3083560"/>
          </a:xfrm>
          <a:prstGeom prst="rect">
            <a:avLst/>
          </a:prstGeom>
        </p:spPr>
      </p:pic>
      <p:pic>
        <p:nvPicPr>
          <p:cNvPr id="14" name="图片 13"/>
          <p:cNvPicPr>
            <a:picLocks noChangeAspect="1"/>
          </p:cNvPicPr>
          <p:nvPr/>
        </p:nvPicPr>
        <p:blipFill>
          <a:blip r:embed="rId3"/>
          <a:stretch>
            <a:fillRect/>
          </a:stretch>
        </p:blipFill>
        <p:spPr>
          <a:xfrm>
            <a:off x="5283835" y="2281555"/>
            <a:ext cx="5418455" cy="2941955"/>
          </a:xfrm>
          <a:prstGeom prst="rect">
            <a:avLst/>
          </a:prstGeom>
        </p:spPr>
      </p:pic>
      <p:pic>
        <p:nvPicPr>
          <p:cNvPr id="15" name="图片 14"/>
          <p:cNvPicPr>
            <a:picLocks noChangeAspect="1"/>
          </p:cNvPicPr>
          <p:nvPr/>
        </p:nvPicPr>
        <p:blipFill>
          <a:blip r:embed="rId4"/>
          <a:stretch>
            <a:fillRect/>
          </a:stretch>
        </p:blipFill>
        <p:spPr>
          <a:xfrm>
            <a:off x="8361680" y="3915410"/>
            <a:ext cx="3728720" cy="2676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7"/>
          <p:cNvSpPr txBox="1"/>
          <p:nvPr/>
        </p:nvSpPr>
        <p:spPr>
          <a:xfrm>
            <a:off x="799465" y="1894205"/>
            <a:ext cx="10128885" cy="71691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en-US" altLang="zh-CN" sz="1300" kern="0" dirty="0">
                <a:solidFill>
                  <a:srgbClr val="000000">
                    <a:lumMod val="65000"/>
                    <a:lumOff val="35000"/>
                  </a:srgbClr>
                </a:solidFill>
              </a:rPr>
              <a:t>5</a:t>
            </a:r>
            <a:r>
              <a:rPr lang="zh-CN" altLang="en-US" sz="1300" kern="0" dirty="0">
                <a:solidFill>
                  <a:srgbClr val="000000">
                    <a:lumMod val="65000"/>
                    <a:lumOff val="35000"/>
                  </a:srgbClr>
                </a:solidFill>
              </a:rPr>
              <a:t>、设置节次时段</a:t>
            </a:r>
          </a:p>
          <a:p>
            <a:pPr defTabSz="1131570">
              <a:lnSpc>
                <a:spcPts val="1865"/>
              </a:lnSpc>
              <a:defRPr/>
            </a:pPr>
            <a:r>
              <a:rPr lang="en-US" altLang="zh-CN" sz="1300" kern="0" dirty="0">
                <a:solidFill>
                  <a:srgbClr val="000000">
                    <a:lumMod val="65000"/>
                    <a:lumOff val="35000"/>
                  </a:srgbClr>
                </a:solidFill>
              </a:rPr>
              <a:t>6</a:t>
            </a:r>
            <a:r>
              <a:rPr lang="zh-CN" altLang="en-US" sz="1300" kern="0" dirty="0">
                <a:solidFill>
                  <a:srgbClr val="000000">
                    <a:lumMod val="65000"/>
                    <a:lumOff val="35000"/>
                  </a:srgbClr>
                </a:solidFill>
              </a:rPr>
              <a:t>、公共时段设置（可以选择性设置）</a:t>
            </a:r>
          </a:p>
          <a:p>
            <a:pPr defTabSz="1131570">
              <a:lnSpc>
                <a:spcPts val="1865"/>
              </a:lnSpc>
              <a:defRPr/>
            </a:pPr>
            <a:r>
              <a:rPr lang="en-US" altLang="zh-CN" sz="1300" kern="0" dirty="0">
                <a:solidFill>
                  <a:srgbClr val="000000">
                    <a:lumMod val="65000"/>
                    <a:lumOff val="35000"/>
                  </a:srgbClr>
                </a:solidFill>
              </a:rPr>
              <a:t>7</a:t>
            </a:r>
            <a:r>
              <a:rPr lang="zh-CN" altLang="en-US" sz="1300" kern="0" dirty="0">
                <a:solidFill>
                  <a:srgbClr val="000000">
                    <a:lumMod val="65000"/>
                    <a:lumOff val="35000"/>
                  </a:srgbClr>
                </a:solidFill>
              </a:rPr>
              <a:t>、全部设置完成后点击保存课表进入排课管理页面</a:t>
            </a:r>
          </a:p>
        </p:txBody>
      </p:sp>
      <p:sp>
        <p:nvSpPr>
          <p:cNvPr id="14" name="TextBox 96"/>
          <p:cNvSpPr txBox="1"/>
          <p:nvPr/>
        </p:nvSpPr>
        <p:spPr>
          <a:xfrm>
            <a:off x="828350" y="148767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高中小学排课</a:t>
            </a:r>
            <a:endParaRPr lang="en-US" altLang="zh-CN" b="1" dirty="0">
              <a:solidFill>
                <a:srgbClr val="314371"/>
              </a:solidFill>
              <a:latin typeface="微软雅黑" panose="020B0503020204020204" charset="-122"/>
              <a:sym typeface="+mn-ea"/>
            </a:endParaRPr>
          </a:p>
        </p:txBody>
      </p:sp>
      <p:pic>
        <p:nvPicPr>
          <p:cNvPr id="15" name="图片 14"/>
          <p:cNvPicPr>
            <a:picLocks noChangeAspect="1"/>
          </p:cNvPicPr>
          <p:nvPr/>
        </p:nvPicPr>
        <p:blipFill>
          <a:blip r:embed="rId2"/>
          <a:stretch>
            <a:fillRect/>
          </a:stretch>
        </p:blipFill>
        <p:spPr>
          <a:xfrm>
            <a:off x="799465" y="2794000"/>
            <a:ext cx="4713605" cy="3232150"/>
          </a:xfrm>
          <a:prstGeom prst="rect">
            <a:avLst/>
          </a:prstGeom>
        </p:spPr>
      </p:pic>
      <p:pic>
        <p:nvPicPr>
          <p:cNvPr id="16" name="图片 15"/>
          <p:cNvPicPr>
            <a:picLocks noChangeAspect="1"/>
          </p:cNvPicPr>
          <p:nvPr/>
        </p:nvPicPr>
        <p:blipFill>
          <a:blip r:embed="rId3"/>
          <a:stretch>
            <a:fillRect/>
          </a:stretch>
        </p:blipFill>
        <p:spPr>
          <a:xfrm>
            <a:off x="4754245" y="1963420"/>
            <a:ext cx="4966970" cy="3113405"/>
          </a:xfrm>
          <a:prstGeom prst="rect">
            <a:avLst/>
          </a:prstGeom>
        </p:spPr>
      </p:pic>
      <p:pic>
        <p:nvPicPr>
          <p:cNvPr id="17" name="图片 16"/>
          <p:cNvPicPr>
            <a:picLocks noChangeAspect="1"/>
          </p:cNvPicPr>
          <p:nvPr/>
        </p:nvPicPr>
        <p:blipFill>
          <a:blip r:embed="rId4"/>
          <a:stretch>
            <a:fillRect/>
          </a:stretch>
        </p:blipFill>
        <p:spPr>
          <a:xfrm>
            <a:off x="8524875" y="3672205"/>
            <a:ext cx="3627755" cy="26758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97"/>
          <p:cNvSpPr txBox="1"/>
          <p:nvPr/>
        </p:nvSpPr>
        <p:spPr>
          <a:xfrm>
            <a:off x="799465" y="1845945"/>
            <a:ext cx="10128885" cy="95631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选择要进行排课的班级设置条件</a:t>
            </a:r>
          </a:p>
          <a:p>
            <a:pPr defTabSz="1131570">
              <a:lnSpc>
                <a:spcPts val="1865"/>
              </a:lnSpc>
              <a:defRPr/>
            </a:pPr>
            <a:r>
              <a:rPr lang="en-US" altLang="zh-CN" sz="1300" kern="0" dirty="0">
                <a:solidFill>
                  <a:srgbClr val="000000">
                    <a:lumMod val="65000"/>
                    <a:lumOff val="35000"/>
                  </a:srgbClr>
                </a:solidFill>
              </a:rPr>
              <a:t>1</a:t>
            </a:r>
            <a:r>
              <a:rPr lang="zh-CN" altLang="en-US" sz="1300" kern="0" dirty="0">
                <a:solidFill>
                  <a:srgbClr val="000000">
                    <a:lumMod val="65000"/>
                    <a:lumOff val="35000"/>
                  </a:srgbClr>
                </a:solidFill>
              </a:rPr>
              <a:t>、班级的固排、禁排</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可以设置学科固排到课表的哪个位置</a:t>
            </a:r>
          </a:p>
          <a:p>
            <a:pPr defTabSz="1131570">
              <a:lnSpc>
                <a:spcPts val="1865"/>
              </a:lnSpc>
              <a:defRPr/>
            </a:pPr>
            <a:r>
              <a:rPr lang="zh-CN" altLang="en-US" sz="1300" kern="0" dirty="0">
                <a:solidFill>
                  <a:srgbClr val="000000">
                    <a:lumMod val="65000"/>
                    <a:lumOff val="35000"/>
                  </a:srgbClr>
                </a:solidFill>
              </a:rPr>
              <a:t>例如：数学科目固定设置为星期一的第一节（点击上方要固排的学科再点击要固排的位置）如图所示，数学固定为星期一第一节条件就已经设置好了（如果想要取消所设置的固排，再次点击就可以取消）</a:t>
            </a:r>
          </a:p>
        </p:txBody>
      </p:sp>
      <p:sp>
        <p:nvSpPr>
          <p:cNvPr id="16" name="TextBox 96"/>
          <p:cNvSpPr txBox="1"/>
          <p:nvPr/>
        </p:nvSpPr>
        <p:spPr>
          <a:xfrm>
            <a:off x="828350" y="138099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高中小学排课</a:t>
            </a:r>
            <a:endParaRPr lang="en-US" altLang="zh-CN" b="1" dirty="0">
              <a:solidFill>
                <a:srgbClr val="314371"/>
              </a:solidFill>
              <a:latin typeface="微软雅黑" panose="020B0503020204020204" charset="-122"/>
              <a:sym typeface="+mn-ea"/>
            </a:endParaRPr>
          </a:p>
        </p:txBody>
      </p:sp>
      <p:pic>
        <p:nvPicPr>
          <p:cNvPr id="17" name="图片 16"/>
          <p:cNvPicPr>
            <a:picLocks noChangeAspect="1"/>
          </p:cNvPicPr>
          <p:nvPr/>
        </p:nvPicPr>
        <p:blipFill>
          <a:blip r:embed="rId2"/>
          <a:stretch>
            <a:fillRect/>
          </a:stretch>
        </p:blipFill>
        <p:spPr>
          <a:xfrm>
            <a:off x="799465" y="3027680"/>
            <a:ext cx="4517390" cy="3557270"/>
          </a:xfrm>
          <a:prstGeom prst="rect">
            <a:avLst/>
          </a:prstGeom>
          <a:effectLst>
            <a:outerShdw blurRad="50800" dist="38100" dir="5400000" algn="t" rotWithShape="0">
              <a:prstClr val="black">
                <a:alpha val="40000"/>
              </a:prstClr>
            </a:outerShdw>
          </a:effectLst>
        </p:spPr>
      </p:pic>
      <p:pic>
        <p:nvPicPr>
          <p:cNvPr id="19" name="图片 18"/>
          <p:cNvPicPr>
            <a:picLocks noChangeAspect="1"/>
          </p:cNvPicPr>
          <p:nvPr/>
        </p:nvPicPr>
        <p:blipFill>
          <a:blip r:embed="rId3"/>
          <a:stretch>
            <a:fillRect/>
          </a:stretch>
        </p:blipFill>
        <p:spPr>
          <a:xfrm>
            <a:off x="5559425" y="3027680"/>
            <a:ext cx="4062730" cy="3585845"/>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97"/>
          <p:cNvSpPr txBox="1"/>
          <p:nvPr/>
        </p:nvSpPr>
        <p:spPr>
          <a:xfrm>
            <a:off x="799465" y="2174240"/>
            <a:ext cx="10128885"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en-US" altLang="zh-CN" sz="1300" kern="0" dirty="0">
                <a:solidFill>
                  <a:srgbClr val="000000">
                    <a:lumMod val="65000"/>
                    <a:lumOff val="35000"/>
                  </a:srgbClr>
                </a:solidFill>
              </a:rPr>
              <a:t>2</a:t>
            </a:r>
            <a:r>
              <a:rPr lang="zh-CN" altLang="en-US" sz="1300" kern="0" dirty="0">
                <a:solidFill>
                  <a:srgbClr val="000000">
                    <a:lumMod val="65000"/>
                    <a:lumOff val="35000"/>
                  </a:srgbClr>
                </a:solidFill>
              </a:rPr>
              <a:t>、也可以设置教职工的固排、禁排</a:t>
            </a:r>
          </a:p>
          <a:p>
            <a:pPr defTabSz="1131570">
              <a:lnSpc>
                <a:spcPts val="1865"/>
              </a:lnSpc>
              <a:defRPr/>
            </a:pPr>
            <a:r>
              <a:rPr lang="zh-CN" altLang="en-US" sz="1300" kern="0" dirty="0">
                <a:solidFill>
                  <a:srgbClr val="000000">
                    <a:lumMod val="65000"/>
                    <a:lumOff val="35000"/>
                  </a:srgbClr>
                </a:solidFill>
              </a:rPr>
              <a:t>例如：李薇薇老师固定在周二第二节上课。操作和上一页相同（选择老师所授学科、选择要固排位置、再次点击便取消固排）</a:t>
            </a:r>
            <a:endParaRPr lang="en-US" altLang="zh-CN" sz="1300" kern="0" dirty="0">
              <a:solidFill>
                <a:srgbClr val="000000">
                  <a:lumMod val="65000"/>
                  <a:lumOff val="35000"/>
                </a:srgbClr>
              </a:solidFill>
            </a:endParaRPr>
          </a:p>
        </p:txBody>
      </p:sp>
      <p:sp>
        <p:nvSpPr>
          <p:cNvPr id="16" name="TextBox 96"/>
          <p:cNvSpPr txBox="1"/>
          <p:nvPr/>
        </p:nvSpPr>
        <p:spPr>
          <a:xfrm>
            <a:off x="828350" y="138099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高中小学排课</a:t>
            </a:r>
            <a:endParaRPr lang="en-US" altLang="zh-CN" b="1" dirty="0">
              <a:solidFill>
                <a:srgbClr val="314371"/>
              </a:solidFill>
              <a:latin typeface="微软雅黑" panose="020B0503020204020204" charset="-122"/>
              <a:sym typeface="+mn-ea"/>
            </a:endParaRPr>
          </a:p>
        </p:txBody>
      </p:sp>
      <p:sp>
        <p:nvSpPr>
          <p:cNvPr id="18" name="TextBox 96"/>
          <p:cNvSpPr txBox="1"/>
          <p:nvPr/>
        </p:nvSpPr>
        <p:spPr>
          <a:xfrm>
            <a:off x="712048" y="183368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）条件设置</a:t>
            </a:r>
          </a:p>
        </p:txBody>
      </p:sp>
      <p:pic>
        <p:nvPicPr>
          <p:cNvPr id="14" name="图片 13"/>
          <p:cNvPicPr>
            <a:picLocks noChangeAspect="1"/>
          </p:cNvPicPr>
          <p:nvPr/>
        </p:nvPicPr>
        <p:blipFill>
          <a:blip r:embed="rId2"/>
          <a:stretch>
            <a:fillRect/>
          </a:stretch>
        </p:blipFill>
        <p:spPr>
          <a:xfrm>
            <a:off x="799465" y="2867660"/>
            <a:ext cx="4979670" cy="3474085"/>
          </a:xfrm>
          <a:prstGeom prst="rect">
            <a:avLst/>
          </a:prstGeom>
        </p:spPr>
      </p:pic>
      <p:pic>
        <p:nvPicPr>
          <p:cNvPr id="17" name="图片 16"/>
          <p:cNvPicPr>
            <a:picLocks noChangeAspect="1"/>
          </p:cNvPicPr>
          <p:nvPr/>
        </p:nvPicPr>
        <p:blipFill>
          <a:blip r:embed="rId3"/>
          <a:stretch>
            <a:fillRect/>
          </a:stretch>
        </p:blipFill>
        <p:spPr>
          <a:xfrm>
            <a:off x="5990590" y="2867660"/>
            <a:ext cx="5055235" cy="3474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97"/>
          <p:cNvSpPr txBox="1"/>
          <p:nvPr/>
        </p:nvSpPr>
        <p:spPr>
          <a:xfrm>
            <a:off x="799465" y="2174240"/>
            <a:ext cx="10128885"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en-US" altLang="zh-CN" sz="1300" kern="0" dirty="0">
                <a:solidFill>
                  <a:srgbClr val="000000">
                    <a:lumMod val="65000"/>
                    <a:lumOff val="35000"/>
                  </a:srgbClr>
                </a:solidFill>
              </a:rPr>
              <a:t>3</a:t>
            </a:r>
            <a:r>
              <a:rPr lang="zh-CN" altLang="en-US" sz="1300" kern="0" dirty="0">
                <a:solidFill>
                  <a:srgbClr val="000000">
                    <a:lumMod val="65000"/>
                    <a:lumOff val="35000"/>
                  </a:srgbClr>
                </a:solidFill>
              </a:rPr>
              <a:t>、可以进行场地的固排、禁排</a:t>
            </a:r>
          </a:p>
          <a:p>
            <a:pPr defTabSz="1131570">
              <a:lnSpc>
                <a:spcPts val="1865"/>
              </a:lnSpc>
              <a:defRPr/>
            </a:pPr>
            <a:r>
              <a:rPr lang="zh-CN" altLang="en-US" sz="1300" kern="0" dirty="0">
                <a:solidFill>
                  <a:srgbClr val="000000">
                    <a:lumMod val="65000"/>
                    <a:lumOff val="35000"/>
                  </a:srgbClr>
                </a:solidFill>
              </a:rPr>
              <a:t>操作</a:t>
            </a:r>
            <a:r>
              <a:rPr lang="zh-CN" sz="1300" kern="0" dirty="0">
                <a:solidFill>
                  <a:srgbClr val="000000">
                    <a:lumMod val="65000"/>
                    <a:lumOff val="35000"/>
                  </a:srgbClr>
                </a:solidFill>
              </a:rPr>
              <a:t>通上</a:t>
            </a:r>
          </a:p>
        </p:txBody>
      </p:sp>
      <p:sp>
        <p:nvSpPr>
          <p:cNvPr id="16" name="TextBox 96"/>
          <p:cNvSpPr txBox="1"/>
          <p:nvPr/>
        </p:nvSpPr>
        <p:spPr>
          <a:xfrm>
            <a:off x="828350" y="138099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高中小学排课</a:t>
            </a:r>
            <a:endParaRPr lang="en-US" altLang="zh-CN" b="1" dirty="0">
              <a:solidFill>
                <a:srgbClr val="314371"/>
              </a:solidFill>
              <a:latin typeface="微软雅黑" panose="020B0503020204020204" charset="-122"/>
              <a:sym typeface="+mn-ea"/>
            </a:endParaRPr>
          </a:p>
        </p:txBody>
      </p:sp>
      <p:sp>
        <p:nvSpPr>
          <p:cNvPr id="18" name="TextBox 96"/>
          <p:cNvSpPr txBox="1"/>
          <p:nvPr/>
        </p:nvSpPr>
        <p:spPr>
          <a:xfrm>
            <a:off x="712048" y="183368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）条件设置</a:t>
            </a:r>
          </a:p>
        </p:txBody>
      </p:sp>
      <p:pic>
        <p:nvPicPr>
          <p:cNvPr id="9" name="图片 8"/>
          <p:cNvPicPr>
            <a:picLocks noChangeAspect="1"/>
          </p:cNvPicPr>
          <p:nvPr/>
        </p:nvPicPr>
        <p:blipFill>
          <a:blip r:embed="rId2"/>
          <a:stretch>
            <a:fillRect/>
          </a:stretch>
        </p:blipFill>
        <p:spPr>
          <a:xfrm>
            <a:off x="3240825" y="1956554"/>
            <a:ext cx="6586756" cy="470716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97"/>
          <p:cNvSpPr txBox="1"/>
          <p:nvPr/>
        </p:nvSpPr>
        <p:spPr>
          <a:xfrm>
            <a:off x="799465" y="2174240"/>
            <a:ext cx="10128885" cy="71691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en-US" altLang="zh-CN" sz="1300" kern="0" dirty="0">
                <a:solidFill>
                  <a:srgbClr val="000000">
                    <a:lumMod val="65000"/>
                    <a:lumOff val="35000"/>
                  </a:srgbClr>
                </a:solidFill>
              </a:rPr>
              <a:t>4</a:t>
            </a:r>
            <a:r>
              <a:rPr lang="zh-CN" altLang="en-US" sz="1300" kern="0" dirty="0">
                <a:solidFill>
                  <a:srgbClr val="000000">
                    <a:lumMod val="65000"/>
                    <a:lumOff val="35000"/>
                  </a:srgbClr>
                </a:solidFill>
              </a:rPr>
              <a:t>、可以设置教职工的特殊要求</a:t>
            </a:r>
          </a:p>
          <a:p>
            <a:pPr defTabSz="1131570">
              <a:lnSpc>
                <a:spcPts val="1865"/>
              </a:lnSpc>
              <a:defRPr/>
            </a:pPr>
            <a:r>
              <a:rPr lang="zh-CN" altLang="en-US" sz="1300" kern="0" dirty="0">
                <a:solidFill>
                  <a:srgbClr val="000000">
                    <a:lumMod val="65000"/>
                    <a:lumOff val="35000"/>
                  </a:srgbClr>
                </a:solidFill>
              </a:rPr>
              <a:t>教职工时段限制</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例如（排课的时候李薇薇老师上午最多排</a:t>
            </a:r>
            <a:r>
              <a:rPr lang="en-US" altLang="zh-CN" sz="1300" kern="0" dirty="0">
                <a:solidFill>
                  <a:srgbClr val="000000">
                    <a:lumMod val="65000"/>
                    <a:lumOff val="35000"/>
                  </a:srgbClr>
                </a:solidFill>
              </a:rPr>
              <a:t>2</a:t>
            </a:r>
            <a:r>
              <a:rPr lang="zh-CN" altLang="en-US" sz="1300" kern="0" dirty="0">
                <a:solidFill>
                  <a:srgbClr val="000000">
                    <a:lumMod val="65000"/>
                    <a:lumOff val="35000"/>
                  </a:srgbClr>
                </a:solidFill>
              </a:rPr>
              <a:t>节课，就可以在此处设置）</a:t>
            </a:r>
          </a:p>
          <a:p>
            <a:pPr defTabSz="1131570">
              <a:lnSpc>
                <a:spcPts val="1865"/>
              </a:lnSpc>
              <a:defRPr/>
            </a:pPr>
            <a:r>
              <a:rPr lang="zh-CN" altLang="en-US" sz="1300" kern="0" dirty="0">
                <a:solidFill>
                  <a:srgbClr val="000000">
                    <a:lumMod val="65000"/>
                    <a:lumOff val="35000"/>
                  </a:srgbClr>
                </a:solidFill>
              </a:rPr>
              <a:t>教职工互斥限制</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例如（排课的时候于晓慧和丁海霞不同时上课）</a:t>
            </a:r>
          </a:p>
        </p:txBody>
      </p:sp>
      <p:sp>
        <p:nvSpPr>
          <p:cNvPr id="16" name="TextBox 96"/>
          <p:cNvSpPr txBox="1"/>
          <p:nvPr/>
        </p:nvSpPr>
        <p:spPr>
          <a:xfrm>
            <a:off x="828350" y="138099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高中小学排课</a:t>
            </a:r>
            <a:endParaRPr lang="en-US" altLang="zh-CN" b="1" dirty="0">
              <a:solidFill>
                <a:srgbClr val="314371"/>
              </a:solidFill>
              <a:latin typeface="微软雅黑" panose="020B0503020204020204" charset="-122"/>
              <a:sym typeface="+mn-ea"/>
            </a:endParaRPr>
          </a:p>
        </p:txBody>
      </p:sp>
      <p:sp>
        <p:nvSpPr>
          <p:cNvPr id="18" name="TextBox 96"/>
          <p:cNvSpPr txBox="1"/>
          <p:nvPr/>
        </p:nvSpPr>
        <p:spPr>
          <a:xfrm>
            <a:off x="712048" y="183368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）条件设置</a:t>
            </a:r>
          </a:p>
        </p:txBody>
      </p:sp>
      <p:pic>
        <p:nvPicPr>
          <p:cNvPr id="13" name="图片 12"/>
          <p:cNvPicPr>
            <a:picLocks noChangeAspect="1"/>
          </p:cNvPicPr>
          <p:nvPr/>
        </p:nvPicPr>
        <p:blipFill>
          <a:blip r:embed="rId2"/>
          <a:stretch>
            <a:fillRect/>
          </a:stretch>
        </p:blipFill>
        <p:spPr>
          <a:xfrm>
            <a:off x="799465" y="3166745"/>
            <a:ext cx="4949190" cy="3175000"/>
          </a:xfrm>
          <a:prstGeom prst="rect">
            <a:avLst/>
          </a:prstGeom>
        </p:spPr>
      </p:pic>
      <p:pic>
        <p:nvPicPr>
          <p:cNvPr id="14" name="图片 13"/>
          <p:cNvPicPr>
            <a:picLocks noChangeAspect="1"/>
          </p:cNvPicPr>
          <p:nvPr/>
        </p:nvPicPr>
        <p:blipFill>
          <a:blip r:embed="rId3"/>
          <a:stretch>
            <a:fillRect/>
          </a:stretch>
        </p:blipFill>
        <p:spPr>
          <a:xfrm>
            <a:off x="5946775" y="3166745"/>
            <a:ext cx="5046980" cy="31857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97"/>
          <p:cNvSpPr txBox="1"/>
          <p:nvPr/>
        </p:nvSpPr>
        <p:spPr>
          <a:xfrm>
            <a:off x="799465" y="2174240"/>
            <a:ext cx="10128885" cy="71691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en-US" altLang="zh-CN" sz="1300" kern="0" dirty="0">
                <a:solidFill>
                  <a:srgbClr val="000000">
                    <a:lumMod val="65000"/>
                    <a:lumOff val="35000"/>
                  </a:srgbClr>
                </a:solidFill>
              </a:rPr>
              <a:t>4</a:t>
            </a:r>
            <a:r>
              <a:rPr lang="zh-CN" altLang="en-US" sz="1300" kern="0" dirty="0">
                <a:solidFill>
                  <a:srgbClr val="000000">
                    <a:lumMod val="65000"/>
                    <a:lumOff val="35000"/>
                  </a:srgbClr>
                </a:solidFill>
              </a:rPr>
              <a:t>、可以设置课程排课的特殊要求</a:t>
            </a:r>
          </a:p>
          <a:p>
            <a:pPr defTabSz="1131570">
              <a:lnSpc>
                <a:spcPts val="1865"/>
              </a:lnSpc>
              <a:defRPr/>
            </a:pPr>
            <a:r>
              <a:rPr lang="zh-CN" altLang="en-US" sz="1300" kern="0" dirty="0">
                <a:solidFill>
                  <a:srgbClr val="000000">
                    <a:lumMod val="65000"/>
                    <a:lumOff val="35000"/>
                  </a:srgbClr>
                </a:solidFill>
              </a:rPr>
              <a:t>课程互斥限制</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例如（</a:t>
            </a:r>
            <a:r>
              <a:rPr lang="zh-CN" sz="1300" kern="0" dirty="0">
                <a:solidFill>
                  <a:srgbClr val="000000">
                    <a:lumMod val="65000"/>
                    <a:lumOff val="35000"/>
                  </a:srgbClr>
                </a:solidFill>
              </a:rPr>
              <a:t>体育和通用不同时排课</a:t>
            </a:r>
            <a:r>
              <a:rPr lang="zh-CN" altLang="en-US" sz="1300" kern="0" dirty="0">
                <a:solidFill>
                  <a:srgbClr val="000000">
                    <a:lumMod val="65000"/>
                    <a:lumOff val="35000"/>
                  </a:srgbClr>
                </a:solidFill>
              </a:rPr>
              <a:t>）</a:t>
            </a:r>
          </a:p>
          <a:p>
            <a:pPr defTabSz="1131570">
              <a:lnSpc>
                <a:spcPts val="1865"/>
              </a:lnSpc>
              <a:defRPr/>
            </a:pPr>
            <a:r>
              <a:rPr lang="zh-CN" altLang="en-US" sz="1300" kern="0" dirty="0">
                <a:solidFill>
                  <a:srgbClr val="000000">
                    <a:lumMod val="65000"/>
                    <a:lumOff val="35000"/>
                  </a:srgbClr>
                </a:solidFill>
              </a:rPr>
              <a:t>课程禁止相邻</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例如（信息不能排在英语课前面）</a:t>
            </a:r>
          </a:p>
        </p:txBody>
      </p:sp>
      <p:sp>
        <p:nvSpPr>
          <p:cNvPr id="16" name="TextBox 96"/>
          <p:cNvSpPr txBox="1"/>
          <p:nvPr/>
        </p:nvSpPr>
        <p:spPr>
          <a:xfrm>
            <a:off x="828350" y="138099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高中小学排课</a:t>
            </a:r>
            <a:endParaRPr lang="en-US" altLang="zh-CN" b="1" dirty="0">
              <a:solidFill>
                <a:srgbClr val="314371"/>
              </a:solidFill>
              <a:latin typeface="微软雅黑" panose="020B0503020204020204" charset="-122"/>
              <a:sym typeface="+mn-ea"/>
            </a:endParaRPr>
          </a:p>
        </p:txBody>
      </p:sp>
      <p:sp>
        <p:nvSpPr>
          <p:cNvPr id="18" name="TextBox 96"/>
          <p:cNvSpPr txBox="1"/>
          <p:nvPr/>
        </p:nvSpPr>
        <p:spPr>
          <a:xfrm>
            <a:off x="712048" y="183368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）条件设置</a:t>
            </a:r>
          </a:p>
        </p:txBody>
      </p:sp>
      <p:pic>
        <p:nvPicPr>
          <p:cNvPr id="17" name="图片 16"/>
          <p:cNvPicPr>
            <a:picLocks noChangeAspect="1"/>
          </p:cNvPicPr>
          <p:nvPr/>
        </p:nvPicPr>
        <p:blipFill>
          <a:blip r:embed="rId2"/>
          <a:stretch>
            <a:fillRect/>
          </a:stretch>
        </p:blipFill>
        <p:spPr>
          <a:xfrm>
            <a:off x="799465" y="3182620"/>
            <a:ext cx="5574030" cy="3293110"/>
          </a:xfrm>
          <a:prstGeom prst="rect">
            <a:avLst/>
          </a:prstGeom>
        </p:spPr>
      </p:pic>
      <p:pic>
        <p:nvPicPr>
          <p:cNvPr id="19" name="图片 18"/>
          <p:cNvPicPr>
            <a:picLocks noChangeAspect="1"/>
          </p:cNvPicPr>
          <p:nvPr/>
        </p:nvPicPr>
        <p:blipFill>
          <a:blip r:embed="rId3"/>
          <a:stretch>
            <a:fillRect/>
          </a:stretch>
        </p:blipFill>
        <p:spPr>
          <a:xfrm>
            <a:off x="6497955" y="3182620"/>
            <a:ext cx="4933315" cy="3293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97"/>
          <p:cNvSpPr txBox="1"/>
          <p:nvPr/>
        </p:nvSpPr>
        <p:spPr>
          <a:xfrm>
            <a:off x="799465" y="2174240"/>
            <a:ext cx="10128885" cy="71691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en-US" altLang="zh-CN" sz="1300" kern="0" dirty="0">
                <a:solidFill>
                  <a:srgbClr val="000000">
                    <a:lumMod val="65000"/>
                    <a:lumOff val="35000"/>
                  </a:srgbClr>
                </a:solidFill>
              </a:rPr>
              <a:t>1</a:t>
            </a:r>
            <a:r>
              <a:rPr lang="zh-CN" altLang="en-US" sz="1300" kern="0" dirty="0">
                <a:solidFill>
                  <a:srgbClr val="000000">
                    <a:lumMod val="65000"/>
                    <a:lumOff val="35000"/>
                  </a:srgbClr>
                </a:solidFill>
              </a:rPr>
              <a:t>、</a:t>
            </a:r>
            <a:r>
              <a:rPr lang="zh-CN" sz="1300" kern="0" dirty="0">
                <a:solidFill>
                  <a:srgbClr val="000000">
                    <a:lumMod val="65000"/>
                    <a:lumOff val="35000"/>
                  </a:srgbClr>
                </a:solidFill>
              </a:rPr>
              <a:t>选择左侧要排课的班级</a:t>
            </a:r>
          </a:p>
          <a:p>
            <a:pPr defTabSz="1131570">
              <a:lnSpc>
                <a:spcPts val="1865"/>
              </a:lnSpc>
              <a:defRPr/>
            </a:pPr>
            <a:r>
              <a:rPr lang="en-US" altLang="zh-CN" sz="1300" kern="0" dirty="0">
                <a:solidFill>
                  <a:srgbClr val="000000">
                    <a:lumMod val="65000"/>
                    <a:lumOff val="35000"/>
                  </a:srgbClr>
                </a:solidFill>
              </a:rPr>
              <a:t>2</a:t>
            </a:r>
            <a:r>
              <a:rPr lang="zh-CN" altLang="en-US" sz="1300" kern="0" dirty="0">
                <a:solidFill>
                  <a:srgbClr val="000000">
                    <a:lumMod val="65000"/>
                    <a:lumOff val="35000"/>
                  </a:srgbClr>
                </a:solidFill>
              </a:rPr>
              <a:t>、选择自动排课的选项</a:t>
            </a:r>
          </a:p>
          <a:p>
            <a:pPr defTabSz="1131570">
              <a:lnSpc>
                <a:spcPts val="1865"/>
              </a:lnSpc>
              <a:defRPr/>
            </a:pPr>
            <a:r>
              <a:rPr lang="en-US" altLang="zh-CN" sz="1300" kern="0" dirty="0">
                <a:solidFill>
                  <a:srgbClr val="000000">
                    <a:lumMod val="65000"/>
                    <a:lumOff val="35000"/>
                  </a:srgbClr>
                </a:solidFill>
              </a:rPr>
              <a:t>3</a:t>
            </a:r>
            <a:r>
              <a:rPr lang="zh-CN" altLang="en-US" sz="1300" kern="0" dirty="0">
                <a:solidFill>
                  <a:srgbClr val="000000">
                    <a:lumMod val="65000"/>
                    <a:lumOff val="35000"/>
                  </a:srgbClr>
                </a:solidFill>
              </a:rPr>
              <a:t>、全部设置完成后点击自动排课</a:t>
            </a:r>
          </a:p>
        </p:txBody>
      </p:sp>
      <p:sp>
        <p:nvSpPr>
          <p:cNvPr id="16" name="TextBox 96"/>
          <p:cNvSpPr txBox="1"/>
          <p:nvPr/>
        </p:nvSpPr>
        <p:spPr>
          <a:xfrm>
            <a:off x="828350" y="138099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高中小学排课</a:t>
            </a:r>
            <a:endParaRPr lang="en-US" altLang="zh-CN" b="1" dirty="0">
              <a:solidFill>
                <a:srgbClr val="314371"/>
              </a:solidFill>
              <a:latin typeface="微软雅黑" panose="020B0503020204020204" charset="-122"/>
              <a:sym typeface="+mn-ea"/>
            </a:endParaRPr>
          </a:p>
        </p:txBody>
      </p:sp>
      <p:sp>
        <p:nvSpPr>
          <p:cNvPr id="18" name="TextBox 96"/>
          <p:cNvSpPr txBox="1"/>
          <p:nvPr/>
        </p:nvSpPr>
        <p:spPr>
          <a:xfrm>
            <a:off x="712048" y="183368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2</a:t>
            </a:r>
            <a:r>
              <a:rPr lang="zh-CN" altLang="en-US" sz="1600" b="1" dirty="0">
                <a:solidFill>
                  <a:srgbClr val="314371"/>
                </a:solidFill>
                <a:latin typeface="微软雅黑" panose="020B0503020204020204" charset="-122"/>
              </a:rPr>
              <a:t>）自动排课</a:t>
            </a:r>
          </a:p>
        </p:txBody>
      </p:sp>
      <p:pic>
        <p:nvPicPr>
          <p:cNvPr id="17" name="图片 16"/>
          <p:cNvPicPr>
            <a:picLocks noChangeAspect="1"/>
          </p:cNvPicPr>
          <p:nvPr/>
        </p:nvPicPr>
        <p:blipFill>
          <a:blip r:embed="rId2"/>
          <a:stretch>
            <a:fillRect/>
          </a:stretch>
        </p:blipFill>
        <p:spPr>
          <a:xfrm>
            <a:off x="828040" y="3187065"/>
            <a:ext cx="4864735" cy="3105785"/>
          </a:xfrm>
          <a:prstGeom prst="rect">
            <a:avLst/>
          </a:prstGeom>
          <a:effectLst>
            <a:outerShdw blurRad="50800" dist="38100" dir="5400000" algn="t" rotWithShape="0">
              <a:prstClr val="black">
                <a:alpha val="40000"/>
              </a:prstClr>
            </a:outerShdw>
          </a:effectLst>
        </p:spPr>
      </p:pic>
      <p:pic>
        <p:nvPicPr>
          <p:cNvPr id="19" name="图片 18"/>
          <p:cNvPicPr>
            <a:picLocks noChangeAspect="1"/>
          </p:cNvPicPr>
          <p:nvPr/>
        </p:nvPicPr>
        <p:blipFill>
          <a:blip r:embed="rId3"/>
          <a:stretch>
            <a:fillRect/>
          </a:stretch>
        </p:blipFill>
        <p:spPr>
          <a:xfrm>
            <a:off x="4742815" y="1893570"/>
            <a:ext cx="4174490" cy="3021330"/>
          </a:xfrm>
          <a:prstGeom prst="rect">
            <a:avLst/>
          </a:prstGeom>
          <a:effectLst>
            <a:outerShdw blurRad="50800" dist="38100" dir="5400000" algn="t" rotWithShape="0">
              <a:prstClr val="black">
                <a:alpha val="40000"/>
              </a:prstClr>
            </a:outerShdw>
          </a:effectLst>
        </p:spPr>
      </p:pic>
      <p:pic>
        <p:nvPicPr>
          <p:cNvPr id="20" name="图片 19"/>
          <p:cNvPicPr>
            <a:picLocks noChangeAspect="1"/>
          </p:cNvPicPr>
          <p:nvPr/>
        </p:nvPicPr>
        <p:blipFill>
          <a:blip r:embed="rId4"/>
          <a:stretch>
            <a:fillRect/>
          </a:stretch>
        </p:blipFill>
        <p:spPr>
          <a:xfrm>
            <a:off x="7348855" y="3649345"/>
            <a:ext cx="4743450" cy="2858770"/>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97"/>
          <p:cNvSpPr txBox="1"/>
          <p:nvPr/>
        </p:nvSpPr>
        <p:spPr>
          <a:xfrm>
            <a:off x="799465" y="2174240"/>
            <a:ext cx="10128885" cy="71691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en-US" altLang="zh-CN" sz="1300" kern="0" dirty="0">
                <a:solidFill>
                  <a:srgbClr val="000000">
                    <a:lumMod val="65000"/>
                    <a:lumOff val="35000"/>
                  </a:srgbClr>
                </a:solidFill>
              </a:rPr>
              <a:t>1</a:t>
            </a:r>
            <a:r>
              <a:rPr lang="zh-CN" altLang="en-US" sz="1300" kern="0" dirty="0">
                <a:solidFill>
                  <a:srgbClr val="000000">
                    <a:lumMod val="65000"/>
                    <a:lumOff val="35000"/>
                  </a:srgbClr>
                </a:solidFill>
              </a:rPr>
              <a:t>、</a:t>
            </a:r>
            <a:r>
              <a:rPr lang="zh-CN" sz="1300" kern="0" dirty="0">
                <a:solidFill>
                  <a:srgbClr val="000000">
                    <a:lumMod val="65000"/>
                    <a:lumOff val="35000"/>
                  </a:srgbClr>
                </a:solidFill>
              </a:rPr>
              <a:t>选择要查看的班级</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一张完整的课表就展示出来了</a:t>
            </a:r>
          </a:p>
          <a:p>
            <a:pPr defTabSz="1131570">
              <a:lnSpc>
                <a:spcPts val="1865"/>
              </a:lnSpc>
              <a:defRPr/>
            </a:pPr>
            <a:r>
              <a:rPr lang="en-US" altLang="zh-CN" sz="1300" kern="0" dirty="0">
                <a:solidFill>
                  <a:srgbClr val="000000">
                    <a:lumMod val="65000"/>
                    <a:lumOff val="35000"/>
                  </a:srgbClr>
                </a:solidFill>
              </a:rPr>
              <a:t>2</a:t>
            </a:r>
            <a:r>
              <a:rPr lang="zh-CN" altLang="en-US" sz="1300" kern="0" dirty="0">
                <a:solidFill>
                  <a:srgbClr val="000000">
                    <a:lumMod val="65000"/>
                    <a:lumOff val="35000"/>
                  </a:srgbClr>
                </a:solidFill>
              </a:rPr>
              <a:t>、也可以点击右侧选择周次</a:t>
            </a:r>
          </a:p>
          <a:p>
            <a:pPr defTabSz="1131570">
              <a:lnSpc>
                <a:spcPts val="1865"/>
              </a:lnSpc>
              <a:defRPr/>
            </a:pPr>
            <a:r>
              <a:rPr lang="en-US" altLang="zh-CN" sz="1300" kern="0" dirty="0">
                <a:solidFill>
                  <a:srgbClr val="000000">
                    <a:lumMod val="65000"/>
                    <a:lumOff val="35000"/>
                  </a:srgbClr>
                </a:solidFill>
              </a:rPr>
              <a:t>3</a:t>
            </a:r>
            <a:r>
              <a:rPr lang="zh-CN" altLang="en-US" sz="1300" kern="0" dirty="0">
                <a:solidFill>
                  <a:srgbClr val="000000">
                    <a:lumMod val="65000"/>
                    <a:lumOff val="35000"/>
                  </a:srgbClr>
                </a:solidFill>
              </a:rPr>
              <a:t>、如果课表和咱们计划的有插入也可以手动调节课表（见下页）</a:t>
            </a:r>
          </a:p>
        </p:txBody>
      </p:sp>
      <p:sp>
        <p:nvSpPr>
          <p:cNvPr id="16" name="TextBox 96"/>
          <p:cNvSpPr txBox="1"/>
          <p:nvPr/>
        </p:nvSpPr>
        <p:spPr>
          <a:xfrm>
            <a:off x="828350" y="138099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高中小学排课</a:t>
            </a:r>
            <a:endParaRPr lang="en-US" altLang="zh-CN" b="1" dirty="0">
              <a:solidFill>
                <a:srgbClr val="314371"/>
              </a:solidFill>
              <a:latin typeface="微软雅黑" panose="020B0503020204020204" charset="-122"/>
              <a:sym typeface="+mn-ea"/>
            </a:endParaRPr>
          </a:p>
        </p:txBody>
      </p:sp>
      <p:sp>
        <p:nvSpPr>
          <p:cNvPr id="18" name="TextBox 96"/>
          <p:cNvSpPr txBox="1"/>
          <p:nvPr/>
        </p:nvSpPr>
        <p:spPr>
          <a:xfrm>
            <a:off x="712048" y="183368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3</a:t>
            </a:r>
            <a:r>
              <a:rPr lang="zh-CN" altLang="en-US" sz="1600" b="1" dirty="0">
                <a:solidFill>
                  <a:srgbClr val="314371"/>
                </a:solidFill>
                <a:latin typeface="微软雅黑" panose="020B0503020204020204" charset="-122"/>
              </a:rPr>
              <a:t>）课表查询</a:t>
            </a:r>
          </a:p>
        </p:txBody>
      </p:sp>
      <p:pic>
        <p:nvPicPr>
          <p:cNvPr id="17" name="图片 16"/>
          <p:cNvPicPr>
            <a:picLocks noChangeAspect="1"/>
          </p:cNvPicPr>
          <p:nvPr/>
        </p:nvPicPr>
        <p:blipFill>
          <a:blip r:embed="rId2"/>
          <a:stretch>
            <a:fillRect/>
          </a:stretch>
        </p:blipFill>
        <p:spPr>
          <a:xfrm>
            <a:off x="828040" y="3258820"/>
            <a:ext cx="4105910" cy="3100705"/>
          </a:xfrm>
          <a:prstGeom prst="rect">
            <a:avLst/>
          </a:prstGeom>
        </p:spPr>
      </p:pic>
      <p:pic>
        <p:nvPicPr>
          <p:cNvPr id="19" name="图片 18"/>
          <p:cNvPicPr>
            <a:picLocks noChangeAspect="1"/>
          </p:cNvPicPr>
          <p:nvPr/>
        </p:nvPicPr>
        <p:blipFill>
          <a:blip r:embed="rId3"/>
          <a:stretch>
            <a:fillRect/>
          </a:stretch>
        </p:blipFill>
        <p:spPr>
          <a:xfrm>
            <a:off x="5123815" y="3258820"/>
            <a:ext cx="4723765" cy="3034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流程图: 离页连接符 3"/>
          <p:cNvSpPr/>
          <p:nvPr/>
        </p:nvSpPr>
        <p:spPr>
          <a:xfrm>
            <a:off x="2070141" y="1931648"/>
            <a:ext cx="1692234" cy="1773054"/>
          </a:xfrm>
          <a:prstGeom prst="flowChartOffpageConnector">
            <a:avLst/>
          </a:prstGeom>
          <a:solidFill>
            <a:srgbClr val="314371"/>
          </a:solidFill>
          <a:ln w="12700" cap="flat" cmpd="sng" algn="ctr">
            <a:noFill/>
            <a:prstDash val="solid"/>
            <a:miter lim="800000"/>
          </a:ln>
          <a:effectLst/>
        </p:spPr>
        <p:txBody>
          <a:bodyPr rtlCol="0" anchor="ctr"/>
          <a:lstStyle/>
          <a:p>
            <a:pPr algn="ctr">
              <a:lnSpc>
                <a:spcPct val="130000"/>
              </a:lnSpc>
              <a:defRPr/>
            </a:pPr>
            <a:r>
              <a:rPr lang="en-US" altLang="zh-CN" sz="9600" b="1" kern="0" dirty="0">
                <a:solidFill>
                  <a:prstClr val="white"/>
                </a:solidFill>
                <a:latin typeface="Arial" panose="020B0604020202020204"/>
                <a:ea typeface="微软雅黑" panose="020B0503020204020204" charset="-122"/>
              </a:rPr>
              <a:t>1</a:t>
            </a:r>
            <a:endParaRPr lang="zh-CN" altLang="en-US" sz="9600" b="1" kern="0" dirty="0">
              <a:solidFill>
                <a:prstClr val="white"/>
              </a:solidFill>
              <a:latin typeface="Arial" panose="020B0604020202020204"/>
              <a:ea typeface="微软雅黑" panose="020B0503020204020204" charset="-122"/>
            </a:endParaRPr>
          </a:p>
        </p:txBody>
      </p:sp>
      <p:cxnSp>
        <p:nvCxnSpPr>
          <p:cNvPr id="5" name="直接连接符 4"/>
          <p:cNvCxnSpPr/>
          <p:nvPr/>
        </p:nvCxnSpPr>
        <p:spPr>
          <a:xfrm>
            <a:off x="3965575" y="2781587"/>
            <a:ext cx="5753100" cy="0"/>
          </a:xfrm>
          <a:prstGeom prst="line">
            <a:avLst/>
          </a:prstGeom>
          <a:noFill/>
          <a:ln w="12700" cap="flat" cmpd="sng" algn="ctr">
            <a:solidFill>
              <a:srgbClr val="314371"/>
            </a:solidFill>
            <a:prstDash val="solid"/>
            <a:miter lim="800000"/>
          </a:ln>
          <a:effectLst/>
        </p:spPr>
      </p:cxnSp>
      <p:sp>
        <p:nvSpPr>
          <p:cNvPr id="6" name="文本框 32"/>
          <p:cNvSpPr txBox="1"/>
          <p:nvPr/>
        </p:nvSpPr>
        <p:spPr>
          <a:xfrm>
            <a:off x="4462601" y="1945742"/>
            <a:ext cx="2011680" cy="829945"/>
          </a:xfrm>
          <a:prstGeom prst="rect">
            <a:avLst/>
          </a:prstGeom>
          <a:noFill/>
        </p:spPr>
        <p:txBody>
          <a:bodyPr wrap="none" rtlCol="0">
            <a:spAutoFit/>
          </a:bodyPr>
          <a:lstStyle/>
          <a:p>
            <a:r>
              <a:rPr lang="zh-CN" altLang="en-US" sz="4800" b="1" dirty="0">
                <a:solidFill>
                  <a:srgbClr val="314371"/>
                </a:solidFill>
                <a:latin typeface="微软雅黑" panose="020B0503020204020204" charset="-122"/>
                <a:ea typeface="微软雅黑" panose="020B0503020204020204" charset="-122"/>
              </a:rPr>
              <a:t>管理员</a:t>
            </a:r>
          </a:p>
        </p:txBody>
      </p:sp>
      <p:grpSp>
        <p:nvGrpSpPr>
          <p:cNvPr id="7" name="组合 6"/>
          <p:cNvGrpSpPr/>
          <p:nvPr/>
        </p:nvGrpSpPr>
        <p:grpSpPr>
          <a:xfrm>
            <a:off x="4555994" y="3213303"/>
            <a:ext cx="204811" cy="2255728"/>
            <a:chOff x="6962660" y="2067973"/>
            <a:chExt cx="200967" cy="2213398"/>
          </a:xfrm>
          <a:solidFill>
            <a:srgbClr val="F2F2F2"/>
          </a:solidFill>
        </p:grpSpPr>
        <p:cxnSp>
          <p:nvCxnSpPr>
            <p:cNvPr id="8" name="直接连接符 7"/>
            <p:cNvCxnSpPr/>
            <p:nvPr/>
          </p:nvCxnSpPr>
          <p:spPr>
            <a:xfrm>
              <a:off x="7063143" y="2219103"/>
              <a:ext cx="1" cy="1927185"/>
            </a:xfrm>
            <a:prstGeom prst="line">
              <a:avLst/>
            </a:prstGeom>
            <a:grpFill/>
            <a:ln w="15875" cap="flat" cmpd="sng" algn="ctr">
              <a:solidFill>
                <a:srgbClr val="314371"/>
              </a:solidFill>
              <a:prstDash val="solid"/>
              <a:miter lim="800000"/>
            </a:ln>
            <a:effectLst/>
          </p:spPr>
        </p:cxnSp>
        <p:sp>
          <p:nvSpPr>
            <p:cNvPr id="9" name="椭圆 8"/>
            <p:cNvSpPr/>
            <p:nvPr/>
          </p:nvSpPr>
          <p:spPr>
            <a:xfrm>
              <a:off x="6962660" y="2067973"/>
              <a:ext cx="200967" cy="200967"/>
            </a:xfrm>
            <a:prstGeom prst="ellipse">
              <a:avLst/>
            </a:prstGeom>
            <a:grp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0" name="椭圆 9"/>
            <p:cNvSpPr/>
            <p:nvPr/>
          </p:nvSpPr>
          <p:spPr>
            <a:xfrm>
              <a:off x="6962660" y="2561033"/>
              <a:ext cx="200967" cy="200967"/>
            </a:xfrm>
            <a:prstGeom prst="ellipse">
              <a:avLst/>
            </a:prstGeom>
            <a:grp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1" name="椭圆 10"/>
            <p:cNvSpPr/>
            <p:nvPr/>
          </p:nvSpPr>
          <p:spPr>
            <a:xfrm>
              <a:off x="6962660" y="3066910"/>
              <a:ext cx="200967" cy="200967"/>
            </a:xfrm>
            <a:prstGeom prst="ellipse">
              <a:avLst/>
            </a:prstGeom>
            <a:grp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2" name="椭圆 11"/>
            <p:cNvSpPr/>
            <p:nvPr/>
          </p:nvSpPr>
          <p:spPr>
            <a:xfrm>
              <a:off x="6962660" y="3572872"/>
              <a:ext cx="200967" cy="200967"/>
            </a:xfrm>
            <a:prstGeom prst="ellipse">
              <a:avLst/>
            </a:prstGeom>
            <a:grp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3" name="椭圆 12"/>
            <p:cNvSpPr/>
            <p:nvPr/>
          </p:nvSpPr>
          <p:spPr>
            <a:xfrm>
              <a:off x="6962660" y="4080404"/>
              <a:ext cx="200967" cy="200967"/>
            </a:xfrm>
            <a:prstGeom prst="ellipse">
              <a:avLst/>
            </a:prstGeom>
            <a:grp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grpSp>
      <p:sp>
        <p:nvSpPr>
          <p:cNvPr id="14" name="矩形 122"/>
          <p:cNvSpPr>
            <a:spLocks noChangeArrowheads="1"/>
          </p:cNvSpPr>
          <p:nvPr/>
        </p:nvSpPr>
        <p:spPr bwMode="auto">
          <a:xfrm>
            <a:off x="4930740" y="3116636"/>
            <a:ext cx="3202386"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机构管理</a:t>
            </a:r>
          </a:p>
        </p:txBody>
      </p:sp>
      <p:sp>
        <p:nvSpPr>
          <p:cNvPr id="15" name="矩形 122"/>
          <p:cNvSpPr>
            <a:spLocks noChangeArrowheads="1"/>
          </p:cNvSpPr>
          <p:nvPr/>
        </p:nvSpPr>
        <p:spPr bwMode="auto">
          <a:xfrm>
            <a:off x="4930739" y="3591307"/>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权限分配</a:t>
            </a:r>
          </a:p>
        </p:txBody>
      </p:sp>
      <p:sp>
        <p:nvSpPr>
          <p:cNvPr id="16" name="矩形 122"/>
          <p:cNvSpPr>
            <a:spLocks noChangeArrowheads="1"/>
          </p:cNvSpPr>
          <p:nvPr/>
        </p:nvSpPr>
        <p:spPr bwMode="auto">
          <a:xfrm>
            <a:off x="4930739" y="4115059"/>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学期管理</a:t>
            </a:r>
          </a:p>
        </p:txBody>
      </p:sp>
      <p:sp>
        <p:nvSpPr>
          <p:cNvPr id="17" name="矩形 122"/>
          <p:cNvSpPr>
            <a:spLocks noChangeArrowheads="1"/>
          </p:cNvSpPr>
          <p:nvPr/>
        </p:nvSpPr>
        <p:spPr bwMode="auto">
          <a:xfrm>
            <a:off x="4930739" y="4629960"/>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年级管理</a:t>
            </a:r>
          </a:p>
        </p:txBody>
      </p:sp>
      <p:sp>
        <p:nvSpPr>
          <p:cNvPr id="18" name="矩形 122"/>
          <p:cNvSpPr>
            <a:spLocks noChangeArrowheads="1"/>
          </p:cNvSpPr>
          <p:nvPr/>
        </p:nvSpPr>
        <p:spPr bwMode="auto">
          <a:xfrm>
            <a:off x="4930738" y="5101980"/>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行政班管理</a:t>
            </a:r>
          </a:p>
        </p:txBody>
      </p:sp>
      <p:sp>
        <p:nvSpPr>
          <p:cNvPr id="19" name="矩形 42"/>
          <p:cNvSpPr/>
          <p:nvPr/>
        </p:nvSpPr>
        <p:spPr>
          <a:xfrm rot="16200000">
            <a:off x="3713897" y="1540798"/>
            <a:ext cx="1577720" cy="9024563"/>
          </a:xfrm>
          <a:custGeom>
            <a:avLst/>
            <a:gdLst/>
            <a:ahLst/>
            <a:cxnLst/>
            <a:rect l="l" t="t" r="r" b="b"/>
            <a:pathLst>
              <a:path w="2443221" h="4630591">
                <a:moveTo>
                  <a:pt x="0" y="0"/>
                </a:moveTo>
                <a:lnTo>
                  <a:pt x="2443221" y="0"/>
                </a:lnTo>
                <a:lnTo>
                  <a:pt x="0" y="463059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20" name="矩形 42"/>
          <p:cNvSpPr/>
          <p:nvPr/>
        </p:nvSpPr>
        <p:spPr>
          <a:xfrm rot="16200000" flipV="1">
            <a:off x="9425794" y="4101319"/>
            <a:ext cx="2345925" cy="3167437"/>
          </a:xfrm>
          <a:custGeom>
            <a:avLst/>
            <a:gdLst/>
            <a:ahLst/>
            <a:cxnLst/>
            <a:rect l="l" t="t" r="r" b="b"/>
            <a:pathLst>
              <a:path w="2443221" h="4630591">
                <a:moveTo>
                  <a:pt x="0" y="0"/>
                </a:moveTo>
                <a:lnTo>
                  <a:pt x="2443221" y="0"/>
                </a:lnTo>
                <a:lnTo>
                  <a:pt x="0" y="4630591"/>
                </a:lnTo>
                <a:close/>
              </a:path>
            </a:pathLst>
          </a:custGeom>
          <a:solidFill>
            <a:srgbClr val="314371"/>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grpId="0" nodeType="withEffect">
                                  <p:stCondLst>
                                    <p:cond delay="20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40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grpId="0" nodeType="withEffect">
                                  <p:stCondLst>
                                    <p:cond delay="60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par>
                                <p:cTn id="35" presetID="22" presetClass="entr" presetSubtype="8" fill="hold" grpId="0" nodeType="withEffect">
                                  <p:stCondLst>
                                    <p:cond delay="80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97"/>
          <p:cNvSpPr txBox="1"/>
          <p:nvPr/>
        </p:nvSpPr>
        <p:spPr>
          <a:xfrm>
            <a:off x="799465" y="2174240"/>
            <a:ext cx="10128885" cy="71691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调整课表</a:t>
            </a:r>
            <a:endParaRPr lang="en-US" altLang="zh-CN" sz="1300" kern="0" dirty="0">
              <a:solidFill>
                <a:srgbClr val="000000">
                  <a:lumMod val="65000"/>
                  <a:lumOff val="35000"/>
                </a:srgbClr>
              </a:solidFill>
            </a:endParaRPr>
          </a:p>
          <a:p>
            <a:pPr defTabSz="1131570">
              <a:lnSpc>
                <a:spcPts val="1865"/>
              </a:lnSpc>
              <a:defRPr/>
            </a:pPr>
            <a:r>
              <a:rPr lang="en-US" altLang="zh-CN" sz="1300" kern="0" dirty="0">
                <a:solidFill>
                  <a:srgbClr val="000000">
                    <a:lumMod val="65000"/>
                    <a:lumOff val="35000"/>
                  </a:srgbClr>
                </a:solidFill>
              </a:rPr>
              <a:t>4</a:t>
            </a:r>
            <a:r>
              <a:rPr lang="zh-CN" altLang="en-US" sz="1300" kern="0" dirty="0">
                <a:solidFill>
                  <a:srgbClr val="000000">
                    <a:lumMod val="65000"/>
                    <a:lumOff val="35000"/>
                  </a:srgbClr>
                </a:solidFill>
              </a:rPr>
              <a:t>、点击要调整的课程，</a:t>
            </a:r>
            <a:r>
              <a:rPr lang="zh-CN" altLang="en-US" sz="1300" kern="0" dirty="0">
                <a:solidFill>
                  <a:srgbClr val="FF0000"/>
                </a:solidFill>
              </a:rPr>
              <a:t>长按鼠标左键拖动到要调节的位置，出现红色方块后进行拖拽调节</a:t>
            </a:r>
          </a:p>
          <a:p>
            <a:pPr defTabSz="1131570">
              <a:lnSpc>
                <a:spcPts val="1865"/>
              </a:lnSpc>
              <a:defRPr/>
            </a:pPr>
            <a:r>
              <a:rPr lang="zh-CN" altLang="en-US" sz="1300" kern="0" dirty="0">
                <a:solidFill>
                  <a:srgbClr val="000000">
                    <a:lumMod val="65000"/>
                    <a:lumOff val="35000"/>
                  </a:srgbClr>
                </a:solidFill>
              </a:rPr>
              <a:t>如图所示蓝色线表示拖拽调节的课程，绿色线表示要拖拽调节的位置，拖拽成功以后会显示操作成功，如下图2，课程就已经调节好了</a:t>
            </a:r>
          </a:p>
        </p:txBody>
      </p:sp>
      <p:sp>
        <p:nvSpPr>
          <p:cNvPr id="16" name="TextBox 96"/>
          <p:cNvSpPr txBox="1"/>
          <p:nvPr/>
        </p:nvSpPr>
        <p:spPr>
          <a:xfrm>
            <a:off x="799775" y="138607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高中小学排课</a:t>
            </a:r>
            <a:endParaRPr lang="en-US" altLang="zh-CN" b="1" dirty="0">
              <a:solidFill>
                <a:srgbClr val="314371"/>
              </a:solidFill>
              <a:latin typeface="微软雅黑" panose="020B0503020204020204" charset="-122"/>
              <a:sym typeface="+mn-ea"/>
            </a:endParaRPr>
          </a:p>
        </p:txBody>
      </p:sp>
      <p:sp>
        <p:nvSpPr>
          <p:cNvPr id="18" name="TextBox 96"/>
          <p:cNvSpPr txBox="1"/>
          <p:nvPr/>
        </p:nvSpPr>
        <p:spPr>
          <a:xfrm>
            <a:off x="712048" y="183368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3</a:t>
            </a:r>
            <a:r>
              <a:rPr lang="zh-CN" altLang="en-US" sz="1600" b="1" dirty="0">
                <a:solidFill>
                  <a:srgbClr val="314371"/>
                </a:solidFill>
                <a:latin typeface="微软雅黑" panose="020B0503020204020204" charset="-122"/>
              </a:rPr>
              <a:t>）课表查询</a:t>
            </a:r>
          </a:p>
        </p:txBody>
      </p:sp>
      <p:pic>
        <p:nvPicPr>
          <p:cNvPr id="14" name="图片 13"/>
          <p:cNvPicPr>
            <a:picLocks noChangeAspect="1"/>
          </p:cNvPicPr>
          <p:nvPr/>
        </p:nvPicPr>
        <p:blipFill>
          <a:blip r:embed="rId3"/>
          <a:stretch>
            <a:fillRect/>
          </a:stretch>
        </p:blipFill>
        <p:spPr>
          <a:xfrm>
            <a:off x="799465" y="3074670"/>
            <a:ext cx="5159375" cy="3488690"/>
          </a:xfrm>
          <a:prstGeom prst="rect">
            <a:avLst/>
          </a:prstGeom>
        </p:spPr>
      </p:pic>
      <p:pic>
        <p:nvPicPr>
          <p:cNvPr id="19" name="图片 18"/>
          <p:cNvPicPr>
            <a:picLocks noChangeAspect="1"/>
          </p:cNvPicPr>
          <p:nvPr/>
        </p:nvPicPr>
        <p:blipFill>
          <a:blip r:embed="rId4"/>
          <a:stretch>
            <a:fillRect/>
          </a:stretch>
        </p:blipFill>
        <p:spPr>
          <a:xfrm>
            <a:off x="6242685" y="3074670"/>
            <a:ext cx="5405120" cy="3500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97"/>
          <p:cNvSpPr txBox="1"/>
          <p:nvPr/>
        </p:nvSpPr>
        <p:spPr>
          <a:xfrm>
            <a:off x="630790" y="2644756"/>
            <a:ext cx="3310896" cy="7096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en-US" altLang="zh-CN" sz="1300" kern="0" dirty="0">
                <a:solidFill>
                  <a:srgbClr val="000000">
                    <a:lumMod val="65000"/>
                    <a:lumOff val="35000"/>
                  </a:srgbClr>
                </a:solidFill>
              </a:rPr>
              <a:t>5</a:t>
            </a:r>
            <a:r>
              <a:rPr lang="zh-CN" altLang="en-US" sz="1300" kern="0" dirty="0">
                <a:solidFill>
                  <a:srgbClr val="000000">
                    <a:lumMod val="65000"/>
                    <a:lumOff val="35000"/>
                  </a:srgbClr>
                </a:solidFill>
              </a:rPr>
              <a:t>、</a:t>
            </a:r>
            <a:r>
              <a:rPr lang="zh-CN" sz="1300" kern="0" dirty="0">
                <a:solidFill>
                  <a:srgbClr val="000000">
                    <a:lumMod val="65000"/>
                    <a:lumOff val="35000"/>
                  </a:srgbClr>
                </a:solidFill>
              </a:rPr>
              <a:t>同时支持查看教职工课表</a:t>
            </a:r>
            <a:r>
              <a:rPr lang="zh-CN" altLang="en-US" sz="1300" kern="0" dirty="0">
                <a:solidFill>
                  <a:srgbClr val="000000">
                    <a:lumMod val="65000"/>
                    <a:lumOff val="35000"/>
                  </a:srgbClr>
                </a:solidFill>
              </a:rPr>
              <a:t>、场地课表</a:t>
            </a:r>
            <a:endParaRPr lang="zh-CN" sz="1300" kern="0" dirty="0">
              <a:solidFill>
                <a:srgbClr val="000000">
                  <a:lumMod val="65000"/>
                  <a:lumOff val="35000"/>
                </a:srgbClr>
              </a:solidFill>
            </a:endParaRPr>
          </a:p>
          <a:p>
            <a:pPr defTabSz="1131570">
              <a:lnSpc>
                <a:spcPts val="1865"/>
              </a:lnSpc>
              <a:defRPr/>
            </a:pPr>
            <a:r>
              <a:rPr lang="zh-CN" sz="1300" kern="0" dirty="0">
                <a:solidFill>
                  <a:srgbClr val="000000">
                    <a:lumMod val="65000"/>
                    <a:lumOff val="35000"/>
                  </a:srgbClr>
                </a:solidFill>
              </a:rPr>
              <a:t>选择左侧教师名称</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对应的老师课表</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就会显示出来（场地课表和此操作相同）</a:t>
            </a:r>
          </a:p>
        </p:txBody>
      </p:sp>
      <p:sp>
        <p:nvSpPr>
          <p:cNvPr id="16" name="TextBox 96"/>
          <p:cNvSpPr txBox="1"/>
          <p:nvPr/>
        </p:nvSpPr>
        <p:spPr>
          <a:xfrm>
            <a:off x="799775" y="138607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高中小学排课</a:t>
            </a:r>
            <a:endParaRPr lang="en-US" altLang="zh-CN" b="1" dirty="0">
              <a:solidFill>
                <a:srgbClr val="314371"/>
              </a:solidFill>
              <a:latin typeface="微软雅黑" panose="020B0503020204020204" charset="-122"/>
              <a:sym typeface="+mn-ea"/>
            </a:endParaRPr>
          </a:p>
        </p:txBody>
      </p:sp>
      <p:sp>
        <p:nvSpPr>
          <p:cNvPr id="18" name="TextBox 96"/>
          <p:cNvSpPr txBox="1"/>
          <p:nvPr/>
        </p:nvSpPr>
        <p:spPr>
          <a:xfrm>
            <a:off x="712048" y="183368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3</a:t>
            </a:r>
            <a:r>
              <a:rPr lang="zh-CN" altLang="en-US" sz="1600" b="1" dirty="0">
                <a:solidFill>
                  <a:srgbClr val="314371"/>
                </a:solidFill>
                <a:latin typeface="微软雅黑" panose="020B0503020204020204" charset="-122"/>
              </a:rPr>
              <a:t>）课表查询</a:t>
            </a:r>
          </a:p>
        </p:txBody>
      </p:sp>
      <p:pic>
        <p:nvPicPr>
          <p:cNvPr id="13" name="图片 12"/>
          <p:cNvPicPr>
            <a:picLocks noChangeAspect="1"/>
          </p:cNvPicPr>
          <p:nvPr/>
        </p:nvPicPr>
        <p:blipFill>
          <a:blip r:embed="rId2"/>
          <a:stretch>
            <a:fillRect/>
          </a:stretch>
        </p:blipFill>
        <p:spPr>
          <a:xfrm>
            <a:off x="4235094" y="1833683"/>
            <a:ext cx="6435866" cy="47396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6"/>
          <p:cNvSpPr txBox="1"/>
          <p:nvPr/>
        </p:nvSpPr>
        <p:spPr>
          <a:xfrm>
            <a:off x="799775" y="138607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课程管理</a:t>
            </a:r>
            <a:endParaRPr lang="en-US" altLang="zh-CN" b="1" dirty="0">
              <a:solidFill>
                <a:srgbClr val="314371"/>
              </a:solidFill>
              <a:latin typeface="微软雅黑" panose="020B0503020204020204" charset="-122"/>
              <a:sym typeface="+mn-ea"/>
            </a:endParaRPr>
          </a:p>
        </p:txBody>
      </p:sp>
      <p:sp>
        <p:nvSpPr>
          <p:cNvPr id="15" name="TextBox 97"/>
          <p:cNvSpPr txBox="1"/>
          <p:nvPr/>
        </p:nvSpPr>
        <p:spPr>
          <a:xfrm>
            <a:off x="799465" y="2174240"/>
            <a:ext cx="10128885"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添加课程分类</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（正常课或者走班课、选择是否走班）</a:t>
            </a:r>
          </a:p>
        </p:txBody>
      </p:sp>
      <p:sp>
        <p:nvSpPr>
          <p:cNvPr id="18" name="TextBox 96"/>
          <p:cNvSpPr txBox="1"/>
          <p:nvPr/>
        </p:nvSpPr>
        <p:spPr>
          <a:xfrm>
            <a:off x="712048" y="183368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）课程分类</a:t>
            </a:r>
          </a:p>
        </p:txBody>
      </p:sp>
      <p:pic>
        <p:nvPicPr>
          <p:cNvPr id="3" name="图片 2"/>
          <p:cNvPicPr>
            <a:picLocks noChangeAspect="1"/>
          </p:cNvPicPr>
          <p:nvPr/>
        </p:nvPicPr>
        <p:blipFill>
          <a:blip r:embed="rId2"/>
          <a:stretch>
            <a:fillRect/>
          </a:stretch>
        </p:blipFill>
        <p:spPr>
          <a:xfrm>
            <a:off x="3653809" y="1252912"/>
            <a:ext cx="8316236" cy="5156766"/>
          </a:xfrm>
          <a:prstGeom prst="rect">
            <a:avLst/>
          </a:prstGeom>
        </p:spPr>
      </p:pic>
      <p:sp>
        <p:nvSpPr>
          <p:cNvPr id="2" name="TextBox 96"/>
          <p:cNvSpPr txBox="1"/>
          <p:nvPr/>
        </p:nvSpPr>
        <p:spPr>
          <a:xfrm>
            <a:off x="2992755" y="548005"/>
            <a:ext cx="1991995"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sym typeface="+mn-ea"/>
              </a:rPr>
              <a:t>高中走班排课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8"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6"/>
          <p:cNvSpPr txBox="1"/>
          <p:nvPr/>
        </p:nvSpPr>
        <p:spPr>
          <a:xfrm>
            <a:off x="799775" y="138607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课程管理</a:t>
            </a:r>
            <a:endParaRPr lang="en-US" altLang="zh-CN" b="1" dirty="0">
              <a:solidFill>
                <a:srgbClr val="314371"/>
              </a:solidFill>
              <a:latin typeface="微软雅黑" panose="020B0503020204020204" charset="-122"/>
              <a:sym typeface="+mn-ea"/>
            </a:endParaRPr>
          </a:p>
        </p:txBody>
      </p:sp>
      <p:sp>
        <p:nvSpPr>
          <p:cNvPr id="15" name="TextBox 97"/>
          <p:cNvSpPr txBox="1"/>
          <p:nvPr/>
        </p:nvSpPr>
        <p:spPr>
          <a:xfrm>
            <a:off x="799465" y="2222500"/>
            <a:ext cx="10128885"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添加课程</a:t>
            </a:r>
          </a:p>
        </p:txBody>
      </p:sp>
      <p:sp>
        <p:nvSpPr>
          <p:cNvPr id="18" name="TextBox 96"/>
          <p:cNvSpPr txBox="1"/>
          <p:nvPr/>
        </p:nvSpPr>
        <p:spPr>
          <a:xfrm>
            <a:off x="712048" y="183368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2</a:t>
            </a:r>
            <a:r>
              <a:rPr lang="zh-CN" altLang="en-US" sz="1600" b="1" dirty="0">
                <a:solidFill>
                  <a:srgbClr val="314371"/>
                </a:solidFill>
                <a:latin typeface="微软雅黑" panose="020B0503020204020204" charset="-122"/>
              </a:rPr>
              <a:t>）课程管理</a:t>
            </a:r>
          </a:p>
        </p:txBody>
      </p:sp>
      <p:pic>
        <p:nvPicPr>
          <p:cNvPr id="3" name="图片 2"/>
          <p:cNvPicPr>
            <a:picLocks noChangeAspect="1"/>
          </p:cNvPicPr>
          <p:nvPr/>
        </p:nvPicPr>
        <p:blipFill>
          <a:blip r:embed="rId2"/>
          <a:stretch>
            <a:fillRect/>
          </a:stretch>
        </p:blipFill>
        <p:spPr>
          <a:xfrm>
            <a:off x="2403792" y="1833683"/>
            <a:ext cx="8906402" cy="4851202"/>
          </a:xfrm>
          <a:prstGeom prst="rect">
            <a:avLst/>
          </a:prstGeom>
        </p:spPr>
      </p:pic>
      <p:sp>
        <p:nvSpPr>
          <p:cNvPr id="2" name="TextBox 96"/>
          <p:cNvSpPr txBox="1"/>
          <p:nvPr/>
        </p:nvSpPr>
        <p:spPr>
          <a:xfrm>
            <a:off x="2992755" y="548005"/>
            <a:ext cx="1991995"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sym typeface="+mn-ea"/>
              </a:rPr>
              <a:t>高中走班排课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8"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6"/>
          <p:cNvSpPr txBox="1"/>
          <p:nvPr/>
        </p:nvSpPr>
        <p:spPr>
          <a:xfrm>
            <a:off x="799775" y="138607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选课分班</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发布选课</a:t>
            </a:r>
            <a:endParaRPr lang="en-US" altLang="zh-CN" b="1" dirty="0">
              <a:solidFill>
                <a:srgbClr val="314371"/>
              </a:solidFill>
              <a:latin typeface="微软雅黑" panose="020B0503020204020204" charset="-122"/>
              <a:sym typeface="+mn-ea"/>
            </a:endParaRPr>
          </a:p>
        </p:txBody>
      </p:sp>
      <p:pic>
        <p:nvPicPr>
          <p:cNvPr id="11" name="图片 10"/>
          <p:cNvPicPr>
            <a:picLocks noChangeAspect="1"/>
          </p:cNvPicPr>
          <p:nvPr/>
        </p:nvPicPr>
        <p:blipFill>
          <a:blip r:embed="rId2"/>
          <a:stretch>
            <a:fillRect/>
          </a:stretch>
        </p:blipFill>
        <p:spPr>
          <a:xfrm>
            <a:off x="1471603" y="2099298"/>
            <a:ext cx="9846933" cy="4629975"/>
          </a:xfrm>
          <a:prstGeom prst="rect">
            <a:avLst/>
          </a:prstGeom>
        </p:spPr>
      </p:pic>
      <p:sp>
        <p:nvSpPr>
          <p:cNvPr id="13" name="TextBox 97"/>
          <p:cNvSpPr txBox="1"/>
          <p:nvPr/>
        </p:nvSpPr>
        <p:spPr>
          <a:xfrm>
            <a:off x="769636" y="1860539"/>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添加选课</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选择届次、开始、结束时间、参选科目进行发布</a:t>
            </a:r>
          </a:p>
        </p:txBody>
      </p:sp>
      <p:sp>
        <p:nvSpPr>
          <p:cNvPr id="2" name="TextBox 96"/>
          <p:cNvSpPr txBox="1"/>
          <p:nvPr/>
        </p:nvSpPr>
        <p:spPr>
          <a:xfrm>
            <a:off x="2992755" y="548005"/>
            <a:ext cx="1991995"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sym typeface="+mn-ea"/>
              </a:rPr>
              <a:t>高中走班排课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6"/>
          <p:cNvSpPr txBox="1"/>
          <p:nvPr/>
        </p:nvSpPr>
        <p:spPr>
          <a:xfrm>
            <a:off x="799775" y="139560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选课分班</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发布选课</a:t>
            </a:r>
            <a:endParaRPr lang="en-US" altLang="zh-CN" b="1" dirty="0">
              <a:solidFill>
                <a:srgbClr val="314371"/>
              </a:solidFill>
              <a:latin typeface="微软雅黑" panose="020B0503020204020204" charset="-122"/>
              <a:sym typeface="+mn-ea"/>
            </a:endParaRPr>
          </a:p>
        </p:txBody>
      </p:sp>
      <p:pic>
        <p:nvPicPr>
          <p:cNvPr id="9" name="图片 8"/>
          <p:cNvPicPr>
            <a:picLocks noChangeAspect="1"/>
          </p:cNvPicPr>
          <p:nvPr/>
        </p:nvPicPr>
        <p:blipFill>
          <a:blip r:embed="rId2"/>
          <a:stretch>
            <a:fillRect/>
          </a:stretch>
        </p:blipFill>
        <p:spPr>
          <a:xfrm>
            <a:off x="1465522" y="2101323"/>
            <a:ext cx="8930229" cy="4714911"/>
          </a:xfrm>
          <a:prstGeom prst="rect">
            <a:avLst/>
          </a:prstGeom>
        </p:spPr>
      </p:pic>
      <p:sp>
        <p:nvSpPr>
          <p:cNvPr id="3" name="TextBox 97"/>
          <p:cNvSpPr txBox="1"/>
          <p:nvPr/>
        </p:nvSpPr>
        <p:spPr>
          <a:xfrm>
            <a:off x="799481" y="1878954"/>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发布选课后学生参与选课或老师进行学生调整录入</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支持导入功能</a:t>
            </a:r>
          </a:p>
        </p:txBody>
      </p:sp>
      <p:sp>
        <p:nvSpPr>
          <p:cNvPr id="2" name="TextBox 96"/>
          <p:cNvSpPr txBox="1"/>
          <p:nvPr/>
        </p:nvSpPr>
        <p:spPr>
          <a:xfrm>
            <a:off x="2992755" y="548005"/>
            <a:ext cx="1991995"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sym typeface="+mn-ea"/>
              </a:rPr>
              <a:t>高中走班排课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7"/>
          <p:cNvSpPr txBox="1"/>
          <p:nvPr/>
        </p:nvSpPr>
        <p:spPr>
          <a:xfrm>
            <a:off x="799481" y="1840854"/>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学生全部选完课后可点击推送到分班进行分班</a:t>
            </a:r>
          </a:p>
          <a:p>
            <a:pPr defTabSz="1131570">
              <a:lnSpc>
                <a:spcPts val="1865"/>
              </a:lnSpc>
              <a:defRPr/>
            </a:pPr>
            <a:r>
              <a:rPr lang="zh-CN" altLang="en-US" sz="1300" kern="0" dirty="0">
                <a:solidFill>
                  <a:srgbClr val="000000">
                    <a:lumMod val="65000"/>
                    <a:lumOff val="35000"/>
                  </a:srgbClr>
                </a:solidFill>
              </a:rPr>
              <a:t>同时可查看选课统计、学生选课的名单</a:t>
            </a:r>
            <a:endParaRPr lang="en-US" altLang="zh-CN" sz="1300" kern="0" dirty="0">
              <a:solidFill>
                <a:srgbClr val="000000">
                  <a:lumMod val="65000"/>
                  <a:lumOff val="35000"/>
                </a:srgbClr>
              </a:solidFill>
            </a:endParaRPr>
          </a:p>
        </p:txBody>
      </p:sp>
      <p:sp>
        <p:nvSpPr>
          <p:cNvPr id="16" name="TextBox 96"/>
          <p:cNvSpPr txBox="1"/>
          <p:nvPr/>
        </p:nvSpPr>
        <p:spPr>
          <a:xfrm>
            <a:off x="799775" y="139560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选课分班</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发布选课</a:t>
            </a:r>
            <a:endParaRPr lang="en-US" altLang="zh-CN" b="1" dirty="0">
              <a:solidFill>
                <a:srgbClr val="314371"/>
              </a:solidFill>
              <a:latin typeface="微软雅黑" panose="020B0503020204020204" charset="-122"/>
              <a:sym typeface="+mn-ea"/>
            </a:endParaRPr>
          </a:p>
        </p:txBody>
      </p:sp>
      <p:sp>
        <p:nvSpPr>
          <p:cNvPr id="2" name="TextBox 96"/>
          <p:cNvSpPr txBox="1"/>
          <p:nvPr/>
        </p:nvSpPr>
        <p:spPr>
          <a:xfrm>
            <a:off x="2992755" y="548005"/>
            <a:ext cx="1991995"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sym typeface="+mn-ea"/>
              </a:rPr>
              <a:t>高中走班排课</a:t>
            </a:r>
          </a:p>
        </p:txBody>
      </p:sp>
      <p:pic>
        <p:nvPicPr>
          <p:cNvPr id="3" name="图片 2"/>
          <p:cNvPicPr>
            <a:picLocks noChangeAspect="1"/>
          </p:cNvPicPr>
          <p:nvPr/>
        </p:nvPicPr>
        <p:blipFill>
          <a:blip r:embed="rId2"/>
          <a:stretch>
            <a:fillRect/>
          </a:stretch>
        </p:blipFill>
        <p:spPr>
          <a:xfrm>
            <a:off x="799465" y="2580640"/>
            <a:ext cx="3477260" cy="2515235"/>
          </a:xfrm>
          <a:prstGeom prst="rect">
            <a:avLst/>
          </a:prstGeom>
          <a:effectLst>
            <a:outerShdw blurRad="50800" dist="38100" dir="5400000" algn="t" rotWithShape="0">
              <a:prstClr val="black">
                <a:alpha val="40000"/>
              </a:prstClr>
            </a:outerShdw>
          </a:effectLst>
        </p:spPr>
      </p:pic>
      <p:pic>
        <p:nvPicPr>
          <p:cNvPr id="4" name="图片 3"/>
          <p:cNvPicPr>
            <a:picLocks noChangeAspect="1"/>
          </p:cNvPicPr>
          <p:nvPr/>
        </p:nvPicPr>
        <p:blipFill>
          <a:blip r:embed="rId3"/>
          <a:stretch>
            <a:fillRect/>
          </a:stretch>
        </p:blipFill>
        <p:spPr>
          <a:xfrm>
            <a:off x="4107180" y="3256280"/>
            <a:ext cx="3858895" cy="2826385"/>
          </a:xfrm>
          <a:prstGeom prst="rect">
            <a:avLst/>
          </a:prstGeom>
          <a:effectLst>
            <a:outerShdw blurRad="50800" dist="38100" dir="5400000" algn="t" rotWithShape="0">
              <a:prstClr val="black">
                <a:alpha val="40000"/>
              </a:prstClr>
            </a:outerShdw>
          </a:effectLst>
        </p:spPr>
      </p:pic>
      <p:pic>
        <p:nvPicPr>
          <p:cNvPr id="5" name="图片 4"/>
          <p:cNvPicPr>
            <a:picLocks noChangeAspect="1"/>
          </p:cNvPicPr>
          <p:nvPr/>
        </p:nvPicPr>
        <p:blipFill>
          <a:blip r:embed="rId4"/>
          <a:stretch>
            <a:fillRect/>
          </a:stretch>
        </p:blipFill>
        <p:spPr>
          <a:xfrm>
            <a:off x="6927850" y="1395730"/>
            <a:ext cx="3336290" cy="2742565"/>
          </a:xfrm>
          <a:prstGeom prst="rect">
            <a:avLst/>
          </a:prstGeom>
          <a:effectLst>
            <a:outerShdw blurRad="50800" dist="38100" dir="5400000" algn="t" rotWithShape="0">
              <a:prstClr val="black">
                <a:alpha val="40000"/>
              </a:prstClr>
            </a:outerShdw>
          </a:effectLst>
        </p:spPr>
      </p:pic>
      <p:pic>
        <p:nvPicPr>
          <p:cNvPr id="6" name="图片 5"/>
          <p:cNvPicPr>
            <a:picLocks noChangeAspect="1"/>
          </p:cNvPicPr>
          <p:nvPr/>
        </p:nvPicPr>
        <p:blipFill>
          <a:blip r:embed="rId5"/>
          <a:stretch>
            <a:fillRect/>
          </a:stretch>
        </p:blipFill>
        <p:spPr>
          <a:xfrm>
            <a:off x="8354695" y="3806190"/>
            <a:ext cx="3701415" cy="2426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6"/>
          <p:cNvSpPr txBox="1"/>
          <p:nvPr/>
        </p:nvSpPr>
        <p:spPr>
          <a:xfrm>
            <a:off x="799775" y="139560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基础数据</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教学班管理</a:t>
            </a:r>
            <a:endParaRPr lang="en-US" altLang="zh-CN" b="1" dirty="0">
              <a:solidFill>
                <a:srgbClr val="314371"/>
              </a:solidFill>
              <a:latin typeface="微软雅黑" panose="020B0503020204020204" charset="-122"/>
              <a:sym typeface="+mn-ea"/>
            </a:endParaRPr>
          </a:p>
        </p:txBody>
      </p:sp>
      <p:sp>
        <p:nvSpPr>
          <p:cNvPr id="3" name="TextBox 97"/>
          <p:cNvSpPr txBox="1"/>
          <p:nvPr/>
        </p:nvSpPr>
        <p:spPr>
          <a:xfrm>
            <a:off x="799481" y="1878954"/>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选择届次、年级、科目、填写教学班名称、每班最多人数</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支持导入、导出、下载模板等功能</a:t>
            </a:r>
          </a:p>
        </p:txBody>
      </p:sp>
      <p:pic>
        <p:nvPicPr>
          <p:cNvPr id="4" name="图片 3"/>
          <p:cNvPicPr>
            <a:picLocks noChangeAspect="1"/>
          </p:cNvPicPr>
          <p:nvPr/>
        </p:nvPicPr>
        <p:blipFill>
          <a:blip r:embed="rId2"/>
          <a:stretch>
            <a:fillRect/>
          </a:stretch>
        </p:blipFill>
        <p:spPr>
          <a:xfrm>
            <a:off x="1447534" y="2158364"/>
            <a:ext cx="7252583" cy="4683199"/>
          </a:xfrm>
          <a:prstGeom prst="rect">
            <a:avLst/>
          </a:prstGeom>
        </p:spPr>
      </p:pic>
      <p:sp>
        <p:nvSpPr>
          <p:cNvPr id="2" name="TextBox 96"/>
          <p:cNvSpPr txBox="1"/>
          <p:nvPr/>
        </p:nvSpPr>
        <p:spPr>
          <a:xfrm>
            <a:off x="2992755" y="548005"/>
            <a:ext cx="1991995"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sym typeface="+mn-ea"/>
              </a:rPr>
              <a:t>高中走班排课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7"/>
          <p:cNvSpPr txBox="1"/>
          <p:nvPr/>
        </p:nvSpPr>
        <p:spPr>
          <a:xfrm>
            <a:off x="799775" y="1798367"/>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选择待分班状态的班级点击分班进行分班</a:t>
            </a:r>
          </a:p>
        </p:txBody>
      </p:sp>
      <p:sp>
        <p:nvSpPr>
          <p:cNvPr id="16" name="TextBox 96"/>
          <p:cNvSpPr txBox="1"/>
          <p:nvPr/>
        </p:nvSpPr>
        <p:spPr>
          <a:xfrm>
            <a:off x="799775" y="139560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选课分班</a:t>
            </a:r>
            <a:r>
              <a:rPr lang="en-US" altLang="zh-CN" b="1" dirty="0">
                <a:solidFill>
                  <a:srgbClr val="314371"/>
                </a:solidFill>
                <a:latin typeface="微软雅黑" panose="020B0503020204020204" charset="-122"/>
                <a:sym typeface="+mn-ea"/>
              </a:rPr>
              <a:t>——</a:t>
            </a:r>
            <a:r>
              <a:rPr lang="zh-CN" b="1" dirty="0">
                <a:solidFill>
                  <a:srgbClr val="314371"/>
                </a:solidFill>
                <a:latin typeface="微软雅黑" panose="020B0503020204020204" charset="-122"/>
                <a:sym typeface="+mn-ea"/>
              </a:rPr>
              <a:t>分班列表</a:t>
            </a:r>
          </a:p>
        </p:txBody>
      </p:sp>
      <p:pic>
        <p:nvPicPr>
          <p:cNvPr id="3" name="图片 2"/>
          <p:cNvPicPr>
            <a:picLocks noChangeAspect="1"/>
          </p:cNvPicPr>
          <p:nvPr/>
        </p:nvPicPr>
        <p:blipFill>
          <a:blip r:embed="rId2"/>
          <a:stretch>
            <a:fillRect/>
          </a:stretch>
        </p:blipFill>
        <p:spPr>
          <a:xfrm>
            <a:off x="1945926" y="2020736"/>
            <a:ext cx="8300147" cy="4804428"/>
          </a:xfrm>
          <a:prstGeom prst="rect">
            <a:avLst/>
          </a:prstGeom>
          <a:ln>
            <a:noFill/>
          </a:ln>
          <a:effectLst>
            <a:outerShdw blurRad="292100" dist="139700" dir="2700000" algn="tl" rotWithShape="0">
              <a:srgbClr val="333333">
                <a:alpha val="65000"/>
              </a:srgbClr>
            </a:outerShdw>
          </a:effectLst>
        </p:spPr>
      </p:pic>
      <p:sp>
        <p:nvSpPr>
          <p:cNvPr id="2" name="TextBox 96"/>
          <p:cNvSpPr txBox="1"/>
          <p:nvPr/>
        </p:nvSpPr>
        <p:spPr>
          <a:xfrm>
            <a:off x="2992755" y="548005"/>
            <a:ext cx="1991995"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sym typeface="+mn-ea"/>
              </a:rPr>
              <a:t>高中走班排课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6"/>
          <p:cNvSpPr txBox="1"/>
          <p:nvPr/>
        </p:nvSpPr>
        <p:spPr>
          <a:xfrm>
            <a:off x="737631" y="2230751"/>
            <a:ext cx="2680272"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选课分班</a:t>
            </a:r>
            <a:r>
              <a:rPr lang="en-US" altLang="zh-CN" b="1" dirty="0">
                <a:solidFill>
                  <a:srgbClr val="314371"/>
                </a:solidFill>
                <a:latin typeface="微软雅黑" panose="020B0503020204020204" charset="-122"/>
                <a:sym typeface="+mn-ea"/>
              </a:rPr>
              <a:t>——</a:t>
            </a:r>
            <a:r>
              <a:rPr lang="zh-CN" b="1" dirty="0">
                <a:solidFill>
                  <a:srgbClr val="314371"/>
                </a:solidFill>
                <a:latin typeface="微软雅黑" panose="020B0503020204020204" charset="-122"/>
                <a:sym typeface="+mn-ea"/>
              </a:rPr>
              <a:t>分班列表</a:t>
            </a:r>
          </a:p>
        </p:txBody>
      </p:sp>
      <p:sp>
        <p:nvSpPr>
          <p:cNvPr id="3" name="TextBox 97"/>
          <p:cNvSpPr txBox="1"/>
          <p:nvPr/>
        </p:nvSpPr>
        <p:spPr>
          <a:xfrm>
            <a:off x="205755" y="3087873"/>
            <a:ext cx="3559161"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选择左侧学生点击右侧添加按钮便可添加</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到本班</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支持按性别分的自动分班</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提交</a:t>
            </a:r>
          </a:p>
        </p:txBody>
      </p:sp>
      <p:pic>
        <p:nvPicPr>
          <p:cNvPr id="4" name="图片 3"/>
          <p:cNvPicPr>
            <a:picLocks noChangeAspect="1"/>
          </p:cNvPicPr>
          <p:nvPr/>
        </p:nvPicPr>
        <p:blipFill>
          <a:blip r:embed="rId2"/>
          <a:stretch>
            <a:fillRect/>
          </a:stretch>
        </p:blipFill>
        <p:spPr>
          <a:xfrm>
            <a:off x="3631751" y="1155201"/>
            <a:ext cx="8093866" cy="5369885"/>
          </a:xfrm>
          <a:prstGeom prst="rect">
            <a:avLst/>
          </a:prstGeom>
        </p:spPr>
      </p:pic>
      <p:sp>
        <p:nvSpPr>
          <p:cNvPr id="2" name="TextBox 96"/>
          <p:cNvSpPr txBox="1"/>
          <p:nvPr/>
        </p:nvSpPr>
        <p:spPr>
          <a:xfrm>
            <a:off x="2992755" y="548005"/>
            <a:ext cx="1991995"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sym typeface="+mn-ea"/>
              </a:rPr>
              <a:t>高中走班排课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87482" y="1170998"/>
            <a:ext cx="10515600" cy="4351338"/>
          </a:xfrm>
        </p:spPr>
        <p:txBody>
          <a:bodyPr/>
          <a:lstStyle/>
          <a:p>
            <a:r>
              <a:rPr lang="zh-CN" altLang="en-US" sz="2000" dirty="0"/>
              <a:t>云空间登录</a:t>
            </a:r>
          </a:p>
          <a:p>
            <a:r>
              <a:rPr lang="zh-CN" altLang="en-US" sz="2000" dirty="0" smtClean="0"/>
              <a:t>只有选择校级应用管理员才可以设置权限</a:t>
            </a:r>
            <a:endParaRPr lang="en-US" altLang="zh-CN" sz="2000" dirty="0" smtClean="0"/>
          </a:p>
          <a:p>
            <a:r>
              <a:rPr lang="zh-CN" altLang="en-US" sz="2000" dirty="0" smtClean="0"/>
              <a:t>校级用户管理员要经过校管理员审核</a:t>
            </a:r>
            <a:endParaRPr lang="en-US" altLang="zh-CN" sz="2000" dirty="0" smtClean="0"/>
          </a:p>
          <a:p>
            <a:endParaRPr lang="en-US" altLang="zh-CN" sz="2000" dirty="0"/>
          </a:p>
          <a:p>
            <a:endParaRPr lang="en-US" altLang="zh-CN" sz="2000" dirty="0"/>
          </a:p>
        </p:txBody>
      </p:sp>
      <p:pic>
        <p:nvPicPr>
          <p:cNvPr id="4" name="图片 3"/>
          <p:cNvPicPr>
            <a:picLocks noChangeAspect="1"/>
          </p:cNvPicPr>
          <p:nvPr/>
        </p:nvPicPr>
        <p:blipFill>
          <a:blip r:embed="rId2"/>
          <a:stretch>
            <a:fillRect/>
          </a:stretch>
        </p:blipFill>
        <p:spPr>
          <a:xfrm>
            <a:off x="5943600" y="1669944"/>
            <a:ext cx="6416386" cy="4206114"/>
          </a:xfrm>
          <a:prstGeom prst="rect">
            <a:avLst/>
          </a:prstGeom>
        </p:spPr>
      </p:pic>
      <p:sp>
        <p:nvSpPr>
          <p:cNvPr id="5" name="椭圆 4"/>
          <p:cNvSpPr/>
          <p:nvPr/>
        </p:nvSpPr>
        <p:spPr>
          <a:xfrm>
            <a:off x="8915400" y="3773001"/>
            <a:ext cx="2514600" cy="6234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a:off x="0" y="2400737"/>
            <a:ext cx="5625422" cy="3475321"/>
          </a:xfrm>
          <a:prstGeom prst="rect">
            <a:avLst/>
          </a:prstGeom>
        </p:spPr>
      </p:pic>
    </p:spTree>
    <p:extLst>
      <p:ext uri="{BB962C8B-B14F-4D97-AF65-F5344CB8AC3E}">
        <p14:creationId xmlns:p14="http://schemas.microsoft.com/office/powerpoint/2010/main" val="37009893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6"/>
          <p:cNvSpPr txBox="1"/>
          <p:nvPr/>
        </p:nvSpPr>
        <p:spPr>
          <a:xfrm>
            <a:off x="355910" y="182041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选课分班</a:t>
            </a:r>
            <a:r>
              <a:rPr lang="en-US" altLang="zh-CN" b="1" dirty="0">
                <a:solidFill>
                  <a:srgbClr val="314371"/>
                </a:solidFill>
                <a:latin typeface="微软雅黑" panose="020B0503020204020204" charset="-122"/>
                <a:sym typeface="+mn-ea"/>
              </a:rPr>
              <a:t>——</a:t>
            </a:r>
            <a:r>
              <a:rPr lang="zh-CN" b="1" dirty="0">
                <a:solidFill>
                  <a:srgbClr val="314371"/>
                </a:solidFill>
                <a:latin typeface="微软雅黑" panose="020B0503020204020204" charset="-122"/>
                <a:sym typeface="+mn-ea"/>
              </a:rPr>
              <a:t>审核分班</a:t>
            </a:r>
          </a:p>
        </p:txBody>
      </p:sp>
      <p:sp>
        <p:nvSpPr>
          <p:cNvPr id="13" name="TextBox 97"/>
          <p:cNvSpPr txBox="1"/>
          <p:nvPr/>
        </p:nvSpPr>
        <p:spPr>
          <a:xfrm>
            <a:off x="355910" y="2262552"/>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分班成功后</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教务人员进行审核</a:t>
            </a:r>
          </a:p>
        </p:txBody>
      </p:sp>
      <p:pic>
        <p:nvPicPr>
          <p:cNvPr id="11" name="图片 10"/>
          <p:cNvPicPr>
            <a:picLocks noChangeAspect="1"/>
          </p:cNvPicPr>
          <p:nvPr/>
        </p:nvPicPr>
        <p:blipFill>
          <a:blip r:embed="rId2"/>
          <a:stretch>
            <a:fillRect/>
          </a:stretch>
        </p:blipFill>
        <p:spPr>
          <a:xfrm>
            <a:off x="3098800" y="1337310"/>
            <a:ext cx="8920480" cy="4667250"/>
          </a:xfrm>
          <a:prstGeom prst="rect">
            <a:avLst/>
          </a:prstGeom>
        </p:spPr>
      </p:pic>
      <p:sp>
        <p:nvSpPr>
          <p:cNvPr id="2" name="TextBox 96"/>
          <p:cNvSpPr txBox="1"/>
          <p:nvPr/>
        </p:nvSpPr>
        <p:spPr>
          <a:xfrm>
            <a:off x="2992755" y="548005"/>
            <a:ext cx="1991995"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sym typeface="+mn-ea"/>
              </a:rPr>
              <a:t>高中走班排课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6"/>
          <p:cNvSpPr txBox="1"/>
          <p:nvPr/>
        </p:nvSpPr>
        <p:spPr>
          <a:xfrm>
            <a:off x="799775" y="140512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高中走班授课计划</a:t>
            </a:r>
          </a:p>
        </p:txBody>
      </p:sp>
      <p:sp>
        <p:nvSpPr>
          <p:cNvPr id="13" name="TextBox 97"/>
          <p:cNvSpPr txBox="1"/>
          <p:nvPr/>
        </p:nvSpPr>
        <p:spPr>
          <a:xfrm>
            <a:off x="769930" y="1727108"/>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选择左侧班级进行添加授课计划</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支持下载模板、导入等功能</a:t>
            </a:r>
            <a:endParaRPr lang="en-US" altLang="zh-CN" sz="1300" kern="0" dirty="0">
              <a:solidFill>
                <a:srgbClr val="000000">
                  <a:lumMod val="65000"/>
                  <a:lumOff val="35000"/>
                </a:srgbClr>
              </a:solidFill>
            </a:endParaRPr>
          </a:p>
        </p:txBody>
      </p:sp>
      <p:pic>
        <p:nvPicPr>
          <p:cNvPr id="3" name="图片 2"/>
          <p:cNvPicPr>
            <a:picLocks noChangeAspect="1"/>
          </p:cNvPicPr>
          <p:nvPr/>
        </p:nvPicPr>
        <p:blipFill>
          <a:blip r:embed="rId2"/>
          <a:stretch>
            <a:fillRect/>
          </a:stretch>
        </p:blipFill>
        <p:spPr>
          <a:xfrm>
            <a:off x="1736725" y="2072005"/>
            <a:ext cx="6668770" cy="4662170"/>
          </a:xfrm>
          <a:prstGeom prst="rect">
            <a:avLst/>
          </a:prstGeom>
        </p:spPr>
      </p:pic>
      <p:sp>
        <p:nvSpPr>
          <p:cNvPr id="2" name="TextBox 96"/>
          <p:cNvSpPr txBox="1"/>
          <p:nvPr/>
        </p:nvSpPr>
        <p:spPr>
          <a:xfrm>
            <a:off x="2992755" y="548005"/>
            <a:ext cx="1991995"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sym typeface="+mn-ea"/>
              </a:rPr>
              <a:t>高中走班排课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p:cNvSpPr txBox="1"/>
          <p:nvPr/>
        </p:nvSpPr>
        <p:spPr>
          <a:xfrm>
            <a:off x="828350" y="148704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高中走班排课</a:t>
            </a:r>
            <a:endParaRPr lang="en-US" altLang="zh-CN" b="1" dirty="0">
              <a:solidFill>
                <a:srgbClr val="314371"/>
              </a:solidFill>
              <a:latin typeface="微软雅黑" panose="020B0503020204020204" charset="-122"/>
              <a:sym typeface="+mn-ea"/>
            </a:endParaRPr>
          </a:p>
        </p:txBody>
      </p:sp>
      <p:sp>
        <p:nvSpPr>
          <p:cNvPr id="13" name="TextBox 97"/>
          <p:cNvSpPr txBox="1"/>
          <p:nvPr/>
        </p:nvSpPr>
        <p:spPr>
          <a:xfrm>
            <a:off x="828350" y="1920148"/>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新建课表（操作同高中小学排课）</a:t>
            </a:r>
          </a:p>
        </p:txBody>
      </p:sp>
      <p:sp>
        <p:nvSpPr>
          <p:cNvPr id="3" name="TextBox 96"/>
          <p:cNvSpPr txBox="1"/>
          <p:nvPr/>
        </p:nvSpPr>
        <p:spPr>
          <a:xfrm>
            <a:off x="828350" y="303136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高中走班排课</a:t>
            </a:r>
            <a:endParaRPr lang="en-US" altLang="zh-CN" b="1" dirty="0">
              <a:solidFill>
                <a:srgbClr val="314371"/>
              </a:solidFill>
              <a:latin typeface="微软雅黑" panose="020B0503020204020204" charset="-122"/>
              <a:sym typeface="+mn-ea"/>
            </a:endParaRPr>
          </a:p>
        </p:txBody>
      </p:sp>
      <p:sp>
        <p:nvSpPr>
          <p:cNvPr id="6" name="TextBox 96"/>
          <p:cNvSpPr txBox="1"/>
          <p:nvPr/>
        </p:nvSpPr>
        <p:spPr>
          <a:xfrm>
            <a:off x="750148" y="3484048"/>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）条件设置</a:t>
            </a:r>
          </a:p>
        </p:txBody>
      </p:sp>
      <p:sp>
        <p:nvSpPr>
          <p:cNvPr id="7" name="TextBox 97"/>
          <p:cNvSpPr txBox="1"/>
          <p:nvPr/>
        </p:nvSpPr>
        <p:spPr>
          <a:xfrm>
            <a:off x="828350" y="3861978"/>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选择左侧班级列表（选择教学班或者行政班）（操作同高中小学排课条件设置）</a:t>
            </a:r>
          </a:p>
        </p:txBody>
      </p:sp>
      <p:sp>
        <p:nvSpPr>
          <p:cNvPr id="8" name="TextBox 96"/>
          <p:cNvSpPr txBox="1"/>
          <p:nvPr/>
        </p:nvSpPr>
        <p:spPr>
          <a:xfrm>
            <a:off x="828350" y="452869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教务管理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排课管理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高中走班排课</a:t>
            </a:r>
            <a:endParaRPr lang="en-US" altLang="zh-CN" b="1" dirty="0">
              <a:solidFill>
                <a:srgbClr val="314371"/>
              </a:solidFill>
              <a:latin typeface="微软雅黑" panose="020B0503020204020204" charset="-122"/>
              <a:sym typeface="+mn-ea"/>
            </a:endParaRPr>
          </a:p>
        </p:txBody>
      </p:sp>
      <p:sp>
        <p:nvSpPr>
          <p:cNvPr id="9" name="TextBox 96"/>
          <p:cNvSpPr txBox="1"/>
          <p:nvPr/>
        </p:nvSpPr>
        <p:spPr>
          <a:xfrm>
            <a:off x="750148" y="4981378"/>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2</a:t>
            </a:r>
            <a:r>
              <a:rPr lang="zh-CN" altLang="en-US" sz="1600" b="1" dirty="0">
                <a:solidFill>
                  <a:srgbClr val="314371"/>
                </a:solidFill>
                <a:latin typeface="微软雅黑" panose="020B0503020204020204" charset="-122"/>
              </a:rPr>
              <a:t>）课表查询</a:t>
            </a:r>
          </a:p>
        </p:txBody>
      </p:sp>
      <p:sp>
        <p:nvSpPr>
          <p:cNvPr id="10" name="TextBox 97"/>
          <p:cNvSpPr txBox="1"/>
          <p:nvPr/>
        </p:nvSpPr>
        <p:spPr>
          <a:xfrm>
            <a:off x="828350" y="5359308"/>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操作同高中小学排课课表查询</a:t>
            </a:r>
          </a:p>
        </p:txBody>
      </p:sp>
      <p:sp>
        <p:nvSpPr>
          <p:cNvPr id="11" name="TextBox 96"/>
          <p:cNvSpPr txBox="1"/>
          <p:nvPr/>
        </p:nvSpPr>
        <p:spPr>
          <a:xfrm>
            <a:off x="2992755" y="548005"/>
            <a:ext cx="1991995"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sym typeface="+mn-ea"/>
              </a:rPr>
              <a:t>高中走班排课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right)">
                                      <p:cBhvr>
                                        <p:cTn id="28" dur="500"/>
                                        <p:tgtEl>
                                          <p:spTgt spid="1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P spid="6" grpId="0"/>
      <p:bldP spid="7" grpId="0"/>
      <p:bldP spid="8" grpId="0"/>
      <p:bldP spid="9" grpId="0"/>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流程图: 离页连接符 3"/>
          <p:cNvSpPr/>
          <p:nvPr/>
        </p:nvSpPr>
        <p:spPr>
          <a:xfrm>
            <a:off x="2070141" y="1931648"/>
            <a:ext cx="1692234" cy="1773054"/>
          </a:xfrm>
          <a:prstGeom prst="flowChartOffpageConnector">
            <a:avLst/>
          </a:prstGeom>
          <a:solidFill>
            <a:srgbClr val="314371"/>
          </a:solidFill>
          <a:ln w="12700" cap="flat" cmpd="sng" algn="ctr">
            <a:noFill/>
            <a:prstDash val="solid"/>
            <a:miter lim="800000"/>
          </a:ln>
          <a:effectLst/>
        </p:spPr>
        <p:txBody>
          <a:bodyPr rtlCol="0" anchor="ctr"/>
          <a:lstStyle/>
          <a:p>
            <a:pPr algn="ctr">
              <a:lnSpc>
                <a:spcPct val="130000"/>
              </a:lnSpc>
              <a:defRPr/>
            </a:pPr>
            <a:r>
              <a:rPr lang="en-US" sz="9600" b="1" kern="0" dirty="0">
                <a:solidFill>
                  <a:prstClr val="white"/>
                </a:solidFill>
                <a:latin typeface="Arial" panose="020B0604020202020204"/>
                <a:ea typeface="微软雅黑" panose="020B0503020204020204" charset="-122"/>
              </a:rPr>
              <a:t>4</a:t>
            </a:r>
          </a:p>
        </p:txBody>
      </p:sp>
      <p:cxnSp>
        <p:nvCxnSpPr>
          <p:cNvPr id="5" name="直接连接符 4"/>
          <p:cNvCxnSpPr/>
          <p:nvPr/>
        </p:nvCxnSpPr>
        <p:spPr>
          <a:xfrm>
            <a:off x="3965575" y="2781587"/>
            <a:ext cx="5753100" cy="0"/>
          </a:xfrm>
          <a:prstGeom prst="line">
            <a:avLst/>
          </a:prstGeom>
          <a:noFill/>
          <a:ln w="12700" cap="flat" cmpd="sng" algn="ctr">
            <a:solidFill>
              <a:srgbClr val="314371"/>
            </a:solidFill>
            <a:prstDash val="solid"/>
            <a:miter lim="800000"/>
          </a:ln>
          <a:effectLst/>
        </p:spPr>
      </p:cxnSp>
      <p:sp>
        <p:nvSpPr>
          <p:cNvPr id="6" name="文本框 32"/>
          <p:cNvSpPr txBox="1"/>
          <p:nvPr/>
        </p:nvSpPr>
        <p:spPr>
          <a:xfrm>
            <a:off x="4462601" y="1945742"/>
            <a:ext cx="3840480" cy="829945"/>
          </a:xfrm>
          <a:prstGeom prst="rect">
            <a:avLst/>
          </a:prstGeom>
          <a:noFill/>
        </p:spPr>
        <p:txBody>
          <a:bodyPr wrap="none" rtlCol="0">
            <a:spAutoFit/>
          </a:bodyPr>
          <a:lstStyle/>
          <a:p>
            <a:r>
              <a:rPr lang="zh-CN" altLang="en-US" sz="4800" b="1" dirty="0">
                <a:solidFill>
                  <a:srgbClr val="314371"/>
                </a:solidFill>
                <a:latin typeface="微软雅黑" panose="020B0503020204020204" charset="-122"/>
                <a:ea typeface="微软雅黑" panose="020B0503020204020204" charset="-122"/>
              </a:rPr>
              <a:t>物品资产管理</a:t>
            </a:r>
          </a:p>
        </p:txBody>
      </p:sp>
      <p:cxnSp>
        <p:nvCxnSpPr>
          <p:cNvPr id="8" name="直接连接符 7"/>
          <p:cNvCxnSpPr>
            <a:endCxn id="12" idx="4"/>
          </p:cNvCxnSpPr>
          <p:nvPr/>
        </p:nvCxnSpPr>
        <p:spPr>
          <a:xfrm>
            <a:off x="4658360" y="3367405"/>
            <a:ext cx="635" cy="1584960"/>
          </a:xfrm>
          <a:prstGeom prst="line">
            <a:avLst/>
          </a:prstGeom>
          <a:solidFill>
            <a:srgbClr val="F2F2F2"/>
          </a:solidFill>
          <a:ln w="15875" cap="flat" cmpd="sng" algn="ctr">
            <a:solidFill>
              <a:srgbClr val="314371"/>
            </a:solidFill>
            <a:prstDash val="solid"/>
            <a:miter lim="800000"/>
          </a:ln>
          <a:effectLst/>
        </p:spPr>
      </p:cxnSp>
      <p:sp>
        <p:nvSpPr>
          <p:cNvPr id="9" name="椭圆 8"/>
          <p:cNvSpPr/>
          <p:nvPr/>
        </p:nvSpPr>
        <p:spPr>
          <a:xfrm>
            <a:off x="4556125" y="321310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0" name="椭圆 9"/>
          <p:cNvSpPr/>
          <p:nvPr/>
        </p:nvSpPr>
        <p:spPr>
          <a:xfrm>
            <a:off x="4556125" y="371602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1" name="椭圆 10"/>
          <p:cNvSpPr/>
          <p:nvPr/>
        </p:nvSpPr>
        <p:spPr>
          <a:xfrm>
            <a:off x="4556125" y="423164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2" name="椭圆 11"/>
          <p:cNvSpPr/>
          <p:nvPr/>
        </p:nvSpPr>
        <p:spPr>
          <a:xfrm>
            <a:off x="4556125" y="474726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4" name="矩形 122"/>
          <p:cNvSpPr>
            <a:spLocks noChangeArrowheads="1"/>
          </p:cNvSpPr>
          <p:nvPr/>
        </p:nvSpPr>
        <p:spPr bwMode="auto">
          <a:xfrm>
            <a:off x="4930740" y="3116636"/>
            <a:ext cx="3202386"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物品固定资产</a:t>
            </a:r>
          </a:p>
        </p:txBody>
      </p:sp>
      <p:sp>
        <p:nvSpPr>
          <p:cNvPr id="15" name="矩形 122"/>
          <p:cNvSpPr>
            <a:spLocks noChangeArrowheads="1"/>
          </p:cNvSpPr>
          <p:nvPr/>
        </p:nvSpPr>
        <p:spPr bwMode="auto">
          <a:xfrm>
            <a:off x="4930739" y="3591307"/>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易耗资产</a:t>
            </a:r>
          </a:p>
        </p:txBody>
      </p:sp>
      <p:sp>
        <p:nvSpPr>
          <p:cNvPr id="16" name="矩形 122"/>
          <p:cNvSpPr>
            <a:spLocks noChangeArrowheads="1"/>
          </p:cNvSpPr>
          <p:nvPr/>
        </p:nvSpPr>
        <p:spPr bwMode="auto">
          <a:xfrm>
            <a:off x="4930739" y="4115059"/>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审核资产报废</a:t>
            </a:r>
          </a:p>
        </p:txBody>
      </p:sp>
      <p:sp>
        <p:nvSpPr>
          <p:cNvPr id="17" name="矩形 122"/>
          <p:cNvSpPr>
            <a:spLocks noChangeArrowheads="1"/>
          </p:cNvSpPr>
          <p:nvPr/>
        </p:nvSpPr>
        <p:spPr bwMode="auto">
          <a:xfrm>
            <a:off x="4930739" y="4629960"/>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建筑物资产</a:t>
            </a:r>
          </a:p>
        </p:txBody>
      </p:sp>
      <p:sp>
        <p:nvSpPr>
          <p:cNvPr id="19" name="矩形 42"/>
          <p:cNvSpPr/>
          <p:nvPr/>
        </p:nvSpPr>
        <p:spPr>
          <a:xfrm rot="16200000">
            <a:off x="3713897" y="1540798"/>
            <a:ext cx="1577720" cy="9024563"/>
          </a:xfrm>
          <a:custGeom>
            <a:avLst/>
            <a:gdLst/>
            <a:ahLst/>
            <a:cxnLst/>
            <a:rect l="l" t="t" r="r" b="b"/>
            <a:pathLst>
              <a:path w="2443221" h="4630591">
                <a:moveTo>
                  <a:pt x="0" y="0"/>
                </a:moveTo>
                <a:lnTo>
                  <a:pt x="2443221" y="0"/>
                </a:lnTo>
                <a:lnTo>
                  <a:pt x="0" y="463059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20" name="矩形 42"/>
          <p:cNvSpPr/>
          <p:nvPr/>
        </p:nvSpPr>
        <p:spPr>
          <a:xfrm rot="16200000" flipV="1">
            <a:off x="9425794" y="4101319"/>
            <a:ext cx="2345925" cy="3167437"/>
          </a:xfrm>
          <a:custGeom>
            <a:avLst/>
            <a:gdLst/>
            <a:ahLst/>
            <a:cxnLst/>
            <a:rect l="l" t="t" r="r" b="b"/>
            <a:pathLst>
              <a:path w="2443221" h="4630591">
                <a:moveTo>
                  <a:pt x="0" y="0"/>
                </a:moveTo>
                <a:lnTo>
                  <a:pt x="2443221" y="0"/>
                </a:lnTo>
                <a:lnTo>
                  <a:pt x="0" y="4630591"/>
                </a:lnTo>
                <a:close/>
              </a:path>
            </a:pathLst>
          </a:custGeom>
          <a:solidFill>
            <a:srgbClr val="314371"/>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grpId="0" nodeType="withEffect">
                                  <p:stCondLst>
                                    <p:cond delay="60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14" grpId="0"/>
      <p:bldP spid="15" grpId="0"/>
      <p:bldP spid="16"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物品资产管理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物品固定资产</a:t>
            </a:r>
          </a:p>
        </p:txBody>
      </p:sp>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a:t>
            </a:r>
            <a:r>
              <a:rPr lang="zh-CN" altLang="en-US" sz="1600" b="1" dirty="0">
                <a:solidFill>
                  <a:srgbClr val="314371"/>
                </a:solidFill>
                <a:latin typeface="微软雅黑" panose="020B0503020204020204" charset="-122"/>
                <a:sym typeface="+mn-ea"/>
              </a:rPr>
              <a:t>固定资产管理</a:t>
            </a:r>
            <a:endParaRPr lang="zh-CN" altLang="en-US" sz="1600" b="1" dirty="0">
              <a:solidFill>
                <a:srgbClr val="314371"/>
              </a:solidFill>
              <a:latin typeface="微软雅黑" panose="020B0503020204020204" charset="-122"/>
            </a:endParaRPr>
          </a:p>
        </p:txBody>
      </p:sp>
      <p:sp>
        <p:nvSpPr>
          <p:cNvPr id="16" name="TextBox 97"/>
          <p:cNvSpPr txBox="1"/>
          <p:nvPr/>
        </p:nvSpPr>
        <p:spPr>
          <a:xfrm>
            <a:off x="769636" y="2278923"/>
            <a:ext cx="10799218" cy="95631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添加入库</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填写资产名称、资产类别等进行入库添加。支持导入、导出功能</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出库：选择要出库的资产</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点击出库</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填写使用部门、借记人等进行库</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报废：选择报废的资产</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填写报废原因进行报废</a:t>
            </a:r>
            <a:endParaRPr lang="en-US" altLang="zh-CN" sz="1300" kern="0" dirty="0">
              <a:solidFill>
                <a:srgbClr val="000000">
                  <a:lumMod val="65000"/>
                  <a:lumOff val="35000"/>
                </a:srgbClr>
              </a:solidFill>
            </a:endParaRPr>
          </a:p>
          <a:p>
            <a:pPr defTabSz="1131570">
              <a:lnSpc>
                <a:spcPts val="1865"/>
              </a:lnSpc>
              <a:defRPr/>
            </a:pPr>
            <a:r>
              <a:rPr lang="zh-CN" sz="1300" kern="0" dirty="0">
                <a:solidFill>
                  <a:srgbClr val="000000">
                    <a:lumMod val="65000"/>
                    <a:lumOff val="35000"/>
                  </a:srgbClr>
                </a:solidFill>
              </a:rPr>
              <a:t>打印二维码：选择要打印二维码的资产，点击打印二维码即可生成资产二维码</a:t>
            </a:r>
          </a:p>
        </p:txBody>
      </p:sp>
      <p:pic>
        <p:nvPicPr>
          <p:cNvPr id="3" name="图片 2"/>
          <p:cNvPicPr>
            <a:picLocks noChangeAspect="1"/>
          </p:cNvPicPr>
          <p:nvPr/>
        </p:nvPicPr>
        <p:blipFill>
          <a:blip r:embed="rId3"/>
          <a:stretch>
            <a:fillRect/>
          </a:stretch>
        </p:blipFill>
        <p:spPr>
          <a:xfrm>
            <a:off x="711835" y="3680460"/>
            <a:ext cx="4043680" cy="2679700"/>
          </a:xfrm>
          <a:prstGeom prst="rect">
            <a:avLst/>
          </a:prstGeom>
        </p:spPr>
      </p:pic>
      <p:pic>
        <p:nvPicPr>
          <p:cNvPr id="4" name="图片 3"/>
          <p:cNvPicPr>
            <a:picLocks noChangeAspect="1"/>
          </p:cNvPicPr>
          <p:nvPr/>
        </p:nvPicPr>
        <p:blipFill>
          <a:blip r:embed="rId4"/>
          <a:stretch>
            <a:fillRect/>
          </a:stretch>
        </p:blipFill>
        <p:spPr>
          <a:xfrm>
            <a:off x="4097020" y="3235325"/>
            <a:ext cx="4546600" cy="2513965"/>
          </a:xfrm>
          <a:prstGeom prst="rect">
            <a:avLst/>
          </a:prstGeom>
        </p:spPr>
      </p:pic>
      <p:pic>
        <p:nvPicPr>
          <p:cNvPr id="5" name="图片 4"/>
          <p:cNvPicPr>
            <a:picLocks noChangeAspect="1"/>
          </p:cNvPicPr>
          <p:nvPr/>
        </p:nvPicPr>
        <p:blipFill>
          <a:blip r:embed="rId5"/>
          <a:stretch>
            <a:fillRect/>
          </a:stretch>
        </p:blipFill>
        <p:spPr>
          <a:xfrm>
            <a:off x="7541260" y="1224915"/>
            <a:ext cx="3656965" cy="2455545"/>
          </a:xfrm>
          <a:prstGeom prst="rect">
            <a:avLst/>
          </a:prstGeom>
        </p:spPr>
      </p:pic>
      <p:pic>
        <p:nvPicPr>
          <p:cNvPr id="6" name="图片 5"/>
          <p:cNvPicPr>
            <a:picLocks noChangeAspect="1"/>
          </p:cNvPicPr>
          <p:nvPr/>
        </p:nvPicPr>
        <p:blipFill>
          <a:blip r:embed="rId6"/>
          <a:stretch>
            <a:fillRect/>
          </a:stretch>
        </p:blipFill>
        <p:spPr>
          <a:xfrm>
            <a:off x="8730615" y="3470910"/>
            <a:ext cx="3307715" cy="2374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物品资产管理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物品固定资产</a:t>
            </a:r>
          </a:p>
        </p:txBody>
      </p:sp>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2</a:t>
            </a:r>
            <a:r>
              <a:rPr lang="zh-CN" altLang="en-US" sz="1600" b="1" dirty="0">
                <a:solidFill>
                  <a:srgbClr val="314371"/>
                </a:solidFill>
                <a:latin typeface="微软雅黑" panose="020B0503020204020204" charset="-122"/>
              </a:rPr>
              <a:t>）</a:t>
            </a:r>
            <a:r>
              <a:rPr lang="zh-CN" altLang="en-US" sz="1600" b="1" dirty="0">
                <a:solidFill>
                  <a:srgbClr val="314371"/>
                </a:solidFill>
                <a:latin typeface="微软雅黑" panose="020B0503020204020204" charset="-122"/>
                <a:sym typeface="+mn-ea"/>
              </a:rPr>
              <a:t>报废管理</a:t>
            </a:r>
            <a:endParaRPr lang="zh-CN" altLang="en-US" sz="1600" b="1" dirty="0">
              <a:solidFill>
                <a:srgbClr val="314371"/>
              </a:solidFill>
              <a:latin typeface="微软雅黑" panose="020B0503020204020204" charset="-122"/>
            </a:endParaRPr>
          </a:p>
        </p:txBody>
      </p:sp>
      <p:sp>
        <p:nvSpPr>
          <p:cNvPr id="16" name="TextBox 97"/>
          <p:cNvSpPr txBox="1"/>
          <p:nvPr/>
        </p:nvSpPr>
        <p:spPr>
          <a:xfrm>
            <a:off x="827421" y="2259238"/>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可查看所有报废的资产</a:t>
            </a:r>
          </a:p>
        </p:txBody>
      </p:sp>
      <p:pic>
        <p:nvPicPr>
          <p:cNvPr id="3" name="图片 2"/>
          <p:cNvPicPr>
            <a:picLocks noChangeAspect="1"/>
          </p:cNvPicPr>
          <p:nvPr/>
        </p:nvPicPr>
        <p:blipFill>
          <a:blip r:embed="rId3"/>
          <a:stretch>
            <a:fillRect/>
          </a:stretch>
        </p:blipFill>
        <p:spPr>
          <a:xfrm>
            <a:off x="2559270" y="1739949"/>
            <a:ext cx="9237932" cy="480289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物品资产管理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易耗资产</a:t>
            </a:r>
          </a:p>
        </p:txBody>
      </p:sp>
      <p:pic>
        <p:nvPicPr>
          <p:cNvPr id="3" name="图片 2"/>
          <p:cNvPicPr>
            <a:picLocks noChangeAspect="1"/>
          </p:cNvPicPr>
          <p:nvPr/>
        </p:nvPicPr>
        <p:blipFill>
          <a:blip r:embed="rId2"/>
          <a:stretch>
            <a:fillRect/>
          </a:stretch>
        </p:blipFill>
        <p:spPr>
          <a:xfrm>
            <a:off x="769620" y="3156585"/>
            <a:ext cx="4267200" cy="3084830"/>
          </a:xfrm>
          <a:prstGeom prst="rect">
            <a:avLst/>
          </a:prstGeom>
        </p:spPr>
      </p:pic>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a:t>
            </a:r>
            <a:r>
              <a:rPr lang="zh-CN" altLang="en-US" sz="1600" b="1" dirty="0">
                <a:solidFill>
                  <a:srgbClr val="314371"/>
                </a:solidFill>
                <a:latin typeface="微软雅黑" panose="020B0503020204020204" charset="-122"/>
                <a:sym typeface="+mn-ea"/>
              </a:rPr>
              <a:t>低值易耗品管理</a:t>
            </a:r>
            <a:endParaRPr lang="zh-CN" altLang="en-US" sz="1600" b="1" dirty="0">
              <a:solidFill>
                <a:srgbClr val="314371"/>
              </a:solidFill>
              <a:latin typeface="微软雅黑" panose="020B0503020204020204" charset="-122"/>
            </a:endParaRPr>
          </a:p>
        </p:txBody>
      </p:sp>
      <p:sp>
        <p:nvSpPr>
          <p:cNvPr id="14" name="TextBox 97"/>
          <p:cNvSpPr txBox="1"/>
          <p:nvPr/>
        </p:nvSpPr>
        <p:spPr>
          <a:xfrm>
            <a:off x="762651" y="2336708"/>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添加入库</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填写资产名称、资产类别等进行入库添加。</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出库：选择要出库的资产</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点击出库</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填写使用部门、借记人等进行库。</a:t>
            </a:r>
          </a:p>
        </p:txBody>
      </p:sp>
      <p:pic>
        <p:nvPicPr>
          <p:cNvPr id="4" name="图片 3"/>
          <p:cNvPicPr>
            <a:picLocks noChangeAspect="1"/>
          </p:cNvPicPr>
          <p:nvPr/>
        </p:nvPicPr>
        <p:blipFill>
          <a:blip r:embed="rId3"/>
          <a:stretch>
            <a:fillRect/>
          </a:stretch>
        </p:blipFill>
        <p:spPr>
          <a:xfrm>
            <a:off x="5440045" y="3156585"/>
            <a:ext cx="5302885" cy="30841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物品资产管理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审核资产报废</a:t>
            </a:r>
          </a:p>
        </p:txBody>
      </p:sp>
      <p:sp>
        <p:nvSpPr>
          <p:cNvPr id="12" name="TextBox 97"/>
          <p:cNvSpPr txBox="1"/>
          <p:nvPr/>
        </p:nvSpPr>
        <p:spPr>
          <a:xfrm>
            <a:off x="769636" y="1844583"/>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管理员提交资产报废</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点击提交报废的资产</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点击申请报废</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确定资产报废</a:t>
            </a:r>
          </a:p>
        </p:txBody>
      </p:sp>
      <p:pic>
        <p:nvPicPr>
          <p:cNvPr id="13" name="图片 12"/>
          <p:cNvPicPr>
            <a:picLocks noChangeAspect="1"/>
          </p:cNvPicPr>
          <p:nvPr/>
        </p:nvPicPr>
        <p:blipFill>
          <a:blip r:embed="rId3"/>
          <a:stretch>
            <a:fillRect/>
          </a:stretch>
        </p:blipFill>
        <p:spPr>
          <a:xfrm>
            <a:off x="769937" y="2439019"/>
            <a:ext cx="10345260" cy="39446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物品资产管理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建筑物资产</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宿舍楼管理</a:t>
            </a:r>
          </a:p>
        </p:txBody>
      </p:sp>
      <p:sp>
        <p:nvSpPr>
          <p:cNvPr id="12" name="TextBox 97"/>
          <p:cNvSpPr txBox="1"/>
          <p:nvPr/>
        </p:nvSpPr>
        <p:spPr>
          <a:xfrm>
            <a:off x="769636" y="1844583"/>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en-US" altLang="zh-CN" sz="1300" kern="0" dirty="0">
                <a:solidFill>
                  <a:srgbClr val="000000">
                    <a:lumMod val="65000"/>
                    <a:lumOff val="35000"/>
                  </a:srgbClr>
                </a:solidFill>
              </a:rPr>
              <a:t>1</a:t>
            </a:r>
            <a:r>
              <a:rPr lang="zh-CN" altLang="en-US" sz="1300" kern="0" dirty="0">
                <a:solidFill>
                  <a:srgbClr val="000000">
                    <a:lumMod val="65000"/>
                    <a:lumOff val="35000"/>
                  </a:srgbClr>
                </a:solidFill>
              </a:rPr>
              <a:t>、</a:t>
            </a:r>
            <a:r>
              <a:rPr lang="zh-CN" sz="1300" kern="0" dirty="0">
                <a:solidFill>
                  <a:srgbClr val="000000">
                    <a:lumMod val="65000"/>
                    <a:lumOff val="35000"/>
                  </a:srgbClr>
                </a:solidFill>
              </a:rPr>
              <a:t>填写楼名称、楼层数创建宿舍楼</a:t>
            </a:r>
          </a:p>
          <a:p>
            <a:pPr defTabSz="1131570">
              <a:lnSpc>
                <a:spcPts val="1865"/>
              </a:lnSpc>
              <a:defRPr/>
            </a:pPr>
            <a:r>
              <a:rPr lang="en-US" altLang="zh-CN" sz="1300" kern="0" dirty="0">
                <a:solidFill>
                  <a:srgbClr val="000000">
                    <a:lumMod val="65000"/>
                    <a:lumOff val="35000"/>
                  </a:srgbClr>
                </a:solidFill>
              </a:rPr>
              <a:t>2</a:t>
            </a:r>
            <a:r>
              <a:rPr lang="zh-CN" altLang="en-US" sz="1300" kern="0" dirty="0">
                <a:solidFill>
                  <a:srgbClr val="000000">
                    <a:lumMod val="65000"/>
                    <a:lumOff val="35000"/>
                  </a:srgbClr>
                </a:solidFill>
              </a:rPr>
              <a:t>、添加房间</a:t>
            </a:r>
            <a:endParaRPr lang="en-US" altLang="zh-CN" sz="1300" kern="0" dirty="0">
              <a:solidFill>
                <a:srgbClr val="000000">
                  <a:lumMod val="65000"/>
                  <a:lumOff val="35000"/>
                </a:srgbClr>
              </a:solidFill>
            </a:endParaRPr>
          </a:p>
        </p:txBody>
      </p:sp>
      <p:pic>
        <p:nvPicPr>
          <p:cNvPr id="3" name="图片 2"/>
          <p:cNvPicPr>
            <a:picLocks noChangeAspect="1"/>
          </p:cNvPicPr>
          <p:nvPr/>
        </p:nvPicPr>
        <p:blipFill>
          <a:blip r:embed="rId3"/>
          <a:stretch>
            <a:fillRect/>
          </a:stretch>
        </p:blipFill>
        <p:spPr>
          <a:xfrm>
            <a:off x="769620" y="2563495"/>
            <a:ext cx="4998720" cy="3249295"/>
          </a:xfrm>
          <a:prstGeom prst="rect">
            <a:avLst/>
          </a:prstGeom>
        </p:spPr>
      </p:pic>
      <p:pic>
        <p:nvPicPr>
          <p:cNvPr id="4" name="图片 3"/>
          <p:cNvPicPr>
            <a:picLocks noChangeAspect="1"/>
          </p:cNvPicPr>
          <p:nvPr/>
        </p:nvPicPr>
        <p:blipFill>
          <a:blip r:embed="rId4"/>
          <a:stretch>
            <a:fillRect/>
          </a:stretch>
        </p:blipFill>
        <p:spPr>
          <a:xfrm>
            <a:off x="4868545" y="1844675"/>
            <a:ext cx="4159250" cy="3676650"/>
          </a:xfrm>
          <a:prstGeom prst="rect">
            <a:avLst/>
          </a:prstGeom>
          <a:effectLst>
            <a:outerShdw blurRad="50800" dist="38100" dir="5400000" algn="t" rotWithShape="0">
              <a:prstClr val="black">
                <a:alpha val="40000"/>
              </a:prstClr>
            </a:outerShdw>
          </a:effectLst>
        </p:spPr>
      </p:pic>
      <p:pic>
        <p:nvPicPr>
          <p:cNvPr id="5" name="图片 4"/>
          <p:cNvPicPr>
            <a:picLocks noChangeAspect="1"/>
          </p:cNvPicPr>
          <p:nvPr/>
        </p:nvPicPr>
        <p:blipFill>
          <a:blip r:embed="rId5"/>
          <a:stretch>
            <a:fillRect/>
          </a:stretch>
        </p:blipFill>
        <p:spPr>
          <a:xfrm>
            <a:off x="7453630" y="3005455"/>
            <a:ext cx="4598035" cy="3054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Box 96"/>
          <p:cNvSpPr txBox="1"/>
          <p:nvPr/>
        </p:nvSpPr>
        <p:spPr>
          <a:xfrm>
            <a:off x="769930" y="148704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物品资产管理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建筑物资产</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场地设置</a:t>
            </a:r>
          </a:p>
        </p:txBody>
      </p:sp>
      <p:sp>
        <p:nvSpPr>
          <p:cNvPr id="45" name="TextBox 96"/>
          <p:cNvSpPr txBox="1"/>
          <p:nvPr/>
        </p:nvSpPr>
        <p:spPr>
          <a:xfrm>
            <a:off x="752053" y="1933378"/>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）场地类型设置</a:t>
            </a:r>
          </a:p>
        </p:txBody>
      </p:sp>
      <p:sp>
        <p:nvSpPr>
          <p:cNvPr id="10" name="TextBox 97"/>
          <p:cNvSpPr txBox="1"/>
          <p:nvPr/>
        </p:nvSpPr>
        <p:spPr>
          <a:xfrm>
            <a:off x="769930" y="2349043"/>
            <a:ext cx="8362305"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添加场地类型</a:t>
            </a:r>
          </a:p>
        </p:txBody>
      </p:sp>
      <p:pic>
        <p:nvPicPr>
          <p:cNvPr id="3" name="图片 2"/>
          <p:cNvPicPr>
            <a:picLocks noChangeAspect="1"/>
          </p:cNvPicPr>
          <p:nvPr/>
        </p:nvPicPr>
        <p:blipFill>
          <a:blip r:embed="rId2"/>
          <a:stretch>
            <a:fillRect/>
          </a:stretch>
        </p:blipFill>
        <p:spPr>
          <a:xfrm>
            <a:off x="841320" y="2587803"/>
            <a:ext cx="10613089" cy="41945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right)">
                                      <p:cBhvr>
                                        <p:cTn id="10" dur="500"/>
                                        <p:tgtEl>
                                          <p:spTgt spid="4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4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stretch>
            <a:fillRect/>
          </a:stretch>
        </p:blipFill>
        <p:spPr>
          <a:xfrm>
            <a:off x="8324215" y="1215390"/>
            <a:ext cx="3818890" cy="2557145"/>
          </a:xfrm>
          <a:prstGeom prst="rect">
            <a:avLst/>
          </a:prstGeom>
        </p:spPr>
      </p:pic>
      <p:sp>
        <p:nvSpPr>
          <p:cNvPr id="97" name="TextBox 96"/>
          <p:cNvSpPr txBox="1"/>
          <p:nvPr/>
        </p:nvSpPr>
        <p:spPr>
          <a:xfrm>
            <a:off x="769620" y="1487170"/>
            <a:ext cx="3932555"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基础数据</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rPr>
              <a:t>机构管理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机构设置</a:t>
            </a:r>
          </a:p>
        </p:txBody>
      </p:sp>
      <p:sp>
        <p:nvSpPr>
          <p:cNvPr id="45" name="TextBox 96"/>
          <p:cNvSpPr txBox="1"/>
          <p:nvPr/>
        </p:nvSpPr>
        <p:spPr>
          <a:xfrm>
            <a:off x="769833" y="193020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添加部门</a:t>
            </a:r>
          </a:p>
        </p:txBody>
      </p:sp>
      <p:sp>
        <p:nvSpPr>
          <p:cNvPr id="10" name="TextBox 97"/>
          <p:cNvSpPr txBox="1"/>
          <p:nvPr/>
        </p:nvSpPr>
        <p:spPr>
          <a:xfrm>
            <a:off x="769930" y="2426513"/>
            <a:ext cx="8362305" cy="243656"/>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应用管理员可以添加和修改和删除部门，填写部门名称，选择上级部门进行</a:t>
            </a:r>
            <a:r>
              <a:rPr lang="zh-CN" altLang="en-US" sz="1300" kern="0" dirty="0" smtClean="0">
                <a:solidFill>
                  <a:srgbClr val="000000">
                    <a:lumMod val="65000"/>
                    <a:lumOff val="35000"/>
                  </a:srgbClr>
                </a:solidFill>
              </a:rPr>
              <a:t>添加（请假管理不好找老师）</a:t>
            </a:r>
            <a:endParaRPr lang="en-US" altLang="zh-CN" sz="1300" kern="0" dirty="0">
              <a:solidFill>
                <a:srgbClr val="000000">
                  <a:lumMod val="65000"/>
                  <a:lumOff val="35000"/>
                </a:srgbClr>
              </a:solidFill>
            </a:endParaRPr>
          </a:p>
        </p:txBody>
      </p:sp>
      <p:pic>
        <p:nvPicPr>
          <p:cNvPr id="9" name="图片 8"/>
          <p:cNvPicPr>
            <a:picLocks noChangeAspect="1"/>
          </p:cNvPicPr>
          <p:nvPr/>
        </p:nvPicPr>
        <p:blipFill>
          <a:blip r:embed="rId4"/>
          <a:stretch>
            <a:fillRect/>
          </a:stretch>
        </p:blipFill>
        <p:spPr>
          <a:xfrm>
            <a:off x="769620" y="2931795"/>
            <a:ext cx="2457450" cy="2790190"/>
          </a:xfrm>
          <a:prstGeom prst="rect">
            <a:avLst/>
          </a:prstGeom>
        </p:spPr>
      </p:pic>
      <p:sp>
        <p:nvSpPr>
          <p:cNvPr id="11" name="椭圆 10"/>
          <p:cNvSpPr/>
          <p:nvPr/>
        </p:nvSpPr>
        <p:spPr>
          <a:xfrm>
            <a:off x="1565910" y="4055745"/>
            <a:ext cx="1372235" cy="54800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3315335" y="4191000"/>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5"/>
          <a:stretch>
            <a:fillRect/>
          </a:stretch>
        </p:blipFill>
        <p:spPr>
          <a:xfrm>
            <a:off x="4232275" y="2915920"/>
            <a:ext cx="3966845" cy="2806065"/>
          </a:xfrm>
          <a:prstGeom prst="rect">
            <a:avLst/>
          </a:prstGeom>
        </p:spPr>
      </p:pic>
      <p:sp>
        <p:nvSpPr>
          <p:cNvPr id="15" name="椭圆 14"/>
          <p:cNvSpPr/>
          <p:nvPr/>
        </p:nvSpPr>
        <p:spPr>
          <a:xfrm>
            <a:off x="6751955" y="3971290"/>
            <a:ext cx="1092200" cy="43307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rot="20400000">
            <a:off x="7456170" y="2646680"/>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022080" y="1743075"/>
            <a:ext cx="1092200" cy="43307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右箭头 25"/>
          <p:cNvSpPr/>
          <p:nvPr/>
        </p:nvSpPr>
        <p:spPr>
          <a:xfrm rot="5160000">
            <a:off x="9918065" y="2307590"/>
            <a:ext cx="307975" cy="193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rot="1080000">
            <a:off x="10401935" y="3048635"/>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grpId="0" nodeType="withEffect">
                                  <p:stCondLst>
                                    <p:cond delay="0"/>
                                  </p:stCondLst>
                                  <p:childTnLst>
                                    <p:animClr clrSpc="rgb" dir="cw">
                                      <p:cBhvr>
                                        <p:cTn id="6" dur="2000" fill="hold"/>
                                        <p:tgtEl>
                                          <p:spTgt spid="97"/>
                                        </p:tgtEl>
                                        <p:attrNameLst>
                                          <p:attrName>stroke.color</p:attrName>
                                        </p:attrNameLst>
                                      </p:cBhvr>
                                      <p:to>
                                        <a:schemeClr val="bg1"/>
                                      </p:to>
                                    </p:animClr>
                                    <p:set>
                                      <p:cBhvr>
                                        <p:cTn id="7" dur="2000" fill="hold"/>
                                        <p:tgtEl>
                                          <p:spTgt spid="97"/>
                                        </p:tgtEl>
                                        <p:attrNameLst>
                                          <p:attrName>stroke.on</p:attrName>
                                        </p:attrNameLst>
                                      </p:cBhvr>
                                      <p:to>
                                        <p:strVal val="true"/>
                                      </p:to>
                                    </p:set>
                                  </p:childTnLst>
                                </p:cTn>
                              </p:par>
                              <p:par>
                                <p:cTn id="8" presetID="22" presetClass="entr" presetSubtype="2"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right)">
                                      <p:cBhvr>
                                        <p:cTn id="10" dur="500"/>
                                        <p:tgtEl>
                                          <p:spTgt spid="45"/>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3"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3"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3"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3"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45" grpId="0"/>
      <p:bldP spid="10" grpId="0"/>
      <p:bldP spid="11" grpId="0" animBg="1"/>
      <p:bldP spid="12" grpId="3" animBg="1"/>
      <p:bldP spid="15" grpId="0" bldLvl="0" animBg="1"/>
      <p:bldP spid="19" grpId="3" bldLvl="0" animBg="1"/>
      <p:bldP spid="25" grpId="0" bldLvl="0" animBg="1"/>
      <p:bldP spid="26" grpId="3" bldLvl="0" animBg="1"/>
      <p:bldP spid="27" grpId="3"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96"/>
          <p:cNvSpPr txBox="1"/>
          <p:nvPr/>
        </p:nvSpPr>
        <p:spPr>
          <a:xfrm>
            <a:off x="769930" y="148704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物品资产管理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建筑物资产</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场地设置</a:t>
            </a:r>
          </a:p>
        </p:txBody>
      </p:sp>
      <p:sp>
        <p:nvSpPr>
          <p:cNvPr id="12" name="TextBox 96"/>
          <p:cNvSpPr txBox="1"/>
          <p:nvPr/>
        </p:nvSpPr>
        <p:spPr>
          <a:xfrm>
            <a:off x="712048" y="1939728"/>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2</a:t>
            </a:r>
            <a:r>
              <a:rPr lang="zh-CN" altLang="en-US" sz="1600" b="1" dirty="0">
                <a:solidFill>
                  <a:srgbClr val="314371"/>
                </a:solidFill>
                <a:latin typeface="微软雅黑" panose="020B0503020204020204" charset="-122"/>
              </a:rPr>
              <a:t>）场地类型设置</a:t>
            </a:r>
          </a:p>
        </p:txBody>
      </p:sp>
      <p:sp>
        <p:nvSpPr>
          <p:cNvPr id="14" name="TextBox 97"/>
          <p:cNvSpPr txBox="1"/>
          <p:nvPr/>
        </p:nvSpPr>
        <p:spPr>
          <a:xfrm>
            <a:off x="769930" y="2349043"/>
            <a:ext cx="8362305"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添加场地名称</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创建房间</a:t>
            </a:r>
          </a:p>
        </p:txBody>
      </p:sp>
      <p:pic>
        <p:nvPicPr>
          <p:cNvPr id="20" name="图片 19"/>
          <p:cNvPicPr>
            <a:picLocks noChangeAspect="1"/>
          </p:cNvPicPr>
          <p:nvPr/>
        </p:nvPicPr>
        <p:blipFill>
          <a:blip r:embed="rId3"/>
          <a:stretch>
            <a:fillRect/>
          </a:stretch>
        </p:blipFill>
        <p:spPr>
          <a:xfrm>
            <a:off x="711835" y="3230245"/>
            <a:ext cx="4464685" cy="3136900"/>
          </a:xfrm>
          <a:prstGeom prst="rect">
            <a:avLst/>
          </a:prstGeom>
        </p:spPr>
      </p:pic>
      <p:pic>
        <p:nvPicPr>
          <p:cNvPr id="21" name="图片 20"/>
          <p:cNvPicPr>
            <a:picLocks noChangeAspect="1"/>
          </p:cNvPicPr>
          <p:nvPr/>
        </p:nvPicPr>
        <p:blipFill>
          <a:blip r:embed="rId4"/>
          <a:stretch>
            <a:fillRect/>
          </a:stretch>
        </p:blipFill>
        <p:spPr>
          <a:xfrm>
            <a:off x="4388485" y="1878330"/>
            <a:ext cx="3724910" cy="3702685"/>
          </a:xfrm>
          <a:prstGeom prst="rect">
            <a:avLst/>
          </a:prstGeom>
          <a:effectLst>
            <a:outerShdw blurRad="50800" dist="38100" dir="5400000" algn="t" rotWithShape="0">
              <a:prstClr val="black">
                <a:alpha val="40000"/>
              </a:prstClr>
            </a:outerShdw>
          </a:effectLst>
        </p:spPr>
      </p:pic>
      <p:pic>
        <p:nvPicPr>
          <p:cNvPr id="22" name="图片 21"/>
          <p:cNvPicPr>
            <a:picLocks noChangeAspect="1"/>
          </p:cNvPicPr>
          <p:nvPr/>
        </p:nvPicPr>
        <p:blipFill>
          <a:blip r:embed="rId5"/>
          <a:stretch>
            <a:fillRect/>
          </a:stretch>
        </p:blipFill>
        <p:spPr>
          <a:xfrm>
            <a:off x="7222490" y="3862070"/>
            <a:ext cx="4043680" cy="2897505"/>
          </a:xfrm>
          <a:prstGeom prst="rect">
            <a:avLst/>
          </a:prstGeom>
        </p:spPr>
      </p:pic>
      <p:pic>
        <p:nvPicPr>
          <p:cNvPr id="23" name="图片 22"/>
          <p:cNvPicPr>
            <a:picLocks noChangeAspect="1"/>
          </p:cNvPicPr>
          <p:nvPr/>
        </p:nvPicPr>
        <p:blipFill>
          <a:blip r:embed="rId6"/>
          <a:stretch>
            <a:fillRect/>
          </a:stretch>
        </p:blipFill>
        <p:spPr>
          <a:xfrm>
            <a:off x="8434070" y="1487170"/>
            <a:ext cx="3632200" cy="2529205"/>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500"/>
                                        <p:tgtEl>
                                          <p:spTgt spid="12"/>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流程图: 离页连接符 3"/>
          <p:cNvSpPr/>
          <p:nvPr/>
        </p:nvSpPr>
        <p:spPr>
          <a:xfrm>
            <a:off x="2070141" y="1931648"/>
            <a:ext cx="1692234" cy="1773054"/>
          </a:xfrm>
          <a:prstGeom prst="flowChartOffpageConnector">
            <a:avLst/>
          </a:prstGeom>
          <a:solidFill>
            <a:srgbClr val="314371"/>
          </a:solidFill>
          <a:ln w="12700" cap="flat" cmpd="sng" algn="ctr">
            <a:noFill/>
            <a:prstDash val="solid"/>
            <a:miter lim="800000"/>
          </a:ln>
          <a:effectLst/>
        </p:spPr>
        <p:txBody>
          <a:bodyPr rtlCol="0" anchor="ctr"/>
          <a:lstStyle/>
          <a:p>
            <a:pPr algn="ctr">
              <a:lnSpc>
                <a:spcPct val="130000"/>
              </a:lnSpc>
              <a:defRPr/>
            </a:pPr>
            <a:r>
              <a:rPr lang="en-US" sz="9600" b="1" kern="0" dirty="0">
                <a:solidFill>
                  <a:prstClr val="white"/>
                </a:solidFill>
                <a:latin typeface="Arial" panose="020B0604020202020204"/>
                <a:ea typeface="微软雅黑" panose="020B0503020204020204" charset="-122"/>
              </a:rPr>
              <a:t>5</a:t>
            </a:r>
          </a:p>
        </p:txBody>
      </p:sp>
      <p:cxnSp>
        <p:nvCxnSpPr>
          <p:cNvPr id="5" name="直接连接符 4"/>
          <p:cNvCxnSpPr/>
          <p:nvPr/>
        </p:nvCxnSpPr>
        <p:spPr>
          <a:xfrm>
            <a:off x="3965575" y="2781587"/>
            <a:ext cx="5753100" cy="0"/>
          </a:xfrm>
          <a:prstGeom prst="line">
            <a:avLst/>
          </a:prstGeom>
          <a:noFill/>
          <a:ln w="12700" cap="flat" cmpd="sng" algn="ctr">
            <a:solidFill>
              <a:srgbClr val="314371"/>
            </a:solidFill>
            <a:prstDash val="solid"/>
            <a:miter lim="800000"/>
          </a:ln>
          <a:effectLst/>
        </p:spPr>
      </p:cxnSp>
      <p:sp>
        <p:nvSpPr>
          <p:cNvPr id="6" name="文本框 32"/>
          <p:cNvSpPr txBox="1"/>
          <p:nvPr/>
        </p:nvSpPr>
        <p:spPr>
          <a:xfrm>
            <a:off x="4462601" y="1945742"/>
            <a:ext cx="2011680" cy="829945"/>
          </a:xfrm>
          <a:prstGeom prst="rect">
            <a:avLst/>
          </a:prstGeom>
          <a:noFill/>
        </p:spPr>
        <p:txBody>
          <a:bodyPr wrap="none" rtlCol="0">
            <a:spAutoFit/>
          </a:bodyPr>
          <a:lstStyle/>
          <a:p>
            <a:r>
              <a:rPr lang="zh-CN" altLang="en-US" sz="4800" b="1" dirty="0">
                <a:solidFill>
                  <a:srgbClr val="314371"/>
                </a:solidFill>
                <a:latin typeface="微软雅黑" panose="020B0503020204020204" charset="-122"/>
                <a:ea typeface="微软雅黑" panose="020B0503020204020204" charset="-122"/>
              </a:rPr>
              <a:t>班主任</a:t>
            </a:r>
          </a:p>
        </p:txBody>
      </p:sp>
      <p:cxnSp>
        <p:nvCxnSpPr>
          <p:cNvPr id="8" name="直接连接符 7"/>
          <p:cNvCxnSpPr/>
          <p:nvPr/>
        </p:nvCxnSpPr>
        <p:spPr>
          <a:xfrm flipH="1">
            <a:off x="4656455" y="3367405"/>
            <a:ext cx="1905" cy="1460500"/>
          </a:xfrm>
          <a:prstGeom prst="line">
            <a:avLst/>
          </a:prstGeom>
          <a:solidFill>
            <a:srgbClr val="F2F2F2"/>
          </a:solidFill>
          <a:ln w="15875" cap="flat" cmpd="sng" algn="ctr">
            <a:solidFill>
              <a:srgbClr val="314371"/>
            </a:solidFill>
            <a:prstDash val="solid"/>
            <a:miter lim="800000"/>
          </a:ln>
          <a:effectLst/>
        </p:spPr>
      </p:cxnSp>
      <p:sp>
        <p:nvSpPr>
          <p:cNvPr id="9" name="椭圆 8"/>
          <p:cNvSpPr/>
          <p:nvPr/>
        </p:nvSpPr>
        <p:spPr>
          <a:xfrm>
            <a:off x="4556125" y="321310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0" name="椭圆 9"/>
          <p:cNvSpPr/>
          <p:nvPr/>
        </p:nvSpPr>
        <p:spPr>
          <a:xfrm>
            <a:off x="4556125" y="371602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1" name="椭圆 10"/>
          <p:cNvSpPr/>
          <p:nvPr/>
        </p:nvSpPr>
        <p:spPr>
          <a:xfrm>
            <a:off x="4556125" y="423164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4" name="矩形 122"/>
          <p:cNvSpPr>
            <a:spLocks noChangeArrowheads="1"/>
          </p:cNvSpPr>
          <p:nvPr/>
        </p:nvSpPr>
        <p:spPr bwMode="auto">
          <a:xfrm>
            <a:off x="4930740" y="3116636"/>
            <a:ext cx="3202386"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学生资助</a:t>
            </a:r>
          </a:p>
        </p:txBody>
      </p:sp>
      <p:sp>
        <p:nvSpPr>
          <p:cNvPr id="15" name="矩形 122"/>
          <p:cNvSpPr>
            <a:spLocks noChangeArrowheads="1"/>
          </p:cNvSpPr>
          <p:nvPr/>
        </p:nvSpPr>
        <p:spPr bwMode="auto">
          <a:xfrm>
            <a:off x="4930739" y="3591307"/>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班主任查看资助</a:t>
            </a:r>
          </a:p>
        </p:txBody>
      </p:sp>
      <p:sp>
        <p:nvSpPr>
          <p:cNvPr id="16" name="矩形 122"/>
          <p:cNvSpPr>
            <a:spLocks noChangeArrowheads="1"/>
          </p:cNvSpPr>
          <p:nvPr/>
        </p:nvSpPr>
        <p:spPr bwMode="auto">
          <a:xfrm>
            <a:off x="4930739" y="4115059"/>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学生查看资助</a:t>
            </a:r>
          </a:p>
        </p:txBody>
      </p:sp>
      <p:sp>
        <p:nvSpPr>
          <p:cNvPr id="19" name="矩形 42"/>
          <p:cNvSpPr/>
          <p:nvPr/>
        </p:nvSpPr>
        <p:spPr>
          <a:xfrm rot="16200000">
            <a:off x="3713897" y="1540798"/>
            <a:ext cx="1577720" cy="9024563"/>
          </a:xfrm>
          <a:custGeom>
            <a:avLst/>
            <a:gdLst/>
            <a:ahLst/>
            <a:cxnLst/>
            <a:rect l="l" t="t" r="r" b="b"/>
            <a:pathLst>
              <a:path w="2443221" h="4630591">
                <a:moveTo>
                  <a:pt x="0" y="0"/>
                </a:moveTo>
                <a:lnTo>
                  <a:pt x="2443221" y="0"/>
                </a:lnTo>
                <a:lnTo>
                  <a:pt x="0" y="463059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20" name="矩形 42"/>
          <p:cNvSpPr/>
          <p:nvPr/>
        </p:nvSpPr>
        <p:spPr>
          <a:xfrm rot="16200000" flipV="1">
            <a:off x="9425794" y="4101319"/>
            <a:ext cx="2345925" cy="3167437"/>
          </a:xfrm>
          <a:custGeom>
            <a:avLst/>
            <a:gdLst/>
            <a:ahLst/>
            <a:cxnLst/>
            <a:rect l="l" t="t" r="r" b="b"/>
            <a:pathLst>
              <a:path w="2443221" h="4630591">
                <a:moveTo>
                  <a:pt x="0" y="0"/>
                </a:moveTo>
                <a:lnTo>
                  <a:pt x="2443221" y="0"/>
                </a:lnTo>
                <a:lnTo>
                  <a:pt x="0" y="4630591"/>
                </a:lnTo>
                <a:close/>
              </a:path>
            </a:pathLst>
          </a:custGeom>
          <a:solidFill>
            <a:srgbClr val="314371"/>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2" name="椭圆 1"/>
          <p:cNvSpPr/>
          <p:nvPr/>
        </p:nvSpPr>
        <p:spPr>
          <a:xfrm>
            <a:off x="4556125" y="473710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3" name="矩形 122"/>
          <p:cNvSpPr>
            <a:spLocks noChangeArrowheads="1"/>
          </p:cNvSpPr>
          <p:nvPr/>
        </p:nvSpPr>
        <p:spPr bwMode="auto">
          <a:xfrm>
            <a:off x="4930739" y="4620519"/>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学生处罚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grpId="0" nodeType="withEffect">
                                  <p:stCondLst>
                                    <p:cond delay="40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14" grpId="0"/>
      <p:bldP spid="15" grpId="0"/>
      <p:bldP spid="16"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60405" y="1371472"/>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学生管理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学生资助</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添加学生资助</a:t>
            </a:r>
          </a:p>
        </p:txBody>
      </p:sp>
      <p:sp>
        <p:nvSpPr>
          <p:cNvPr id="13" name="TextBox 97"/>
          <p:cNvSpPr txBox="1"/>
          <p:nvPr/>
        </p:nvSpPr>
        <p:spPr>
          <a:xfrm>
            <a:off x="769930" y="2250431"/>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输入学生学号（学生对应的年级、班级、姓名自动回显示出来）、选择学期、填写助学金金额、助学金来源等对学生进行添加助学金</a:t>
            </a:r>
          </a:p>
        </p:txBody>
      </p:sp>
      <p:pic>
        <p:nvPicPr>
          <p:cNvPr id="2" name="图片 1"/>
          <p:cNvPicPr>
            <a:picLocks noChangeAspect="1"/>
          </p:cNvPicPr>
          <p:nvPr/>
        </p:nvPicPr>
        <p:blipFill>
          <a:blip r:embed="rId2"/>
          <a:stretch>
            <a:fillRect/>
          </a:stretch>
        </p:blipFill>
        <p:spPr>
          <a:xfrm>
            <a:off x="769620" y="2601595"/>
            <a:ext cx="6080760" cy="3956685"/>
          </a:xfrm>
          <a:prstGeom prst="rect">
            <a:avLst/>
          </a:prstGeom>
        </p:spPr>
      </p:pic>
      <p:sp>
        <p:nvSpPr>
          <p:cNvPr id="10" name="TextBox 96"/>
          <p:cNvSpPr txBox="1"/>
          <p:nvPr/>
        </p:nvSpPr>
        <p:spPr>
          <a:xfrm>
            <a:off x="702523"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a:t>
            </a:r>
            <a:r>
              <a:rPr lang="zh-CN" altLang="en-US" sz="1600" b="1" dirty="0">
                <a:solidFill>
                  <a:srgbClr val="314371"/>
                </a:solidFill>
                <a:latin typeface="微软雅黑" panose="020B0503020204020204" charset="-122"/>
                <a:sym typeface="+mn-ea"/>
              </a:rPr>
              <a:t>助学金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3755947" y="1831782"/>
            <a:ext cx="7930254" cy="4941880"/>
          </a:xfrm>
          <a:prstGeom prst="rect">
            <a:avLst/>
          </a:prstGeom>
        </p:spPr>
      </p:pic>
      <p:sp>
        <p:nvSpPr>
          <p:cNvPr id="3"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学生管理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学生资助</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添加学生资助</a:t>
            </a:r>
          </a:p>
        </p:txBody>
      </p:sp>
      <p:sp>
        <p:nvSpPr>
          <p:cNvPr id="13" name="TextBox 97"/>
          <p:cNvSpPr txBox="1"/>
          <p:nvPr/>
        </p:nvSpPr>
        <p:spPr>
          <a:xfrm>
            <a:off x="769930" y="2250431"/>
            <a:ext cx="10799218" cy="95333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输入学生学号（学生对应的年级、</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班级、姓名自动回显示出来）、</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选择学期、填写免学费金额、</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免学费来源等对学生进行添加免学费</a:t>
            </a:r>
          </a:p>
        </p:txBody>
      </p:sp>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a:t>
            </a:r>
            <a:r>
              <a:rPr lang="zh-CN" altLang="en-US" sz="1600" b="1" dirty="0">
                <a:solidFill>
                  <a:srgbClr val="314371"/>
                </a:solidFill>
                <a:latin typeface="微软雅黑" panose="020B0503020204020204" charset="-122"/>
                <a:sym typeface="+mn-ea"/>
              </a:rPr>
              <a:t>免学费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69930" y="1371472"/>
            <a:ext cx="8892884" cy="55372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学生管理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学生资助</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班主任查看资助</a:t>
            </a:r>
          </a:p>
          <a:p>
            <a:pPr defTabSz="1131570"/>
            <a:r>
              <a:rPr lang="zh-CN" b="1" dirty="0">
                <a:solidFill>
                  <a:srgbClr val="314371"/>
                </a:solidFill>
                <a:latin typeface="微软雅黑" panose="020B0503020204020204" charset="-122"/>
                <a:sym typeface="+mn-ea"/>
              </a:rPr>
              <a:t>学生管理</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学生资助</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学生查看资助</a:t>
            </a:r>
            <a:endParaRPr lang="zh-CN" altLang="en-US" b="1" dirty="0">
              <a:solidFill>
                <a:srgbClr val="314371"/>
              </a:solidFill>
              <a:latin typeface="微软雅黑" panose="020B0503020204020204" charset="-122"/>
            </a:endParaRPr>
          </a:p>
        </p:txBody>
      </p:sp>
      <p:sp>
        <p:nvSpPr>
          <p:cNvPr id="13" name="TextBox 97"/>
          <p:cNvSpPr txBox="1"/>
          <p:nvPr/>
        </p:nvSpPr>
        <p:spPr>
          <a:xfrm>
            <a:off x="769930" y="2124701"/>
            <a:ext cx="10799218" cy="71691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添加助学金、免学费成功后</a:t>
            </a:r>
          </a:p>
          <a:p>
            <a:pPr defTabSz="1131570">
              <a:lnSpc>
                <a:spcPts val="1865"/>
              </a:lnSpc>
              <a:defRPr/>
            </a:pPr>
            <a:r>
              <a:rPr lang="zh-CN" altLang="en-US" sz="1300" kern="0" dirty="0">
                <a:solidFill>
                  <a:srgbClr val="000000">
                    <a:lumMod val="65000"/>
                    <a:lumOff val="35000"/>
                  </a:srgbClr>
                </a:solidFill>
              </a:rPr>
              <a:t>班主任可看到本班学生助学金、免学费情况</a:t>
            </a:r>
          </a:p>
          <a:p>
            <a:pPr defTabSz="1131570">
              <a:lnSpc>
                <a:spcPts val="1865"/>
              </a:lnSpc>
              <a:defRPr/>
            </a:pPr>
            <a:r>
              <a:rPr lang="zh-CN" altLang="en-US" sz="1300" kern="0" dirty="0">
                <a:solidFill>
                  <a:srgbClr val="000000">
                    <a:lumMod val="65000"/>
                    <a:lumOff val="35000"/>
                  </a:srgbClr>
                </a:solidFill>
              </a:rPr>
              <a:t>学生科查看到自己的助学金、免学费情况</a:t>
            </a:r>
          </a:p>
        </p:txBody>
      </p:sp>
      <p:pic>
        <p:nvPicPr>
          <p:cNvPr id="2" name="图片 1"/>
          <p:cNvPicPr>
            <a:picLocks noChangeAspect="1"/>
          </p:cNvPicPr>
          <p:nvPr/>
        </p:nvPicPr>
        <p:blipFill>
          <a:blip r:embed="rId2"/>
          <a:stretch>
            <a:fillRect/>
          </a:stretch>
        </p:blipFill>
        <p:spPr>
          <a:xfrm>
            <a:off x="769620" y="3001010"/>
            <a:ext cx="8154670" cy="3392805"/>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8808" y="1229429"/>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学生管理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学生处罚</a:t>
            </a:r>
          </a:p>
        </p:txBody>
      </p:sp>
      <p:sp>
        <p:nvSpPr>
          <p:cNvPr id="13" name="TextBox 97"/>
          <p:cNvSpPr txBox="1"/>
          <p:nvPr/>
        </p:nvSpPr>
        <p:spPr>
          <a:xfrm>
            <a:off x="778808" y="1596578"/>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选择年级、班级、学生名称、填写处罚内容对学生进行添加处罚</a:t>
            </a:r>
          </a:p>
        </p:txBody>
      </p:sp>
      <p:pic>
        <p:nvPicPr>
          <p:cNvPr id="2" name="图片 1"/>
          <p:cNvPicPr>
            <a:picLocks noChangeAspect="1"/>
          </p:cNvPicPr>
          <p:nvPr/>
        </p:nvPicPr>
        <p:blipFill>
          <a:blip r:embed="rId2"/>
          <a:stretch>
            <a:fillRect/>
          </a:stretch>
        </p:blipFill>
        <p:spPr>
          <a:xfrm>
            <a:off x="1547871" y="1818947"/>
            <a:ext cx="9261091" cy="49418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流程图: 离页连接符 3"/>
          <p:cNvSpPr/>
          <p:nvPr/>
        </p:nvSpPr>
        <p:spPr>
          <a:xfrm>
            <a:off x="2070141" y="1931648"/>
            <a:ext cx="1692234" cy="1773054"/>
          </a:xfrm>
          <a:prstGeom prst="flowChartOffpageConnector">
            <a:avLst/>
          </a:prstGeom>
          <a:solidFill>
            <a:srgbClr val="314371"/>
          </a:solidFill>
          <a:ln w="12700" cap="flat" cmpd="sng" algn="ctr">
            <a:noFill/>
            <a:prstDash val="solid"/>
            <a:miter lim="800000"/>
          </a:ln>
          <a:effectLst/>
        </p:spPr>
        <p:txBody>
          <a:bodyPr rtlCol="0" anchor="ctr"/>
          <a:lstStyle/>
          <a:p>
            <a:pPr algn="ctr">
              <a:lnSpc>
                <a:spcPct val="130000"/>
              </a:lnSpc>
              <a:defRPr/>
            </a:pPr>
            <a:r>
              <a:rPr lang="en-US" sz="9600" b="1" kern="0" dirty="0">
                <a:solidFill>
                  <a:prstClr val="white"/>
                </a:solidFill>
                <a:latin typeface="Arial" panose="020B0604020202020204"/>
                <a:ea typeface="微软雅黑" panose="020B0503020204020204" charset="-122"/>
              </a:rPr>
              <a:t>6</a:t>
            </a:r>
          </a:p>
        </p:txBody>
      </p:sp>
      <p:cxnSp>
        <p:nvCxnSpPr>
          <p:cNvPr id="5" name="直接连接符 4"/>
          <p:cNvCxnSpPr/>
          <p:nvPr/>
        </p:nvCxnSpPr>
        <p:spPr>
          <a:xfrm>
            <a:off x="3965575" y="2781587"/>
            <a:ext cx="5753100" cy="0"/>
          </a:xfrm>
          <a:prstGeom prst="line">
            <a:avLst/>
          </a:prstGeom>
          <a:noFill/>
          <a:ln w="12700" cap="flat" cmpd="sng" algn="ctr">
            <a:solidFill>
              <a:srgbClr val="314371"/>
            </a:solidFill>
            <a:prstDash val="solid"/>
            <a:miter lim="800000"/>
          </a:ln>
          <a:effectLst/>
        </p:spPr>
      </p:cxnSp>
      <p:sp>
        <p:nvSpPr>
          <p:cNvPr id="6" name="文本框 32"/>
          <p:cNvSpPr txBox="1"/>
          <p:nvPr/>
        </p:nvSpPr>
        <p:spPr>
          <a:xfrm>
            <a:off x="4462601" y="1945742"/>
            <a:ext cx="2621280" cy="829945"/>
          </a:xfrm>
          <a:prstGeom prst="rect">
            <a:avLst/>
          </a:prstGeom>
          <a:noFill/>
        </p:spPr>
        <p:txBody>
          <a:bodyPr wrap="none" rtlCol="0">
            <a:spAutoFit/>
          </a:bodyPr>
          <a:lstStyle/>
          <a:p>
            <a:r>
              <a:rPr lang="zh-CN" altLang="en-US" sz="4800" b="1" dirty="0">
                <a:solidFill>
                  <a:srgbClr val="314371"/>
                </a:solidFill>
                <a:latin typeface="微软雅黑" panose="020B0503020204020204" charset="-122"/>
                <a:ea typeface="微软雅黑" panose="020B0503020204020204" charset="-122"/>
              </a:rPr>
              <a:t>财政管理</a:t>
            </a:r>
          </a:p>
        </p:txBody>
      </p:sp>
      <p:sp>
        <p:nvSpPr>
          <p:cNvPr id="9" name="椭圆 8"/>
          <p:cNvSpPr/>
          <p:nvPr/>
        </p:nvSpPr>
        <p:spPr>
          <a:xfrm>
            <a:off x="4556125" y="321310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4" name="矩形 122"/>
          <p:cNvSpPr>
            <a:spLocks noChangeArrowheads="1"/>
          </p:cNvSpPr>
          <p:nvPr/>
        </p:nvSpPr>
        <p:spPr bwMode="auto">
          <a:xfrm>
            <a:off x="4930740" y="3116636"/>
            <a:ext cx="3202386"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工资管理</a:t>
            </a:r>
          </a:p>
        </p:txBody>
      </p:sp>
      <p:sp>
        <p:nvSpPr>
          <p:cNvPr id="19" name="矩形 42"/>
          <p:cNvSpPr/>
          <p:nvPr/>
        </p:nvSpPr>
        <p:spPr>
          <a:xfrm rot="16200000">
            <a:off x="3713897" y="1540798"/>
            <a:ext cx="1577720" cy="9024563"/>
          </a:xfrm>
          <a:custGeom>
            <a:avLst/>
            <a:gdLst/>
            <a:ahLst/>
            <a:cxnLst/>
            <a:rect l="l" t="t" r="r" b="b"/>
            <a:pathLst>
              <a:path w="2443221" h="4630591">
                <a:moveTo>
                  <a:pt x="0" y="0"/>
                </a:moveTo>
                <a:lnTo>
                  <a:pt x="2443221" y="0"/>
                </a:lnTo>
                <a:lnTo>
                  <a:pt x="0" y="463059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20" name="矩形 42"/>
          <p:cNvSpPr/>
          <p:nvPr/>
        </p:nvSpPr>
        <p:spPr>
          <a:xfrm rot="16200000" flipV="1">
            <a:off x="9425794" y="4101319"/>
            <a:ext cx="2345925" cy="3167437"/>
          </a:xfrm>
          <a:custGeom>
            <a:avLst/>
            <a:gdLst/>
            <a:ahLst/>
            <a:cxnLst/>
            <a:rect l="l" t="t" r="r" b="b"/>
            <a:pathLst>
              <a:path w="2443221" h="4630591">
                <a:moveTo>
                  <a:pt x="0" y="0"/>
                </a:moveTo>
                <a:lnTo>
                  <a:pt x="2443221" y="0"/>
                </a:lnTo>
                <a:lnTo>
                  <a:pt x="0" y="4630591"/>
                </a:lnTo>
                <a:close/>
              </a:path>
            </a:pathLst>
          </a:custGeom>
          <a:solidFill>
            <a:srgbClr val="314371"/>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财政管理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工资管理</a:t>
            </a:r>
          </a:p>
        </p:txBody>
      </p:sp>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）自定义工资项目</a:t>
            </a:r>
          </a:p>
        </p:txBody>
      </p:sp>
      <p:sp>
        <p:nvSpPr>
          <p:cNvPr id="13" name="TextBox 97"/>
          <p:cNvSpPr txBox="1"/>
          <p:nvPr/>
        </p:nvSpPr>
        <p:spPr>
          <a:xfrm>
            <a:off x="769636" y="2202088"/>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自定义工资项目</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可自定义添加工资的项目名称</a:t>
            </a:r>
            <a:endParaRPr lang="en-US" altLang="zh-CN" sz="1300" kern="0" dirty="0">
              <a:solidFill>
                <a:srgbClr val="000000">
                  <a:lumMod val="65000"/>
                  <a:lumOff val="35000"/>
                </a:srgbClr>
              </a:solidFill>
            </a:endParaRPr>
          </a:p>
        </p:txBody>
      </p:sp>
      <p:pic>
        <p:nvPicPr>
          <p:cNvPr id="11" name="图片 10"/>
          <p:cNvPicPr>
            <a:picLocks noChangeAspect="1"/>
          </p:cNvPicPr>
          <p:nvPr/>
        </p:nvPicPr>
        <p:blipFill>
          <a:blip r:embed="rId3"/>
          <a:stretch>
            <a:fillRect/>
          </a:stretch>
        </p:blipFill>
        <p:spPr>
          <a:xfrm>
            <a:off x="2278824" y="2529867"/>
            <a:ext cx="7909620" cy="43281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righ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财政管理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工资管理</a:t>
            </a:r>
          </a:p>
        </p:txBody>
      </p:sp>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2</a:t>
            </a:r>
            <a:r>
              <a:rPr lang="zh-CN" altLang="en-US" sz="1600" b="1" dirty="0">
                <a:solidFill>
                  <a:srgbClr val="314371"/>
                </a:solidFill>
                <a:latin typeface="微软雅黑" panose="020B0503020204020204" charset="-122"/>
              </a:rPr>
              <a:t>）</a:t>
            </a:r>
            <a:r>
              <a:rPr lang="zh-CN" altLang="en-US" sz="1600" b="1" dirty="0">
                <a:solidFill>
                  <a:srgbClr val="314371"/>
                </a:solidFill>
                <a:latin typeface="微软雅黑" panose="020B0503020204020204" charset="-122"/>
                <a:sym typeface="+mn-ea"/>
              </a:rPr>
              <a:t>添加教职工工资</a:t>
            </a:r>
            <a:endParaRPr lang="zh-CN" altLang="en-US" sz="1600" b="1" dirty="0">
              <a:solidFill>
                <a:srgbClr val="314371"/>
              </a:solidFill>
              <a:latin typeface="微软雅黑" panose="020B0503020204020204" charset="-122"/>
            </a:endParaRPr>
          </a:p>
        </p:txBody>
      </p:sp>
      <p:sp>
        <p:nvSpPr>
          <p:cNvPr id="3" name="TextBox 97"/>
          <p:cNvSpPr txBox="1"/>
          <p:nvPr/>
        </p:nvSpPr>
        <p:spPr>
          <a:xfrm>
            <a:off x="762651" y="2336708"/>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FF0000"/>
                </a:solidFill>
              </a:rPr>
              <a:t>教职工可在教职工工资中查看个人的工资情况</a:t>
            </a:r>
            <a:endParaRPr lang="en-US" altLang="zh-CN" sz="1300" kern="0" dirty="0">
              <a:solidFill>
                <a:srgbClr val="FF0000"/>
              </a:solidFill>
            </a:endParaRPr>
          </a:p>
          <a:p>
            <a:pPr defTabSz="1131570">
              <a:lnSpc>
                <a:spcPts val="1865"/>
              </a:lnSpc>
              <a:defRPr/>
            </a:pPr>
            <a:r>
              <a:rPr lang="zh-CN" altLang="en-US" sz="1300" kern="0" dirty="0">
                <a:solidFill>
                  <a:srgbClr val="000000">
                    <a:lumMod val="65000"/>
                    <a:lumOff val="35000"/>
                  </a:srgbClr>
                </a:solidFill>
              </a:rPr>
              <a:t>添加教职工工资</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填写教职工的工号、姓名等进行添加同时也支持导入教职工工资</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同时支持手机微信端查看</a:t>
            </a:r>
          </a:p>
        </p:txBody>
      </p:sp>
      <p:pic>
        <p:nvPicPr>
          <p:cNvPr id="11" name="图片 10"/>
          <p:cNvPicPr>
            <a:picLocks noChangeAspect="1"/>
          </p:cNvPicPr>
          <p:nvPr/>
        </p:nvPicPr>
        <p:blipFill>
          <a:blip r:embed="rId3"/>
          <a:stretch>
            <a:fillRect/>
          </a:stretch>
        </p:blipFill>
        <p:spPr>
          <a:xfrm>
            <a:off x="1817184" y="2940710"/>
            <a:ext cx="8019273" cy="39278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流程图: 离页连接符 3"/>
          <p:cNvSpPr/>
          <p:nvPr/>
        </p:nvSpPr>
        <p:spPr>
          <a:xfrm>
            <a:off x="2070141" y="1255373"/>
            <a:ext cx="1692234" cy="1773054"/>
          </a:xfrm>
          <a:prstGeom prst="flowChartOffpageConnector">
            <a:avLst/>
          </a:prstGeom>
          <a:solidFill>
            <a:srgbClr val="314371"/>
          </a:solidFill>
          <a:ln w="12700" cap="flat" cmpd="sng" algn="ctr">
            <a:noFill/>
            <a:prstDash val="solid"/>
            <a:miter lim="800000"/>
          </a:ln>
          <a:effectLst/>
        </p:spPr>
        <p:txBody>
          <a:bodyPr rtlCol="0" anchor="ctr"/>
          <a:lstStyle/>
          <a:p>
            <a:pPr algn="ctr">
              <a:lnSpc>
                <a:spcPct val="130000"/>
              </a:lnSpc>
              <a:defRPr/>
            </a:pPr>
            <a:r>
              <a:rPr lang="en-US" sz="9600" b="1" kern="0" dirty="0">
                <a:solidFill>
                  <a:prstClr val="white"/>
                </a:solidFill>
                <a:latin typeface="Arial" panose="020B0604020202020204"/>
                <a:ea typeface="微软雅黑" panose="020B0503020204020204" charset="-122"/>
              </a:rPr>
              <a:t>7</a:t>
            </a:r>
          </a:p>
        </p:txBody>
      </p:sp>
      <p:cxnSp>
        <p:nvCxnSpPr>
          <p:cNvPr id="5" name="直接连接符 4"/>
          <p:cNvCxnSpPr/>
          <p:nvPr/>
        </p:nvCxnSpPr>
        <p:spPr>
          <a:xfrm>
            <a:off x="3965575" y="2105312"/>
            <a:ext cx="5753100" cy="0"/>
          </a:xfrm>
          <a:prstGeom prst="line">
            <a:avLst/>
          </a:prstGeom>
          <a:noFill/>
          <a:ln w="12700" cap="flat" cmpd="sng" algn="ctr">
            <a:solidFill>
              <a:srgbClr val="314371"/>
            </a:solidFill>
            <a:prstDash val="solid"/>
            <a:miter lim="800000"/>
          </a:ln>
          <a:effectLst/>
        </p:spPr>
      </p:cxnSp>
      <p:sp>
        <p:nvSpPr>
          <p:cNvPr id="6" name="文本框 32"/>
          <p:cNvSpPr txBox="1"/>
          <p:nvPr/>
        </p:nvSpPr>
        <p:spPr>
          <a:xfrm>
            <a:off x="4462601" y="1269467"/>
            <a:ext cx="2621280" cy="829945"/>
          </a:xfrm>
          <a:prstGeom prst="rect">
            <a:avLst/>
          </a:prstGeom>
          <a:noFill/>
        </p:spPr>
        <p:txBody>
          <a:bodyPr wrap="none" rtlCol="0">
            <a:spAutoFit/>
          </a:bodyPr>
          <a:lstStyle/>
          <a:p>
            <a:r>
              <a:rPr lang="zh-CN" altLang="en-US" sz="4800" b="1" dirty="0">
                <a:solidFill>
                  <a:srgbClr val="314371"/>
                </a:solidFill>
                <a:latin typeface="微软雅黑" panose="020B0503020204020204" charset="-122"/>
                <a:ea typeface="微软雅黑" panose="020B0503020204020204" charset="-122"/>
              </a:rPr>
              <a:t>行政管理</a:t>
            </a:r>
          </a:p>
        </p:txBody>
      </p:sp>
      <p:cxnSp>
        <p:nvCxnSpPr>
          <p:cNvPr id="8" name="直接连接符 7"/>
          <p:cNvCxnSpPr/>
          <p:nvPr/>
        </p:nvCxnSpPr>
        <p:spPr>
          <a:xfrm flipH="1">
            <a:off x="4656455" y="2741930"/>
            <a:ext cx="1905" cy="2366010"/>
          </a:xfrm>
          <a:prstGeom prst="line">
            <a:avLst/>
          </a:prstGeom>
          <a:solidFill>
            <a:srgbClr val="F2F2F2"/>
          </a:solidFill>
          <a:ln w="15875" cap="flat" cmpd="sng" algn="ctr">
            <a:solidFill>
              <a:srgbClr val="314371"/>
            </a:solidFill>
            <a:prstDash val="solid"/>
            <a:miter lim="800000"/>
          </a:ln>
          <a:effectLst/>
        </p:spPr>
      </p:cxnSp>
      <p:sp>
        <p:nvSpPr>
          <p:cNvPr id="9" name="椭圆 8"/>
          <p:cNvSpPr/>
          <p:nvPr/>
        </p:nvSpPr>
        <p:spPr>
          <a:xfrm>
            <a:off x="4556125" y="2536825"/>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0" name="椭圆 9"/>
          <p:cNvSpPr/>
          <p:nvPr/>
        </p:nvSpPr>
        <p:spPr>
          <a:xfrm>
            <a:off x="4556125" y="3039745"/>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1" name="椭圆 10"/>
          <p:cNvSpPr/>
          <p:nvPr/>
        </p:nvSpPr>
        <p:spPr>
          <a:xfrm>
            <a:off x="4556125" y="3555365"/>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4" name="矩形 122"/>
          <p:cNvSpPr>
            <a:spLocks noChangeArrowheads="1"/>
          </p:cNvSpPr>
          <p:nvPr/>
        </p:nvSpPr>
        <p:spPr bwMode="auto">
          <a:xfrm>
            <a:off x="4930775" y="2440305"/>
            <a:ext cx="1393190"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报修管理</a:t>
            </a:r>
          </a:p>
        </p:txBody>
      </p:sp>
      <p:sp>
        <p:nvSpPr>
          <p:cNvPr id="15" name="矩形 122"/>
          <p:cNvSpPr>
            <a:spLocks noChangeArrowheads="1"/>
          </p:cNvSpPr>
          <p:nvPr/>
        </p:nvSpPr>
        <p:spPr bwMode="auto">
          <a:xfrm>
            <a:off x="4930775" y="2915285"/>
            <a:ext cx="1344930"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通知管理</a:t>
            </a:r>
          </a:p>
        </p:txBody>
      </p:sp>
      <p:sp>
        <p:nvSpPr>
          <p:cNvPr id="16" name="矩形 122"/>
          <p:cNvSpPr>
            <a:spLocks noChangeArrowheads="1"/>
          </p:cNvSpPr>
          <p:nvPr/>
        </p:nvSpPr>
        <p:spPr bwMode="auto">
          <a:xfrm>
            <a:off x="4930775" y="3438525"/>
            <a:ext cx="1336040"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请假管理</a:t>
            </a:r>
          </a:p>
        </p:txBody>
      </p:sp>
      <p:sp>
        <p:nvSpPr>
          <p:cNvPr id="19" name="矩形 42"/>
          <p:cNvSpPr/>
          <p:nvPr/>
        </p:nvSpPr>
        <p:spPr>
          <a:xfrm rot="16200000">
            <a:off x="3713897" y="1540798"/>
            <a:ext cx="1577720" cy="9024563"/>
          </a:xfrm>
          <a:custGeom>
            <a:avLst/>
            <a:gdLst/>
            <a:ahLst/>
            <a:cxnLst/>
            <a:rect l="l" t="t" r="r" b="b"/>
            <a:pathLst>
              <a:path w="2443221" h="4630591">
                <a:moveTo>
                  <a:pt x="0" y="0"/>
                </a:moveTo>
                <a:lnTo>
                  <a:pt x="2443221" y="0"/>
                </a:lnTo>
                <a:lnTo>
                  <a:pt x="0" y="463059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20" name="矩形 42"/>
          <p:cNvSpPr/>
          <p:nvPr/>
        </p:nvSpPr>
        <p:spPr>
          <a:xfrm rot="16200000" flipV="1">
            <a:off x="9425794" y="4101319"/>
            <a:ext cx="2345925" cy="3167437"/>
          </a:xfrm>
          <a:custGeom>
            <a:avLst/>
            <a:gdLst/>
            <a:ahLst/>
            <a:cxnLst/>
            <a:rect l="l" t="t" r="r" b="b"/>
            <a:pathLst>
              <a:path w="2443221" h="4630591">
                <a:moveTo>
                  <a:pt x="0" y="0"/>
                </a:moveTo>
                <a:lnTo>
                  <a:pt x="2443221" y="0"/>
                </a:lnTo>
                <a:lnTo>
                  <a:pt x="0" y="4630591"/>
                </a:lnTo>
                <a:close/>
              </a:path>
            </a:pathLst>
          </a:custGeom>
          <a:solidFill>
            <a:srgbClr val="314371"/>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2" name="椭圆 1"/>
          <p:cNvSpPr/>
          <p:nvPr/>
        </p:nvSpPr>
        <p:spPr>
          <a:xfrm>
            <a:off x="4554855" y="409194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3" name="矩形 122"/>
          <p:cNvSpPr>
            <a:spLocks noChangeArrowheads="1"/>
          </p:cNvSpPr>
          <p:nvPr/>
        </p:nvSpPr>
        <p:spPr bwMode="auto">
          <a:xfrm>
            <a:off x="4930775" y="3980815"/>
            <a:ext cx="1355090"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校历管理</a:t>
            </a:r>
          </a:p>
        </p:txBody>
      </p:sp>
      <p:sp>
        <p:nvSpPr>
          <p:cNvPr id="7" name="椭圆 6"/>
          <p:cNvSpPr/>
          <p:nvPr/>
        </p:nvSpPr>
        <p:spPr>
          <a:xfrm>
            <a:off x="4554855" y="4623435"/>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2" name="矩形 122"/>
          <p:cNvSpPr>
            <a:spLocks noChangeArrowheads="1"/>
          </p:cNvSpPr>
          <p:nvPr/>
        </p:nvSpPr>
        <p:spPr bwMode="auto">
          <a:xfrm>
            <a:off x="4930775" y="4512310"/>
            <a:ext cx="1259840"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公文流转</a:t>
            </a:r>
          </a:p>
        </p:txBody>
      </p:sp>
      <p:cxnSp>
        <p:nvCxnSpPr>
          <p:cNvPr id="25" name="直接连接符 24"/>
          <p:cNvCxnSpPr/>
          <p:nvPr/>
        </p:nvCxnSpPr>
        <p:spPr>
          <a:xfrm flipH="1">
            <a:off x="6809740" y="2741930"/>
            <a:ext cx="1905" cy="2366010"/>
          </a:xfrm>
          <a:prstGeom prst="line">
            <a:avLst/>
          </a:prstGeom>
          <a:solidFill>
            <a:srgbClr val="F2F2F2"/>
          </a:solidFill>
          <a:ln w="15875" cap="flat" cmpd="sng" algn="ctr">
            <a:solidFill>
              <a:srgbClr val="314371"/>
            </a:solidFill>
            <a:prstDash val="solid"/>
            <a:miter lim="800000"/>
          </a:ln>
          <a:effectLst/>
        </p:spPr>
      </p:cxnSp>
      <p:sp>
        <p:nvSpPr>
          <p:cNvPr id="26" name="椭圆 25"/>
          <p:cNvSpPr/>
          <p:nvPr/>
        </p:nvSpPr>
        <p:spPr>
          <a:xfrm>
            <a:off x="6709410" y="2536825"/>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27" name="椭圆 26"/>
          <p:cNvSpPr/>
          <p:nvPr/>
        </p:nvSpPr>
        <p:spPr>
          <a:xfrm>
            <a:off x="6709410" y="3039745"/>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28" name="椭圆 27"/>
          <p:cNvSpPr/>
          <p:nvPr/>
        </p:nvSpPr>
        <p:spPr>
          <a:xfrm>
            <a:off x="6709410" y="3555365"/>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29" name="矩形 122"/>
          <p:cNvSpPr>
            <a:spLocks noChangeArrowheads="1"/>
          </p:cNvSpPr>
          <p:nvPr/>
        </p:nvSpPr>
        <p:spPr bwMode="auto">
          <a:xfrm>
            <a:off x="7084060" y="2440305"/>
            <a:ext cx="1393190"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加班管理</a:t>
            </a:r>
          </a:p>
        </p:txBody>
      </p:sp>
      <p:sp>
        <p:nvSpPr>
          <p:cNvPr id="30" name="矩形 122"/>
          <p:cNvSpPr>
            <a:spLocks noChangeArrowheads="1"/>
          </p:cNvSpPr>
          <p:nvPr/>
        </p:nvSpPr>
        <p:spPr bwMode="auto">
          <a:xfrm>
            <a:off x="7084060" y="2915285"/>
            <a:ext cx="1344930"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值班管理</a:t>
            </a:r>
          </a:p>
        </p:txBody>
      </p:sp>
      <p:sp>
        <p:nvSpPr>
          <p:cNvPr id="31" name="矩形 122"/>
          <p:cNvSpPr>
            <a:spLocks noChangeArrowheads="1"/>
          </p:cNvSpPr>
          <p:nvPr/>
        </p:nvSpPr>
        <p:spPr bwMode="auto">
          <a:xfrm>
            <a:off x="7084060" y="3438525"/>
            <a:ext cx="1336040"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投票管理</a:t>
            </a:r>
          </a:p>
        </p:txBody>
      </p:sp>
      <p:sp>
        <p:nvSpPr>
          <p:cNvPr id="32" name="椭圆 31"/>
          <p:cNvSpPr/>
          <p:nvPr/>
        </p:nvSpPr>
        <p:spPr>
          <a:xfrm>
            <a:off x="6708140" y="409194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33" name="矩形 122"/>
          <p:cNvSpPr>
            <a:spLocks noChangeArrowheads="1"/>
          </p:cNvSpPr>
          <p:nvPr/>
        </p:nvSpPr>
        <p:spPr bwMode="auto">
          <a:xfrm>
            <a:off x="7084060" y="3980815"/>
            <a:ext cx="1355090"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问卷调查</a:t>
            </a:r>
          </a:p>
        </p:txBody>
      </p:sp>
      <p:sp>
        <p:nvSpPr>
          <p:cNvPr id="34" name="椭圆 33"/>
          <p:cNvSpPr/>
          <p:nvPr/>
        </p:nvSpPr>
        <p:spPr>
          <a:xfrm>
            <a:off x="6708140" y="4623435"/>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35" name="矩形 122"/>
          <p:cNvSpPr>
            <a:spLocks noChangeArrowheads="1"/>
          </p:cNvSpPr>
          <p:nvPr/>
        </p:nvSpPr>
        <p:spPr bwMode="auto">
          <a:xfrm>
            <a:off x="7084060" y="4512310"/>
            <a:ext cx="1259840"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用车管理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par>
                                <p:cTn id="28" presetID="22" presetClass="entr" presetSubtype="8" fill="hold" grpId="0" nodeType="withEffect">
                                  <p:stCondLst>
                                    <p:cond delay="40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par>
                                <p:cTn id="31" presetID="22" presetClass="entr" presetSubtype="8" fill="hold" grpId="0" nodeType="withEffect">
                                  <p:stCondLst>
                                    <p:cond delay="4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left)">
                                      <p:cBhvr>
                                        <p:cTn id="37" dur="500"/>
                                        <p:tgtEl>
                                          <p:spTgt spid="29"/>
                                        </p:tgtEl>
                                      </p:cBhvr>
                                    </p:animEffect>
                                  </p:childTnLst>
                                </p:cTn>
                              </p:par>
                              <p:par>
                                <p:cTn id="38" presetID="22" presetClass="entr" presetSubtype="8" fill="hold" grpId="0" nodeType="withEffect">
                                  <p:stCondLst>
                                    <p:cond delay="20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par>
                                <p:cTn id="41" presetID="22" presetClass="entr" presetSubtype="8" fill="hold" grpId="0" nodeType="withEffect">
                                  <p:stCondLst>
                                    <p:cond delay="40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par>
                                <p:cTn id="44" presetID="22" presetClass="entr" presetSubtype="8" fill="hold" grpId="0" nodeType="withEffect">
                                  <p:stCondLst>
                                    <p:cond delay="40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par>
                                <p:cTn id="47" presetID="22" presetClass="entr" presetSubtype="8" fill="hold" grpId="0" nodeType="withEffect">
                                  <p:stCondLst>
                                    <p:cond delay="40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14" grpId="0"/>
      <p:bldP spid="15" grpId="0"/>
      <p:bldP spid="16" grpId="0"/>
      <p:bldP spid="3" grpId="0"/>
      <p:bldP spid="12" grpId="0"/>
      <p:bldP spid="29" grpId="0"/>
      <p:bldP spid="30" grpId="0"/>
      <p:bldP spid="31" grpId="0"/>
      <p:bldP spid="33"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97"/>
          <p:cNvSpPr txBox="1"/>
          <p:nvPr/>
        </p:nvSpPr>
        <p:spPr>
          <a:xfrm>
            <a:off x="799465" y="2061210"/>
            <a:ext cx="10128885"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学校应用管理员对学校的各个角色进行分配权限</a:t>
            </a:r>
            <a:r>
              <a:rPr lang="en-US" altLang="zh-CN" sz="1300" kern="0" dirty="0">
                <a:solidFill>
                  <a:srgbClr val="000000">
                    <a:lumMod val="65000"/>
                    <a:lumOff val="35000"/>
                  </a:srgbClr>
                </a:solidFill>
              </a:rPr>
              <a:t>(</a:t>
            </a:r>
            <a:r>
              <a:rPr lang="zh-CN" altLang="en-US" sz="1300" kern="0" dirty="0">
                <a:solidFill>
                  <a:srgbClr val="000000">
                    <a:lumMod val="65000"/>
                    <a:lumOff val="35000"/>
                  </a:srgbClr>
                </a:solidFill>
              </a:rPr>
              <a:t>中职可自定义添加角色、中小学的角色信息是从平台上同步过来的</a:t>
            </a:r>
            <a:r>
              <a:rPr lang="en-US" altLang="zh-CN" sz="1300" kern="0" dirty="0">
                <a:solidFill>
                  <a:srgbClr val="000000">
                    <a:lumMod val="65000"/>
                    <a:lumOff val="35000"/>
                  </a:srgbClr>
                </a:solidFill>
              </a:rPr>
              <a:t>)</a:t>
            </a:r>
          </a:p>
          <a:p>
            <a:pPr defTabSz="1131570">
              <a:lnSpc>
                <a:spcPts val="1865"/>
              </a:lnSpc>
              <a:defRPr/>
            </a:pPr>
            <a:r>
              <a:rPr lang="zh-CN" altLang="en-US" sz="1300" kern="0" dirty="0">
                <a:solidFill>
                  <a:srgbClr val="000000">
                    <a:lumMod val="65000"/>
                    <a:lumOff val="35000"/>
                  </a:srgbClr>
                </a:solidFill>
              </a:rPr>
              <a:t>例如：教务主任负责排课一块，就可以给教务主任分配教务管理下面的排课管理部门</a:t>
            </a:r>
          </a:p>
        </p:txBody>
      </p:sp>
      <p:sp>
        <p:nvSpPr>
          <p:cNvPr id="97" name="TextBox 96"/>
          <p:cNvSpPr txBox="1"/>
          <p:nvPr/>
        </p:nvSpPr>
        <p:spPr>
          <a:xfrm>
            <a:off x="828350" y="1265427"/>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sym typeface="+mn-ea"/>
              </a:rPr>
              <a:t>基础数据</a:t>
            </a:r>
            <a:r>
              <a:rPr lang="en-US" altLang="zh-CN" b="1" dirty="0">
                <a:solidFill>
                  <a:srgbClr val="314371"/>
                </a:solidFill>
                <a:latin typeface="微软雅黑" panose="020B0503020204020204" charset="-122"/>
                <a:sym typeface="+mn-ea"/>
              </a:rPr>
              <a:t>——</a:t>
            </a:r>
            <a:r>
              <a:rPr lang="zh-CN" altLang="en-US" b="1" dirty="0">
                <a:solidFill>
                  <a:srgbClr val="314371"/>
                </a:solidFill>
                <a:latin typeface="微软雅黑" panose="020B0503020204020204" charset="-122"/>
                <a:sym typeface="+mn-ea"/>
              </a:rPr>
              <a:t>权限分配</a:t>
            </a:r>
            <a:endParaRPr lang="zh-CN" altLang="en-US" b="1" dirty="0">
              <a:solidFill>
                <a:srgbClr val="314371"/>
              </a:solidFill>
              <a:latin typeface="微软雅黑" panose="020B0503020204020204" charset="-122"/>
            </a:endParaRPr>
          </a:p>
        </p:txBody>
      </p:sp>
      <p:sp>
        <p:nvSpPr>
          <p:cNvPr id="3" name="TextBox 96"/>
          <p:cNvSpPr txBox="1"/>
          <p:nvPr/>
        </p:nvSpPr>
        <p:spPr>
          <a:xfrm>
            <a:off x="799678" y="166858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权限分配</a:t>
            </a:r>
          </a:p>
        </p:txBody>
      </p:sp>
      <p:pic>
        <p:nvPicPr>
          <p:cNvPr id="2" name="图片 1"/>
          <p:cNvPicPr>
            <a:picLocks noChangeAspect="1"/>
          </p:cNvPicPr>
          <p:nvPr/>
        </p:nvPicPr>
        <p:blipFill>
          <a:blip r:embed="rId3"/>
          <a:stretch>
            <a:fillRect/>
          </a:stretch>
        </p:blipFill>
        <p:spPr>
          <a:xfrm>
            <a:off x="699770" y="2710815"/>
            <a:ext cx="2124075" cy="2305050"/>
          </a:xfrm>
          <a:prstGeom prst="rect">
            <a:avLst/>
          </a:prstGeom>
        </p:spPr>
      </p:pic>
      <p:sp>
        <p:nvSpPr>
          <p:cNvPr id="11" name="椭圆 10"/>
          <p:cNvSpPr/>
          <p:nvPr/>
        </p:nvSpPr>
        <p:spPr>
          <a:xfrm>
            <a:off x="1075690" y="3766185"/>
            <a:ext cx="1372235" cy="54800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a:stretch>
            <a:fillRect/>
          </a:stretch>
        </p:blipFill>
        <p:spPr>
          <a:xfrm>
            <a:off x="3263265" y="3561080"/>
            <a:ext cx="4481830" cy="2258695"/>
          </a:xfrm>
          <a:prstGeom prst="rect">
            <a:avLst/>
          </a:prstGeom>
        </p:spPr>
      </p:pic>
      <p:sp>
        <p:nvSpPr>
          <p:cNvPr id="12" name="右箭头 11"/>
          <p:cNvSpPr/>
          <p:nvPr/>
        </p:nvSpPr>
        <p:spPr>
          <a:xfrm>
            <a:off x="2346325" y="4442460"/>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791325" y="3843020"/>
            <a:ext cx="465455" cy="24955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5"/>
          <a:stretch>
            <a:fillRect/>
          </a:stretch>
        </p:blipFill>
        <p:spPr>
          <a:xfrm>
            <a:off x="8333740" y="2821940"/>
            <a:ext cx="2534285" cy="2735580"/>
          </a:xfrm>
          <a:prstGeom prst="rect">
            <a:avLst/>
          </a:prstGeom>
        </p:spPr>
      </p:pic>
      <p:sp>
        <p:nvSpPr>
          <p:cNvPr id="7" name="右箭头 6"/>
          <p:cNvSpPr/>
          <p:nvPr/>
        </p:nvSpPr>
        <p:spPr>
          <a:xfrm>
            <a:off x="7331710" y="4314190"/>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432165" y="3373755"/>
            <a:ext cx="882650" cy="189865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7"/>
          <p:cNvSpPr txBox="1"/>
          <p:nvPr/>
        </p:nvSpPr>
        <p:spPr>
          <a:xfrm>
            <a:off x="8508365" y="5723255"/>
            <a:ext cx="3101975" cy="95631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选择要给行政校长分配的权限，</a:t>
            </a:r>
          </a:p>
          <a:p>
            <a:pPr defTabSz="1131570">
              <a:lnSpc>
                <a:spcPts val="1865"/>
              </a:lnSpc>
              <a:defRPr/>
            </a:pPr>
            <a:r>
              <a:rPr lang="zh-CN" sz="1300" kern="0" dirty="0">
                <a:solidFill>
                  <a:srgbClr val="000000">
                    <a:lumMod val="65000"/>
                    <a:lumOff val="35000"/>
                  </a:srgbClr>
                </a:solidFill>
              </a:rPr>
              <a:t>如果全部权限都有可以全选</a:t>
            </a:r>
          </a:p>
          <a:p>
            <a:pPr defTabSz="1131570">
              <a:lnSpc>
                <a:spcPts val="1865"/>
              </a:lnSpc>
              <a:defRPr/>
            </a:pPr>
            <a:r>
              <a:rPr lang="zh-CN" sz="1300" kern="0" dirty="0">
                <a:solidFill>
                  <a:srgbClr val="000000">
                    <a:lumMod val="65000"/>
                    <a:lumOff val="35000"/>
                  </a:srgbClr>
                </a:solidFill>
              </a:rPr>
              <a:t>分配成功后老师就可在云管理首页上看到自己相应的模块功能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right)">
                                      <p:cBhvr>
                                        <p:cTn id="10" dur="500"/>
                                        <p:tgtEl>
                                          <p:spTgt spid="97"/>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righ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3"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3"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7" grpId="0"/>
      <p:bldP spid="3" grpId="0"/>
      <p:bldP spid="11" grpId="0" bldLvl="0" animBg="1"/>
      <p:bldP spid="12" grpId="3" bldLvl="0" animBg="1"/>
      <p:bldP spid="5" grpId="0" bldLvl="0" animBg="1"/>
      <p:bldP spid="7" grpId="3" bldLvl="0" animBg="1"/>
      <p:bldP spid="9" grpId="0" bldLvl="0" animBg="1"/>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69930"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报修管理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申请报修</a:t>
            </a:r>
          </a:p>
        </p:txBody>
      </p:sp>
      <p:pic>
        <p:nvPicPr>
          <p:cNvPr id="2" name="图片 1"/>
          <p:cNvPicPr>
            <a:picLocks noChangeAspect="1"/>
          </p:cNvPicPr>
          <p:nvPr/>
        </p:nvPicPr>
        <p:blipFill>
          <a:blip r:embed="rId3"/>
          <a:stretch>
            <a:fillRect/>
          </a:stretch>
        </p:blipFill>
        <p:spPr>
          <a:xfrm>
            <a:off x="4791205" y="1165632"/>
            <a:ext cx="6368026" cy="5428204"/>
          </a:xfrm>
          <a:prstGeom prst="rect">
            <a:avLst/>
          </a:prstGeom>
        </p:spPr>
      </p:pic>
      <p:sp>
        <p:nvSpPr>
          <p:cNvPr id="13" name="TextBox 97"/>
          <p:cNvSpPr txBox="1"/>
          <p:nvPr/>
        </p:nvSpPr>
        <p:spPr>
          <a:xfrm>
            <a:off x="769930" y="1700521"/>
            <a:ext cx="10799218" cy="953338"/>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点击添加申请报修：</a:t>
            </a:r>
          </a:p>
          <a:p>
            <a:pPr defTabSz="1131570">
              <a:lnSpc>
                <a:spcPts val="1865"/>
              </a:lnSpc>
              <a:defRPr/>
            </a:pPr>
            <a:r>
              <a:rPr lang="zh-CN" altLang="en-US" sz="1300" kern="0" dirty="0">
                <a:solidFill>
                  <a:srgbClr val="000000">
                    <a:lumMod val="65000"/>
                    <a:lumOff val="35000"/>
                  </a:srgbClr>
                </a:solidFill>
              </a:rPr>
              <a:t>填写报修地点、报修情况、添加审核人</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（可同时添加多人平级审核、添加多级审核）</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选择左侧学校名称，添加审核人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69930"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报修管理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审核报修</a:t>
            </a:r>
          </a:p>
        </p:txBody>
      </p:sp>
      <p:sp>
        <p:nvSpPr>
          <p:cNvPr id="13" name="TextBox 97"/>
          <p:cNvSpPr txBox="1"/>
          <p:nvPr/>
        </p:nvSpPr>
        <p:spPr>
          <a:xfrm>
            <a:off x="769930" y="1854826"/>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申请报修成功后，审核人会收到审核信息</a:t>
            </a:r>
          </a:p>
          <a:p>
            <a:pPr defTabSz="1131570">
              <a:lnSpc>
                <a:spcPts val="1865"/>
              </a:lnSpc>
              <a:defRPr/>
            </a:pPr>
            <a:r>
              <a:rPr lang="zh-CN" altLang="en-US" sz="1300" kern="0" dirty="0">
                <a:solidFill>
                  <a:srgbClr val="000000">
                    <a:lumMod val="65000"/>
                    <a:lumOff val="35000"/>
                  </a:srgbClr>
                </a:solidFill>
              </a:rPr>
              <a:t>点击待审核，选择审核通过或者不通过</a:t>
            </a:r>
          </a:p>
        </p:txBody>
      </p:sp>
      <p:pic>
        <p:nvPicPr>
          <p:cNvPr id="2" name="图片 1"/>
          <p:cNvPicPr>
            <a:picLocks noChangeAspect="1"/>
          </p:cNvPicPr>
          <p:nvPr/>
        </p:nvPicPr>
        <p:blipFill>
          <a:blip r:embed="rId2"/>
          <a:stretch>
            <a:fillRect/>
          </a:stretch>
        </p:blipFill>
        <p:spPr>
          <a:xfrm>
            <a:off x="769620" y="2846705"/>
            <a:ext cx="4485005" cy="2776220"/>
          </a:xfrm>
          <a:prstGeom prst="rect">
            <a:avLst/>
          </a:prstGeom>
        </p:spPr>
      </p:pic>
      <p:pic>
        <p:nvPicPr>
          <p:cNvPr id="4" name="图片 3"/>
          <p:cNvPicPr>
            <a:picLocks noChangeAspect="1"/>
          </p:cNvPicPr>
          <p:nvPr/>
        </p:nvPicPr>
        <p:blipFill>
          <a:blip r:embed="rId3"/>
          <a:stretch>
            <a:fillRect/>
          </a:stretch>
        </p:blipFill>
        <p:spPr>
          <a:xfrm>
            <a:off x="5619750" y="2846705"/>
            <a:ext cx="5949315" cy="28136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通知管理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发起班级通知</a:t>
            </a:r>
          </a:p>
        </p:txBody>
      </p:sp>
      <p:sp>
        <p:nvSpPr>
          <p:cNvPr id="13" name="TextBox 97"/>
          <p:cNvSpPr txBox="1"/>
          <p:nvPr/>
        </p:nvSpPr>
        <p:spPr>
          <a:xfrm>
            <a:off x="779455" y="1854826"/>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选择年级、班级、填写通知标题和内容进行添加班级通知</a:t>
            </a:r>
          </a:p>
          <a:p>
            <a:pPr defTabSz="1131570">
              <a:lnSpc>
                <a:spcPts val="1865"/>
              </a:lnSpc>
              <a:defRPr/>
            </a:pPr>
            <a:r>
              <a:rPr lang="zh-CN" altLang="en-US" sz="1300" kern="0" dirty="0">
                <a:solidFill>
                  <a:srgbClr val="000000">
                    <a:lumMod val="65000"/>
                    <a:lumOff val="35000"/>
                  </a:srgbClr>
                </a:solidFill>
              </a:rPr>
              <a:t>添加成功后，班级学生及班级老师可以在首页上消息通知中查看</a:t>
            </a:r>
          </a:p>
        </p:txBody>
      </p:sp>
      <p:pic>
        <p:nvPicPr>
          <p:cNvPr id="2" name="图片 1"/>
          <p:cNvPicPr>
            <a:picLocks noChangeAspect="1"/>
          </p:cNvPicPr>
          <p:nvPr/>
        </p:nvPicPr>
        <p:blipFill>
          <a:blip r:embed="rId2"/>
          <a:stretch>
            <a:fillRect/>
          </a:stretch>
        </p:blipFill>
        <p:spPr>
          <a:xfrm>
            <a:off x="779145" y="2625725"/>
            <a:ext cx="5699125" cy="3783965"/>
          </a:xfrm>
          <a:prstGeom prst="rect">
            <a:avLst/>
          </a:prstGeom>
        </p:spPr>
      </p:pic>
      <p:pic>
        <p:nvPicPr>
          <p:cNvPr id="5" name="图片 4"/>
          <p:cNvPicPr>
            <a:picLocks noChangeAspect="1"/>
          </p:cNvPicPr>
          <p:nvPr/>
        </p:nvPicPr>
        <p:blipFill>
          <a:blip r:embed="rId3"/>
          <a:stretch>
            <a:fillRect/>
          </a:stretch>
        </p:blipFill>
        <p:spPr>
          <a:xfrm>
            <a:off x="6682740" y="2625725"/>
            <a:ext cx="4963795" cy="3783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通知管理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发起学校通知</a:t>
            </a:r>
          </a:p>
        </p:txBody>
      </p:sp>
      <p:sp>
        <p:nvSpPr>
          <p:cNvPr id="13" name="TextBox 97"/>
          <p:cNvSpPr txBox="1"/>
          <p:nvPr/>
        </p:nvSpPr>
        <p:spPr>
          <a:xfrm>
            <a:off x="779455" y="1854826"/>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选择通知成员、填写通知标题和内容进行添加学校通知</a:t>
            </a:r>
          </a:p>
          <a:p>
            <a:pPr defTabSz="1131570">
              <a:lnSpc>
                <a:spcPts val="1865"/>
              </a:lnSpc>
              <a:defRPr/>
            </a:pPr>
            <a:r>
              <a:rPr lang="zh-CN" altLang="en-US" sz="1300" kern="0" dirty="0">
                <a:solidFill>
                  <a:srgbClr val="000000">
                    <a:lumMod val="65000"/>
                    <a:lumOff val="35000"/>
                  </a:srgbClr>
                </a:solidFill>
              </a:rPr>
              <a:t>添加成功后，所对应通知成员可以在首页上消息通知中查看</a:t>
            </a:r>
          </a:p>
        </p:txBody>
      </p:sp>
      <p:pic>
        <p:nvPicPr>
          <p:cNvPr id="2" name="图片 1"/>
          <p:cNvPicPr>
            <a:picLocks noChangeAspect="1"/>
          </p:cNvPicPr>
          <p:nvPr/>
        </p:nvPicPr>
        <p:blipFill>
          <a:blip r:embed="rId2"/>
          <a:stretch>
            <a:fillRect/>
          </a:stretch>
        </p:blipFill>
        <p:spPr>
          <a:xfrm>
            <a:off x="779145" y="2675890"/>
            <a:ext cx="5433060" cy="3602355"/>
          </a:xfrm>
          <a:prstGeom prst="rect">
            <a:avLst/>
          </a:prstGeom>
        </p:spPr>
      </p:pic>
      <p:pic>
        <p:nvPicPr>
          <p:cNvPr id="5" name="图片 4"/>
          <p:cNvPicPr>
            <a:picLocks noChangeAspect="1"/>
          </p:cNvPicPr>
          <p:nvPr/>
        </p:nvPicPr>
        <p:blipFill>
          <a:blip r:embed="rId3"/>
          <a:stretch>
            <a:fillRect/>
          </a:stretch>
        </p:blipFill>
        <p:spPr>
          <a:xfrm>
            <a:off x="6412230" y="2675890"/>
            <a:ext cx="4726305" cy="36029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请假管理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学生申请请假</a:t>
            </a:r>
          </a:p>
        </p:txBody>
      </p:sp>
      <p:sp>
        <p:nvSpPr>
          <p:cNvPr id="13" name="TextBox 97"/>
          <p:cNvSpPr txBox="1"/>
          <p:nvPr/>
        </p:nvSpPr>
        <p:spPr>
          <a:xfrm>
            <a:off x="779455" y="1854826"/>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学生登录平台后进行点击申请请假，所填写相应请假设置，添加审核人进行申请请假</a:t>
            </a:r>
          </a:p>
        </p:txBody>
      </p:sp>
      <p:pic>
        <p:nvPicPr>
          <p:cNvPr id="2" name="图片 1"/>
          <p:cNvPicPr>
            <a:picLocks noChangeAspect="1"/>
          </p:cNvPicPr>
          <p:nvPr/>
        </p:nvPicPr>
        <p:blipFill>
          <a:blip r:embed="rId2"/>
          <a:stretch>
            <a:fillRect/>
          </a:stretch>
        </p:blipFill>
        <p:spPr>
          <a:xfrm>
            <a:off x="6049645" y="2663825"/>
            <a:ext cx="4084955" cy="3692525"/>
          </a:xfrm>
          <a:prstGeom prst="rect">
            <a:avLst/>
          </a:prstGeom>
        </p:spPr>
      </p:pic>
      <p:pic>
        <p:nvPicPr>
          <p:cNvPr id="4" name="图片 3"/>
          <p:cNvPicPr>
            <a:picLocks noChangeAspect="1"/>
          </p:cNvPicPr>
          <p:nvPr/>
        </p:nvPicPr>
        <p:blipFill>
          <a:blip r:embed="rId3"/>
          <a:stretch>
            <a:fillRect/>
          </a:stretch>
        </p:blipFill>
        <p:spPr>
          <a:xfrm>
            <a:off x="779145" y="2663825"/>
            <a:ext cx="5111750" cy="3692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请假管理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审核学生请假</a:t>
            </a:r>
          </a:p>
        </p:txBody>
      </p:sp>
      <p:sp>
        <p:nvSpPr>
          <p:cNvPr id="13" name="TextBox 97"/>
          <p:cNvSpPr txBox="1"/>
          <p:nvPr/>
        </p:nvSpPr>
        <p:spPr>
          <a:xfrm>
            <a:off x="779455" y="1854826"/>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学生申请请假成功后审核人可在审核学生请假页面对学生申请的请假进行审核</a:t>
            </a:r>
          </a:p>
        </p:txBody>
      </p:sp>
      <p:pic>
        <p:nvPicPr>
          <p:cNvPr id="2" name="图片 1"/>
          <p:cNvPicPr>
            <a:picLocks noChangeAspect="1"/>
          </p:cNvPicPr>
          <p:nvPr/>
        </p:nvPicPr>
        <p:blipFill>
          <a:blip r:embed="rId3"/>
          <a:stretch>
            <a:fillRect/>
          </a:stretch>
        </p:blipFill>
        <p:spPr>
          <a:xfrm>
            <a:off x="779145" y="2560955"/>
            <a:ext cx="10375900" cy="3284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477614" y="1873188"/>
            <a:ext cx="4742456" cy="276999"/>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请假管理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教职工申请请假</a:t>
            </a:r>
          </a:p>
        </p:txBody>
      </p:sp>
      <p:sp>
        <p:nvSpPr>
          <p:cNvPr id="13" name="TextBox 97"/>
          <p:cNvSpPr txBox="1"/>
          <p:nvPr/>
        </p:nvSpPr>
        <p:spPr>
          <a:xfrm>
            <a:off x="477614" y="2422997"/>
            <a:ext cx="4493881"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教师进行申请请假、选择请假时间、</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填写请假天数、选择替课老师、选择审核人等进行申请请假</a:t>
            </a:r>
          </a:p>
        </p:txBody>
      </p:sp>
      <p:pic>
        <p:nvPicPr>
          <p:cNvPr id="2" name="图片 1"/>
          <p:cNvPicPr>
            <a:picLocks noChangeAspect="1"/>
          </p:cNvPicPr>
          <p:nvPr/>
        </p:nvPicPr>
        <p:blipFill>
          <a:blip r:embed="rId2"/>
          <a:stretch>
            <a:fillRect/>
          </a:stretch>
        </p:blipFill>
        <p:spPr>
          <a:xfrm>
            <a:off x="5220070" y="1069983"/>
            <a:ext cx="6036815" cy="56894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请假管理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审核教职工请假</a:t>
            </a:r>
          </a:p>
        </p:txBody>
      </p:sp>
      <p:sp>
        <p:nvSpPr>
          <p:cNvPr id="13" name="TextBox 97"/>
          <p:cNvSpPr txBox="1"/>
          <p:nvPr/>
        </p:nvSpPr>
        <p:spPr>
          <a:xfrm>
            <a:off x="779455" y="1854826"/>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老师申请请假成功后审核人可在审核教职工请假页面对教师申请的请假进行审核</a:t>
            </a:r>
          </a:p>
        </p:txBody>
      </p:sp>
      <p:pic>
        <p:nvPicPr>
          <p:cNvPr id="2" name="图片 1"/>
          <p:cNvPicPr>
            <a:picLocks noChangeAspect="1"/>
          </p:cNvPicPr>
          <p:nvPr/>
        </p:nvPicPr>
        <p:blipFill>
          <a:blip r:embed="rId2"/>
          <a:stretch>
            <a:fillRect/>
          </a:stretch>
        </p:blipFill>
        <p:spPr>
          <a:xfrm>
            <a:off x="779145" y="2398395"/>
            <a:ext cx="10526395" cy="40982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a:off x="754062" y="2654192"/>
            <a:ext cx="5276828" cy="2971825"/>
          </a:xfrm>
          <a:prstGeom prst="rect">
            <a:avLst/>
          </a:prstGeom>
        </p:spPr>
      </p:pic>
      <p:pic>
        <p:nvPicPr>
          <p:cNvPr id="12" name="图片 11"/>
          <p:cNvPicPr>
            <a:picLocks noChangeAspect="1"/>
          </p:cNvPicPr>
          <p:nvPr/>
        </p:nvPicPr>
        <p:blipFill>
          <a:blip r:embed="rId4"/>
          <a:stretch>
            <a:fillRect/>
          </a:stretch>
        </p:blipFill>
        <p:spPr>
          <a:xfrm>
            <a:off x="6433638" y="2654192"/>
            <a:ext cx="5004300" cy="2971800"/>
          </a:xfrm>
          <a:prstGeom prst="rect">
            <a:avLst/>
          </a:prstGeom>
        </p:spPr>
      </p:pic>
      <p:sp>
        <p:nvSpPr>
          <p:cNvPr id="14" name="TextBox 97"/>
          <p:cNvSpPr txBox="1"/>
          <p:nvPr/>
        </p:nvSpPr>
        <p:spPr>
          <a:xfrm>
            <a:off x="753927" y="1910843"/>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活动、放假时间设置、校历事件：点击添加、选择添加日期（在左侧日期上点击即可）。添加成功后在首页中，点击添加的日期便可查看详情</a:t>
            </a:r>
            <a:endParaRPr lang="en-US" altLang="zh-CN" sz="1300" kern="0" dirty="0">
              <a:solidFill>
                <a:srgbClr val="000000">
                  <a:lumMod val="65000"/>
                  <a:lumOff val="35000"/>
                </a:srgbClr>
              </a:solidFill>
            </a:endParaRPr>
          </a:p>
        </p:txBody>
      </p:sp>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校历管理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righ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公文流转</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发起公文</a:t>
            </a:r>
          </a:p>
        </p:txBody>
      </p:sp>
      <p:pic>
        <p:nvPicPr>
          <p:cNvPr id="2" name="图片 1"/>
          <p:cNvPicPr>
            <a:picLocks noChangeAspect="1"/>
          </p:cNvPicPr>
          <p:nvPr/>
        </p:nvPicPr>
        <p:blipFill>
          <a:blip r:embed="rId2"/>
          <a:stretch>
            <a:fillRect/>
          </a:stretch>
        </p:blipFill>
        <p:spPr>
          <a:xfrm>
            <a:off x="3598521" y="1781772"/>
            <a:ext cx="7676120" cy="5087860"/>
          </a:xfrm>
          <a:prstGeom prst="rect">
            <a:avLst/>
          </a:prstGeom>
        </p:spPr>
      </p:pic>
      <p:sp>
        <p:nvSpPr>
          <p:cNvPr id="14" name="TextBox 97"/>
          <p:cNvSpPr txBox="1"/>
          <p:nvPr/>
        </p:nvSpPr>
        <p:spPr>
          <a:xfrm>
            <a:off x="753927" y="1910843"/>
            <a:ext cx="10799218" cy="709681"/>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创建公文：选择公文下发老师、填写</a:t>
            </a:r>
            <a:endParaRPr lang="en-US" altLang="zh-CN" sz="1300" kern="0" dirty="0">
              <a:solidFill>
                <a:srgbClr val="000000">
                  <a:lumMod val="65000"/>
                  <a:lumOff val="35000"/>
                </a:srgbClr>
              </a:solidFill>
            </a:endParaRPr>
          </a:p>
          <a:p>
            <a:pPr defTabSz="1131570">
              <a:lnSpc>
                <a:spcPts val="1865"/>
              </a:lnSpc>
              <a:defRPr/>
            </a:pPr>
            <a:r>
              <a:rPr lang="zh-CN" sz="1300" kern="0" dirty="0">
                <a:solidFill>
                  <a:srgbClr val="000000">
                    <a:lumMod val="65000"/>
                    <a:lumOff val="35000"/>
                  </a:srgbClr>
                </a:solidFill>
              </a:rPr>
              <a:t>公文标题、内容、备注等进行创建公文</a:t>
            </a:r>
          </a:p>
          <a:p>
            <a:pPr defTabSz="1131570">
              <a:lnSpc>
                <a:spcPts val="1865"/>
              </a:lnSpc>
              <a:defRPr/>
            </a:pPr>
            <a:r>
              <a:rPr lang="zh-CN" sz="1300" kern="0" dirty="0">
                <a:solidFill>
                  <a:srgbClr val="000000">
                    <a:lumMod val="65000"/>
                    <a:lumOff val="35000"/>
                  </a:srgbClr>
                </a:solidFill>
              </a:rPr>
              <a:t>点击公文标题可查看公文下发详情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基础数据</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学期管理</a:t>
            </a:r>
          </a:p>
        </p:txBody>
      </p:sp>
      <p:sp>
        <p:nvSpPr>
          <p:cNvPr id="12" name="TextBox 97"/>
          <p:cNvSpPr txBox="1"/>
          <p:nvPr/>
        </p:nvSpPr>
        <p:spPr>
          <a:xfrm>
            <a:off x="769620" y="1920240"/>
            <a:ext cx="1739900" cy="7309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应用管理员可以</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修改学期的起止</a:t>
            </a:r>
            <a:r>
              <a:rPr lang="zh-CN" altLang="en-US" sz="1300" kern="0" dirty="0" smtClean="0">
                <a:solidFill>
                  <a:srgbClr val="000000">
                    <a:lumMod val="65000"/>
                    <a:lumOff val="35000"/>
                  </a:srgbClr>
                </a:solidFill>
              </a:rPr>
              <a:t>时间（校历）</a:t>
            </a:r>
            <a:endParaRPr lang="en-US" altLang="zh-CN" sz="1300" kern="0" dirty="0">
              <a:solidFill>
                <a:srgbClr val="000000">
                  <a:lumMod val="65000"/>
                  <a:lumOff val="35000"/>
                </a:srgbClr>
              </a:solidFill>
            </a:endParaRPr>
          </a:p>
        </p:txBody>
      </p:sp>
      <p:pic>
        <p:nvPicPr>
          <p:cNvPr id="2" name="图片 1"/>
          <p:cNvPicPr>
            <a:picLocks noChangeAspect="1"/>
          </p:cNvPicPr>
          <p:nvPr/>
        </p:nvPicPr>
        <p:blipFill>
          <a:blip r:embed="rId3"/>
          <a:stretch>
            <a:fillRect/>
          </a:stretch>
        </p:blipFill>
        <p:spPr>
          <a:xfrm>
            <a:off x="769620" y="2650490"/>
            <a:ext cx="2009775" cy="3333115"/>
          </a:xfrm>
          <a:prstGeom prst="rect">
            <a:avLst/>
          </a:prstGeom>
        </p:spPr>
      </p:pic>
      <p:sp>
        <p:nvSpPr>
          <p:cNvPr id="11" name="椭圆 10"/>
          <p:cNvSpPr/>
          <p:nvPr/>
        </p:nvSpPr>
        <p:spPr>
          <a:xfrm>
            <a:off x="1017905" y="4132580"/>
            <a:ext cx="1372235" cy="54800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右箭头 2"/>
          <p:cNvSpPr/>
          <p:nvPr/>
        </p:nvSpPr>
        <p:spPr>
          <a:xfrm>
            <a:off x="2509520" y="4304030"/>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a:stretch>
            <a:fillRect/>
          </a:stretch>
        </p:blipFill>
        <p:spPr>
          <a:xfrm>
            <a:off x="3503930" y="2745740"/>
            <a:ext cx="4718685" cy="3141980"/>
          </a:xfrm>
          <a:prstGeom prst="rect">
            <a:avLst/>
          </a:prstGeom>
        </p:spPr>
      </p:pic>
      <p:sp>
        <p:nvSpPr>
          <p:cNvPr id="5" name="椭圆 4"/>
          <p:cNvSpPr/>
          <p:nvPr/>
        </p:nvSpPr>
        <p:spPr>
          <a:xfrm>
            <a:off x="7188200" y="3309620"/>
            <a:ext cx="513080" cy="23876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7701280" y="3548380"/>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5"/>
          <a:stretch>
            <a:fillRect/>
          </a:stretch>
        </p:blipFill>
        <p:spPr>
          <a:xfrm>
            <a:off x="8705215" y="2890520"/>
            <a:ext cx="3440430" cy="2192655"/>
          </a:xfrm>
          <a:prstGeom prst="rect">
            <a:avLst/>
          </a:prstGeom>
        </p:spPr>
      </p:pic>
      <p:sp>
        <p:nvSpPr>
          <p:cNvPr id="8" name="椭圆 7"/>
          <p:cNvSpPr/>
          <p:nvPr/>
        </p:nvSpPr>
        <p:spPr>
          <a:xfrm>
            <a:off x="9467850" y="4132580"/>
            <a:ext cx="975995" cy="23876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53090" y="4132580"/>
            <a:ext cx="975995" cy="23876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rot="3240000">
            <a:off x="11415395" y="4465320"/>
            <a:ext cx="314325" cy="1593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3"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3"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3"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bldLvl="0" animBg="1"/>
      <p:bldP spid="3" grpId="3" bldLvl="0" animBg="1"/>
      <p:bldP spid="5" grpId="0" bldLvl="0" animBg="1"/>
      <p:bldP spid="6" grpId="3" bldLvl="0" animBg="1"/>
      <p:bldP spid="8" grpId="0" bldLvl="0" animBg="1"/>
      <p:bldP spid="10" grpId="0" bldLvl="0" animBg="1"/>
      <p:bldP spid="14" grpId="3" bldLvl="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公文流转</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接收公文</a:t>
            </a:r>
          </a:p>
        </p:txBody>
      </p:sp>
      <p:sp>
        <p:nvSpPr>
          <p:cNvPr id="14" name="TextBox 97"/>
          <p:cNvSpPr txBox="1"/>
          <p:nvPr/>
        </p:nvSpPr>
        <p:spPr>
          <a:xfrm>
            <a:off x="753927" y="1910843"/>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可查看下发给自己的公文</a:t>
            </a:r>
          </a:p>
          <a:p>
            <a:pPr defTabSz="1131570">
              <a:lnSpc>
                <a:spcPts val="1865"/>
              </a:lnSpc>
              <a:defRPr/>
            </a:pPr>
            <a:r>
              <a:rPr lang="zh-CN" sz="1300" kern="0" dirty="0">
                <a:solidFill>
                  <a:srgbClr val="000000">
                    <a:lumMod val="65000"/>
                    <a:lumOff val="35000"/>
                  </a:srgbClr>
                </a:solidFill>
              </a:rPr>
              <a:t>点击公文标题可查看公文下发详情</a:t>
            </a:r>
          </a:p>
        </p:txBody>
      </p:sp>
      <p:pic>
        <p:nvPicPr>
          <p:cNvPr id="2" name="图片 1"/>
          <p:cNvPicPr>
            <a:picLocks noChangeAspect="1"/>
          </p:cNvPicPr>
          <p:nvPr/>
        </p:nvPicPr>
        <p:blipFill>
          <a:blip r:embed="rId2"/>
          <a:stretch>
            <a:fillRect/>
          </a:stretch>
        </p:blipFill>
        <p:spPr>
          <a:xfrm>
            <a:off x="779145" y="2884170"/>
            <a:ext cx="5512435" cy="3584575"/>
          </a:xfrm>
          <a:prstGeom prst="rect">
            <a:avLst/>
          </a:prstGeom>
        </p:spPr>
      </p:pic>
      <p:pic>
        <p:nvPicPr>
          <p:cNvPr id="4" name="图片 3"/>
          <p:cNvPicPr>
            <a:picLocks noChangeAspect="1"/>
          </p:cNvPicPr>
          <p:nvPr/>
        </p:nvPicPr>
        <p:blipFill>
          <a:blip r:embed="rId3"/>
          <a:stretch>
            <a:fillRect/>
          </a:stretch>
        </p:blipFill>
        <p:spPr>
          <a:xfrm>
            <a:off x="6632575" y="2884170"/>
            <a:ext cx="4890135" cy="3585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加班管理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教职工加班</a:t>
            </a:r>
          </a:p>
        </p:txBody>
      </p:sp>
      <p:sp>
        <p:nvSpPr>
          <p:cNvPr id="14" name="TextBox 97"/>
          <p:cNvSpPr txBox="1"/>
          <p:nvPr/>
        </p:nvSpPr>
        <p:spPr>
          <a:xfrm>
            <a:off x="779327" y="1969263"/>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选择开始、结束时间、填写</a:t>
            </a:r>
            <a:endParaRPr lang="en-US" altLang="zh-CN" sz="1300" kern="0" dirty="0">
              <a:solidFill>
                <a:srgbClr val="000000">
                  <a:lumMod val="65000"/>
                  <a:lumOff val="35000"/>
                </a:srgbClr>
              </a:solidFill>
            </a:endParaRPr>
          </a:p>
          <a:p>
            <a:pPr defTabSz="1131570">
              <a:lnSpc>
                <a:spcPts val="1865"/>
              </a:lnSpc>
              <a:defRPr/>
            </a:pPr>
            <a:r>
              <a:rPr lang="zh-CN" sz="1300" kern="0" dirty="0">
                <a:solidFill>
                  <a:srgbClr val="000000">
                    <a:lumMod val="65000"/>
                    <a:lumOff val="35000"/>
                  </a:srgbClr>
                </a:solidFill>
              </a:rPr>
              <a:t>加班地点、内容进行申请加班</a:t>
            </a:r>
          </a:p>
        </p:txBody>
      </p:sp>
      <p:pic>
        <p:nvPicPr>
          <p:cNvPr id="2" name="图片 1"/>
          <p:cNvPicPr>
            <a:picLocks noChangeAspect="1"/>
          </p:cNvPicPr>
          <p:nvPr/>
        </p:nvPicPr>
        <p:blipFill>
          <a:blip r:embed="rId2"/>
          <a:stretch>
            <a:fillRect/>
          </a:stretch>
        </p:blipFill>
        <p:spPr>
          <a:xfrm>
            <a:off x="3096215" y="1759313"/>
            <a:ext cx="8160670" cy="5104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加班管理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发起加班</a:t>
            </a:r>
          </a:p>
        </p:txBody>
      </p:sp>
      <p:sp>
        <p:nvSpPr>
          <p:cNvPr id="14" name="TextBox 97"/>
          <p:cNvSpPr txBox="1"/>
          <p:nvPr/>
        </p:nvSpPr>
        <p:spPr>
          <a:xfrm>
            <a:off x="753927" y="2162303"/>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可对教职工人员进行指定加班</a:t>
            </a:r>
          </a:p>
        </p:txBody>
      </p:sp>
      <p:pic>
        <p:nvPicPr>
          <p:cNvPr id="2" name="图片 1"/>
          <p:cNvPicPr>
            <a:picLocks noChangeAspect="1"/>
          </p:cNvPicPr>
          <p:nvPr/>
        </p:nvPicPr>
        <p:blipFill>
          <a:blip r:embed="rId2"/>
          <a:stretch>
            <a:fillRect/>
          </a:stretch>
        </p:blipFill>
        <p:spPr>
          <a:xfrm>
            <a:off x="3141838" y="1850193"/>
            <a:ext cx="7990760" cy="4841201"/>
          </a:xfrm>
          <a:prstGeom prst="rect">
            <a:avLst/>
          </a:prstGeom>
        </p:spPr>
      </p:pic>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）指定加班管理</a:t>
            </a:r>
            <a:endParaRPr lang="zh-CN" altLang="en-US" sz="1600" b="1" dirty="0">
              <a:solidFill>
                <a:srgbClr val="314371"/>
              </a:solidFill>
              <a:latin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加班管理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发起加班 </a:t>
            </a:r>
          </a:p>
        </p:txBody>
      </p:sp>
      <p:sp>
        <p:nvSpPr>
          <p:cNvPr id="14" name="TextBox 97"/>
          <p:cNvSpPr txBox="1"/>
          <p:nvPr/>
        </p:nvSpPr>
        <p:spPr>
          <a:xfrm>
            <a:off x="753927" y="2162303"/>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可对教职工人员申请的加班进行审核</a:t>
            </a:r>
          </a:p>
        </p:txBody>
      </p:sp>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）审核加班管理</a:t>
            </a:r>
            <a:endParaRPr lang="zh-CN" altLang="en-US" sz="1600" b="1" dirty="0">
              <a:solidFill>
                <a:srgbClr val="314371"/>
              </a:solidFill>
              <a:latin typeface="微软雅黑" panose="020B0503020204020204" charset="-122"/>
              <a:sym typeface="+mn-ea"/>
            </a:endParaRPr>
          </a:p>
        </p:txBody>
      </p:sp>
      <p:pic>
        <p:nvPicPr>
          <p:cNvPr id="13" name="图片 12"/>
          <p:cNvPicPr>
            <a:picLocks noChangeAspect="1"/>
          </p:cNvPicPr>
          <p:nvPr/>
        </p:nvPicPr>
        <p:blipFill>
          <a:blip r:embed="rId2"/>
          <a:stretch>
            <a:fillRect/>
          </a:stretch>
        </p:blipFill>
        <p:spPr>
          <a:xfrm>
            <a:off x="1463958" y="2467427"/>
            <a:ext cx="9307366" cy="4279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779145" y="2699385"/>
            <a:ext cx="5545455" cy="3434715"/>
          </a:xfrm>
          <a:prstGeom prst="rect">
            <a:avLst/>
          </a:prstGeom>
        </p:spPr>
      </p:pic>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值班管理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发起值班 </a:t>
            </a:r>
          </a:p>
        </p:txBody>
      </p:sp>
      <p:sp>
        <p:nvSpPr>
          <p:cNvPr id="14" name="TextBox 97"/>
          <p:cNvSpPr txBox="1"/>
          <p:nvPr/>
        </p:nvSpPr>
        <p:spPr>
          <a:xfrm>
            <a:off x="779327" y="1921003"/>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选择开始、结束时间、填写值班地点、内容、值班老师进行安排教职工人员值班</a:t>
            </a:r>
          </a:p>
          <a:p>
            <a:pPr defTabSz="1131570">
              <a:lnSpc>
                <a:spcPts val="1865"/>
              </a:lnSpc>
              <a:defRPr/>
            </a:pPr>
            <a:r>
              <a:rPr lang="zh-CN" altLang="en-US" sz="1300" kern="0" dirty="0">
                <a:solidFill>
                  <a:srgbClr val="000000">
                    <a:lumMod val="65000"/>
                    <a:lumOff val="35000"/>
                  </a:srgbClr>
                </a:solidFill>
              </a:rPr>
              <a:t>可查看教职工人员的值班记录</a:t>
            </a:r>
          </a:p>
        </p:txBody>
      </p:sp>
      <p:pic>
        <p:nvPicPr>
          <p:cNvPr id="4" name="图片 3"/>
          <p:cNvPicPr>
            <a:picLocks noChangeAspect="1"/>
          </p:cNvPicPr>
          <p:nvPr/>
        </p:nvPicPr>
        <p:blipFill>
          <a:blip r:embed="rId3"/>
          <a:stretch>
            <a:fillRect/>
          </a:stretch>
        </p:blipFill>
        <p:spPr>
          <a:xfrm>
            <a:off x="6477000" y="2699385"/>
            <a:ext cx="5163820" cy="3435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值班管理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查看值班 </a:t>
            </a:r>
          </a:p>
        </p:txBody>
      </p:sp>
      <p:sp>
        <p:nvSpPr>
          <p:cNvPr id="14" name="TextBox 97"/>
          <p:cNvSpPr txBox="1"/>
          <p:nvPr/>
        </p:nvSpPr>
        <p:spPr>
          <a:xfrm>
            <a:off x="779327" y="1921003"/>
            <a:ext cx="10799218" cy="238760"/>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sz="1300" kern="0" dirty="0">
                <a:solidFill>
                  <a:srgbClr val="000000">
                    <a:lumMod val="65000"/>
                    <a:lumOff val="35000"/>
                  </a:srgbClr>
                </a:solidFill>
              </a:rPr>
              <a:t>教职工人员可查看学校对自己安排的值班信息</a:t>
            </a:r>
            <a:endParaRPr lang="zh-CN" altLang="en-US" sz="1300" kern="0" dirty="0">
              <a:solidFill>
                <a:srgbClr val="000000">
                  <a:lumMod val="65000"/>
                  <a:lumOff val="35000"/>
                </a:srgbClr>
              </a:solidFill>
            </a:endParaRPr>
          </a:p>
        </p:txBody>
      </p:sp>
      <p:pic>
        <p:nvPicPr>
          <p:cNvPr id="2" name="图片 1"/>
          <p:cNvPicPr>
            <a:picLocks noChangeAspect="1"/>
          </p:cNvPicPr>
          <p:nvPr/>
        </p:nvPicPr>
        <p:blipFill>
          <a:blip r:embed="rId2"/>
          <a:stretch>
            <a:fillRect/>
          </a:stretch>
        </p:blipFill>
        <p:spPr>
          <a:xfrm>
            <a:off x="1409460" y="2159763"/>
            <a:ext cx="9735196" cy="4631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投票管理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创建投票 </a:t>
            </a:r>
          </a:p>
        </p:txBody>
      </p:sp>
      <p:sp>
        <p:nvSpPr>
          <p:cNvPr id="14" name="TextBox 97"/>
          <p:cNvSpPr txBox="1"/>
          <p:nvPr/>
        </p:nvSpPr>
        <p:spPr>
          <a:xfrm>
            <a:off x="779327" y="1921003"/>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选择参与人、开始、结束时间、填写投票主题及答案进行创建投票</a:t>
            </a:r>
          </a:p>
          <a:p>
            <a:pPr defTabSz="1131570">
              <a:lnSpc>
                <a:spcPts val="1865"/>
              </a:lnSpc>
              <a:defRPr/>
            </a:pPr>
            <a:r>
              <a:rPr lang="zh-CN" altLang="en-US" sz="1300" kern="0" dirty="0">
                <a:solidFill>
                  <a:srgbClr val="000000">
                    <a:lumMod val="65000"/>
                    <a:lumOff val="35000"/>
                  </a:srgbClr>
                </a:solidFill>
              </a:rPr>
              <a:t>同时也能查看投票详情及投票统计</a:t>
            </a:r>
          </a:p>
        </p:txBody>
      </p:sp>
      <p:pic>
        <p:nvPicPr>
          <p:cNvPr id="2" name="图片 1"/>
          <p:cNvPicPr>
            <a:picLocks noChangeAspect="1"/>
          </p:cNvPicPr>
          <p:nvPr/>
        </p:nvPicPr>
        <p:blipFill>
          <a:blip r:embed="rId3"/>
          <a:stretch>
            <a:fillRect/>
          </a:stretch>
        </p:blipFill>
        <p:spPr>
          <a:xfrm>
            <a:off x="779145" y="2780665"/>
            <a:ext cx="4803140" cy="3078480"/>
          </a:xfrm>
          <a:prstGeom prst="rect">
            <a:avLst/>
          </a:prstGeom>
        </p:spPr>
      </p:pic>
      <p:pic>
        <p:nvPicPr>
          <p:cNvPr id="4" name="图片 3"/>
          <p:cNvPicPr>
            <a:picLocks noChangeAspect="1"/>
          </p:cNvPicPr>
          <p:nvPr/>
        </p:nvPicPr>
        <p:blipFill>
          <a:blip r:embed="rId4"/>
          <a:stretch>
            <a:fillRect/>
          </a:stretch>
        </p:blipFill>
        <p:spPr>
          <a:xfrm>
            <a:off x="4599305" y="2399030"/>
            <a:ext cx="4201795" cy="2887980"/>
          </a:xfrm>
          <a:prstGeom prst="rect">
            <a:avLst/>
          </a:prstGeom>
        </p:spPr>
      </p:pic>
      <p:pic>
        <p:nvPicPr>
          <p:cNvPr id="5" name="图片 4"/>
          <p:cNvPicPr>
            <a:picLocks noChangeAspect="1"/>
          </p:cNvPicPr>
          <p:nvPr/>
        </p:nvPicPr>
        <p:blipFill>
          <a:blip r:embed="rId5"/>
          <a:stretch>
            <a:fillRect/>
          </a:stretch>
        </p:blipFill>
        <p:spPr>
          <a:xfrm>
            <a:off x="7400925" y="3727450"/>
            <a:ext cx="4615815" cy="2860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投票管理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我的投票 </a:t>
            </a:r>
          </a:p>
        </p:txBody>
      </p:sp>
      <p:sp>
        <p:nvSpPr>
          <p:cNvPr id="14" name="TextBox 97"/>
          <p:cNvSpPr txBox="1"/>
          <p:nvPr/>
        </p:nvSpPr>
        <p:spPr>
          <a:xfrm>
            <a:off x="779327" y="1921003"/>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参与人可在我的投票中对下发的投票进行投票</a:t>
            </a:r>
          </a:p>
          <a:p>
            <a:pPr defTabSz="1131570">
              <a:lnSpc>
                <a:spcPts val="1865"/>
              </a:lnSpc>
              <a:defRPr/>
            </a:pPr>
            <a:r>
              <a:rPr lang="zh-CN" altLang="en-US" sz="1300" kern="0" dirty="0">
                <a:solidFill>
                  <a:srgbClr val="000000">
                    <a:lumMod val="65000"/>
                    <a:lumOff val="35000"/>
                  </a:srgbClr>
                </a:solidFill>
              </a:rPr>
              <a:t>选择未投票状态进行投票</a:t>
            </a:r>
          </a:p>
        </p:txBody>
      </p:sp>
      <p:pic>
        <p:nvPicPr>
          <p:cNvPr id="2" name="图片 1"/>
          <p:cNvPicPr>
            <a:picLocks noChangeAspect="1"/>
          </p:cNvPicPr>
          <p:nvPr/>
        </p:nvPicPr>
        <p:blipFill>
          <a:blip r:embed="rId2"/>
          <a:stretch>
            <a:fillRect/>
          </a:stretch>
        </p:blipFill>
        <p:spPr>
          <a:xfrm>
            <a:off x="779145" y="2668270"/>
            <a:ext cx="5370195" cy="3787140"/>
          </a:xfrm>
          <a:prstGeom prst="rect">
            <a:avLst/>
          </a:prstGeom>
        </p:spPr>
      </p:pic>
      <p:pic>
        <p:nvPicPr>
          <p:cNvPr id="4" name="图片 3"/>
          <p:cNvPicPr>
            <a:picLocks noChangeAspect="1"/>
          </p:cNvPicPr>
          <p:nvPr/>
        </p:nvPicPr>
        <p:blipFill>
          <a:blip r:embed="rId3"/>
          <a:stretch>
            <a:fillRect/>
          </a:stretch>
        </p:blipFill>
        <p:spPr>
          <a:xfrm>
            <a:off x="6324600" y="2668270"/>
            <a:ext cx="5352415" cy="3787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问卷调查</a:t>
            </a:r>
            <a:endParaRPr lang="zh-CN" altLang="en-US" b="1" dirty="0">
              <a:solidFill>
                <a:srgbClr val="314371"/>
              </a:solidFill>
              <a:latin typeface="微软雅黑" panose="020B0503020204020204" charset="-122"/>
            </a:endParaRPr>
          </a:p>
        </p:txBody>
      </p:sp>
      <p:sp>
        <p:nvSpPr>
          <p:cNvPr id="14" name="TextBox 97"/>
          <p:cNvSpPr txBox="1"/>
          <p:nvPr/>
        </p:nvSpPr>
        <p:spPr>
          <a:xfrm>
            <a:off x="753927" y="2162303"/>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选择调查对象、结束时间、填写问卷调查标题、选择调查的题型（单选、多选、问答）进行添加标题及选项（可添加多个标题及多个选项）</a:t>
            </a:r>
          </a:p>
          <a:p>
            <a:pPr defTabSz="1131570">
              <a:lnSpc>
                <a:spcPts val="1865"/>
              </a:lnSpc>
              <a:defRPr/>
            </a:pPr>
            <a:r>
              <a:rPr lang="zh-CN" altLang="en-US" sz="1300" kern="0" dirty="0">
                <a:solidFill>
                  <a:srgbClr val="000000">
                    <a:lumMod val="65000"/>
                    <a:lumOff val="35000"/>
                  </a:srgbClr>
                </a:solidFill>
              </a:rPr>
              <a:t>同时可查看问卷详情及问卷统计</a:t>
            </a:r>
          </a:p>
        </p:txBody>
      </p:sp>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）发起问卷</a:t>
            </a:r>
            <a:endParaRPr lang="zh-CN" altLang="en-US" sz="1600" b="1" dirty="0">
              <a:solidFill>
                <a:srgbClr val="314371"/>
              </a:solidFill>
              <a:latin typeface="微软雅黑" panose="020B0503020204020204" charset="-122"/>
              <a:sym typeface="+mn-ea"/>
            </a:endParaRPr>
          </a:p>
        </p:txBody>
      </p:sp>
      <p:pic>
        <p:nvPicPr>
          <p:cNvPr id="2" name="图片 1"/>
          <p:cNvPicPr>
            <a:picLocks noChangeAspect="1"/>
          </p:cNvPicPr>
          <p:nvPr/>
        </p:nvPicPr>
        <p:blipFill>
          <a:blip r:embed="rId3"/>
          <a:stretch>
            <a:fillRect/>
          </a:stretch>
        </p:blipFill>
        <p:spPr>
          <a:xfrm>
            <a:off x="5679440" y="2955290"/>
            <a:ext cx="5163820" cy="3353435"/>
          </a:xfrm>
          <a:prstGeom prst="rect">
            <a:avLst/>
          </a:prstGeom>
          <a:effectLst>
            <a:outerShdw blurRad="50800" dist="38100" dir="5400000" algn="t" rotWithShape="0">
              <a:prstClr val="black">
                <a:alpha val="40000"/>
              </a:prstClr>
            </a:outerShdw>
          </a:effectLst>
        </p:spPr>
      </p:pic>
      <p:pic>
        <p:nvPicPr>
          <p:cNvPr id="4" name="图片 3"/>
          <p:cNvPicPr>
            <a:picLocks noChangeAspect="1"/>
          </p:cNvPicPr>
          <p:nvPr/>
        </p:nvPicPr>
        <p:blipFill>
          <a:blip r:embed="rId4"/>
          <a:stretch>
            <a:fillRect/>
          </a:stretch>
        </p:blipFill>
        <p:spPr>
          <a:xfrm>
            <a:off x="753745" y="2955290"/>
            <a:ext cx="4584065" cy="3354705"/>
          </a:xfrm>
          <a:prstGeom prst="rect">
            <a:avLst/>
          </a:prstGeom>
          <a:effectLst>
            <a:outerShdw blurRad="50800" dist="38100" dir="5400000" algn="t"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问卷调查</a:t>
            </a:r>
            <a:endParaRPr lang="zh-CN" altLang="en-US" b="1" dirty="0">
              <a:solidFill>
                <a:srgbClr val="314371"/>
              </a:solidFill>
              <a:latin typeface="微软雅黑" panose="020B0503020204020204" charset="-122"/>
            </a:endParaRPr>
          </a:p>
        </p:txBody>
      </p:sp>
      <p:sp>
        <p:nvSpPr>
          <p:cNvPr id="14" name="TextBox 97"/>
          <p:cNvSpPr txBox="1"/>
          <p:nvPr/>
        </p:nvSpPr>
        <p:spPr>
          <a:xfrm>
            <a:off x="753927" y="2162303"/>
            <a:ext cx="10799218" cy="47815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可在问卷调查中查看我参与的问卷</a:t>
            </a:r>
          </a:p>
          <a:p>
            <a:pPr defTabSz="1131570">
              <a:lnSpc>
                <a:spcPts val="1865"/>
              </a:lnSpc>
              <a:defRPr/>
            </a:pPr>
            <a:r>
              <a:rPr lang="zh-CN" altLang="en-US" sz="1300" kern="0" dirty="0">
                <a:solidFill>
                  <a:srgbClr val="000000">
                    <a:lumMod val="65000"/>
                    <a:lumOff val="35000"/>
                  </a:srgbClr>
                </a:solidFill>
              </a:rPr>
              <a:t>可查看参与详情</a:t>
            </a:r>
          </a:p>
        </p:txBody>
      </p:sp>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）我参与的问卷</a:t>
            </a:r>
            <a:endParaRPr lang="zh-CN" altLang="en-US" sz="1600" b="1" dirty="0">
              <a:solidFill>
                <a:srgbClr val="314371"/>
              </a:solidFill>
              <a:latin typeface="微软雅黑" panose="020B0503020204020204" charset="-122"/>
              <a:sym typeface="+mn-ea"/>
            </a:endParaRPr>
          </a:p>
        </p:txBody>
      </p:sp>
      <p:pic>
        <p:nvPicPr>
          <p:cNvPr id="2" name="图片 1"/>
          <p:cNvPicPr>
            <a:picLocks noChangeAspect="1"/>
          </p:cNvPicPr>
          <p:nvPr/>
        </p:nvPicPr>
        <p:blipFill>
          <a:blip r:embed="rId3"/>
          <a:stretch>
            <a:fillRect/>
          </a:stretch>
        </p:blipFill>
        <p:spPr>
          <a:xfrm>
            <a:off x="711835" y="2998470"/>
            <a:ext cx="5153660" cy="3418840"/>
          </a:xfrm>
          <a:prstGeom prst="rect">
            <a:avLst/>
          </a:prstGeom>
        </p:spPr>
      </p:pic>
      <p:pic>
        <p:nvPicPr>
          <p:cNvPr id="4" name="图片 3"/>
          <p:cNvPicPr>
            <a:picLocks noChangeAspect="1"/>
          </p:cNvPicPr>
          <p:nvPr/>
        </p:nvPicPr>
        <p:blipFill>
          <a:blip r:embed="rId4"/>
          <a:stretch>
            <a:fillRect/>
          </a:stretch>
        </p:blipFill>
        <p:spPr>
          <a:xfrm>
            <a:off x="6279515" y="2998470"/>
            <a:ext cx="5308600" cy="3418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6"/>
          <p:cNvSpPr txBox="1"/>
          <p:nvPr/>
        </p:nvSpPr>
        <p:spPr>
          <a:xfrm>
            <a:off x="769930" y="1371472"/>
            <a:ext cx="8892884" cy="276860"/>
          </a:xfrm>
          <a:prstGeom prst="rect">
            <a:avLst/>
          </a:prstGeom>
          <a:noFill/>
        </p:spPr>
        <p:txBody>
          <a:bodyPr wrap="square" lIns="0" tIns="0" rIns="0" bIns="0" rtlCol="0">
            <a:spAutoFit/>
          </a:bodyPr>
          <a:lstStyle/>
          <a:p>
            <a:pPr defTabSz="1131570"/>
            <a:r>
              <a:rPr lang="zh-CN" altLang="en-US" b="1" dirty="0">
                <a:solidFill>
                  <a:srgbClr val="314371"/>
                </a:solidFill>
                <a:latin typeface="微软雅黑" panose="020B0503020204020204" charset="-122"/>
              </a:rPr>
              <a:t>基础数据</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行政班管理</a:t>
            </a:r>
          </a:p>
        </p:txBody>
      </p:sp>
      <p:sp>
        <p:nvSpPr>
          <p:cNvPr id="11" name="TextBox 97"/>
          <p:cNvSpPr txBox="1"/>
          <p:nvPr/>
        </p:nvSpPr>
        <p:spPr>
          <a:xfrm>
            <a:off x="762651" y="1753611"/>
            <a:ext cx="10799218" cy="22236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选择要修改的行政班进行修改班级固定教室</a:t>
            </a:r>
          </a:p>
        </p:txBody>
      </p:sp>
      <p:pic>
        <p:nvPicPr>
          <p:cNvPr id="2" name="图片 1"/>
          <p:cNvPicPr>
            <a:picLocks noChangeAspect="1"/>
          </p:cNvPicPr>
          <p:nvPr/>
        </p:nvPicPr>
        <p:blipFill>
          <a:blip r:embed="rId3"/>
          <a:stretch>
            <a:fillRect/>
          </a:stretch>
        </p:blipFill>
        <p:spPr>
          <a:xfrm>
            <a:off x="563880" y="2352040"/>
            <a:ext cx="2047875" cy="3447415"/>
          </a:xfrm>
          <a:prstGeom prst="rect">
            <a:avLst/>
          </a:prstGeom>
        </p:spPr>
      </p:pic>
      <p:sp>
        <p:nvSpPr>
          <p:cNvPr id="3" name="椭圆 2"/>
          <p:cNvSpPr/>
          <p:nvPr/>
        </p:nvSpPr>
        <p:spPr>
          <a:xfrm>
            <a:off x="940435" y="4730750"/>
            <a:ext cx="1372235" cy="54800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右箭头 3"/>
          <p:cNvSpPr/>
          <p:nvPr/>
        </p:nvSpPr>
        <p:spPr>
          <a:xfrm>
            <a:off x="2432050" y="4902200"/>
            <a:ext cx="916940" cy="37655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a:stretch>
            <a:fillRect/>
          </a:stretch>
        </p:blipFill>
        <p:spPr>
          <a:xfrm>
            <a:off x="3416300" y="2352040"/>
            <a:ext cx="5040630" cy="3446780"/>
          </a:xfrm>
          <a:prstGeom prst="rect">
            <a:avLst/>
          </a:prstGeom>
        </p:spPr>
      </p:pic>
      <p:sp>
        <p:nvSpPr>
          <p:cNvPr id="6" name="椭圆 5"/>
          <p:cNvSpPr/>
          <p:nvPr/>
        </p:nvSpPr>
        <p:spPr>
          <a:xfrm>
            <a:off x="7738745" y="3138805"/>
            <a:ext cx="330200" cy="17145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箭头 6"/>
          <p:cNvSpPr/>
          <p:nvPr/>
        </p:nvSpPr>
        <p:spPr>
          <a:xfrm>
            <a:off x="8167370" y="3138805"/>
            <a:ext cx="729615" cy="2997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5"/>
          <a:stretch>
            <a:fillRect/>
          </a:stretch>
        </p:blipFill>
        <p:spPr>
          <a:xfrm>
            <a:off x="8973820" y="2554605"/>
            <a:ext cx="3028315" cy="2797810"/>
          </a:xfrm>
          <a:prstGeom prst="rect">
            <a:avLst/>
          </a:prstGeom>
        </p:spPr>
      </p:pic>
      <p:sp>
        <p:nvSpPr>
          <p:cNvPr id="10" name="椭圆 9"/>
          <p:cNvSpPr/>
          <p:nvPr/>
        </p:nvSpPr>
        <p:spPr>
          <a:xfrm>
            <a:off x="9487535" y="4202430"/>
            <a:ext cx="966470" cy="42227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rot="1260000">
            <a:off x="10541000" y="4634230"/>
            <a:ext cx="729615" cy="2997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3"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3"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3"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3" grpId="0" bldLvl="0" animBg="1"/>
      <p:bldP spid="4" grpId="3" bldLvl="0" animBg="1"/>
      <p:bldP spid="6" grpId="0" bldLvl="0" animBg="1"/>
      <p:bldP spid="7" grpId="3" bldLvl="0" animBg="1"/>
      <p:bldP spid="10" grpId="0" bldLvl="0" animBg="1"/>
      <p:bldP spid="13" grpId="3" bldLvl="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用车管理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审核用车</a:t>
            </a:r>
          </a:p>
        </p:txBody>
      </p:sp>
      <p:sp>
        <p:nvSpPr>
          <p:cNvPr id="14" name="TextBox 97"/>
          <p:cNvSpPr txBox="1"/>
          <p:nvPr/>
        </p:nvSpPr>
        <p:spPr>
          <a:xfrm>
            <a:off x="753927" y="2162303"/>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rPr>
              <a:t>填写车级别、类型、</a:t>
            </a:r>
            <a:endParaRPr lang="en-US" altLang="zh-CN" sz="1300" kern="0" dirty="0">
              <a:solidFill>
                <a:srgbClr val="000000">
                  <a:lumMod val="65000"/>
                  <a:lumOff val="35000"/>
                </a:srgbClr>
              </a:solidFill>
            </a:endParaRPr>
          </a:p>
          <a:p>
            <a:pPr defTabSz="1131570">
              <a:lnSpc>
                <a:spcPts val="1865"/>
              </a:lnSpc>
              <a:defRPr/>
            </a:pPr>
            <a:r>
              <a:rPr lang="zh-CN" altLang="en-US" sz="1300" kern="0" dirty="0">
                <a:solidFill>
                  <a:srgbClr val="000000">
                    <a:lumMod val="65000"/>
                    <a:lumOff val="35000"/>
                  </a:srgbClr>
                </a:solidFill>
              </a:rPr>
              <a:t>车牌号、车载人数进行添加</a:t>
            </a:r>
          </a:p>
        </p:txBody>
      </p:sp>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）车型管理</a:t>
            </a:r>
            <a:endParaRPr lang="zh-CN" altLang="en-US" sz="1600" b="1" dirty="0">
              <a:solidFill>
                <a:srgbClr val="314371"/>
              </a:solidFill>
              <a:latin typeface="微软雅黑" panose="020B0503020204020204" charset="-122"/>
              <a:sym typeface="+mn-ea"/>
            </a:endParaRPr>
          </a:p>
        </p:txBody>
      </p:sp>
      <p:pic>
        <p:nvPicPr>
          <p:cNvPr id="2" name="图片 1"/>
          <p:cNvPicPr>
            <a:picLocks noChangeAspect="1"/>
          </p:cNvPicPr>
          <p:nvPr/>
        </p:nvPicPr>
        <p:blipFill>
          <a:blip r:embed="rId3"/>
          <a:stretch>
            <a:fillRect/>
          </a:stretch>
        </p:blipFill>
        <p:spPr>
          <a:xfrm>
            <a:off x="2848874" y="1739458"/>
            <a:ext cx="8976182" cy="50528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用车管理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审核用车</a:t>
            </a:r>
          </a:p>
        </p:txBody>
      </p:sp>
      <p:sp>
        <p:nvSpPr>
          <p:cNvPr id="14" name="TextBox 97"/>
          <p:cNvSpPr txBox="1"/>
          <p:nvPr/>
        </p:nvSpPr>
        <p:spPr>
          <a:xfrm>
            <a:off x="753927" y="2162303"/>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sym typeface="+mn-ea"/>
              </a:rPr>
              <a:t>对职工发起的申请用车进行审核</a:t>
            </a:r>
            <a:endParaRPr lang="en-US" altLang="zh-CN" sz="1300" kern="0" dirty="0">
              <a:solidFill>
                <a:srgbClr val="000000">
                  <a:lumMod val="65000"/>
                  <a:lumOff val="35000"/>
                </a:srgbClr>
              </a:solidFill>
              <a:sym typeface="+mn-ea"/>
            </a:endParaRPr>
          </a:p>
          <a:p>
            <a:pPr defTabSz="1131570">
              <a:lnSpc>
                <a:spcPts val="1865"/>
              </a:lnSpc>
              <a:defRPr/>
            </a:pPr>
            <a:r>
              <a:rPr lang="en-US" altLang="zh-CN" sz="1300" kern="0" dirty="0">
                <a:solidFill>
                  <a:srgbClr val="000000">
                    <a:lumMod val="65000"/>
                    <a:lumOff val="35000"/>
                  </a:srgbClr>
                </a:solidFill>
                <a:sym typeface="+mn-ea"/>
              </a:rPr>
              <a:t>——</a:t>
            </a:r>
            <a:r>
              <a:rPr lang="zh-CN" altLang="en-US" sz="1300" kern="0" dirty="0">
                <a:solidFill>
                  <a:srgbClr val="000000">
                    <a:lumMod val="65000"/>
                    <a:lumOff val="35000"/>
                  </a:srgbClr>
                </a:solidFill>
                <a:sym typeface="+mn-ea"/>
              </a:rPr>
              <a:t>可选择通过、不通过</a:t>
            </a:r>
            <a:endParaRPr lang="zh-CN" altLang="en-US" sz="1300" kern="0" dirty="0">
              <a:solidFill>
                <a:srgbClr val="000000">
                  <a:lumMod val="65000"/>
                  <a:lumOff val="35000"/>
                </a:srgbClr>
              </a:solidFill>
            </a:endParaRPr>
          </a:p>
        </p:txBody>
      </p:sp>
      <p:sp>
        <p:nvSpPr>
          <p:cNvPr id="10" name="TextBox 96"/>
          <p:cNvSpPr txBox="1"/>
          <p:nvPr/>
        </p:nvSpPr>
        <p:spPr>
          <a:xfrm>
            <a:off x="712048" y="1850193"/>
            <a:ext cx="8892884" cy="245745"/>
          </a:xfrm>
          <a:prstGeom prst="rect">
            <a:avLst/>
          </a:prstGeom>
          <a:noFill/>
        </p:spPr>
        <p:txBody>
          <a:bodyPr wrap="square" lIns="0" tIns="0" rIns="0" bIns="0" rtlCol="0">
            <a:spAutoFit/>
          </a:bodyPr>
          <a:lstStyle/>
          <a:p>
            <a:pPr defTabSz="1131570"/>
            <a:r>
              <a:rPr lang="zh-CN" altLang="en-US" sz="1600" b="1" dirty="0">
                <a:solidFill>
                  <a:srgbClr val="314371"/>
                </a:solidFill>
                <a:latin typeface="微软雅黑" panose="020B0503020204020204" charset="-122"/>
              </a:rPr>
              <a:t>（</a:t>
            </a:r>
            <a:r>
              <a:rPr lang="en-US" altLang="zh-CN" sz="1600" b="1" dirty="0">
                <a:solidFill>
                  <a:srgbClr val="314371"/>
                </a:solidFill>
                <a:latin typeface="微软雅黑" panose="020B0503020204020204" charset="-122"/>
              </a:rPr>
              <a:t>1</a:t>
            </a:r>
            <a:r>
              <a:rPr lang="zh-CN" altLang="en-US" sz="1600" b="1" dirty="0">
                <a:solidFill>
                  <a:srgbClr val="314371"/>
                </a:solidFill>
                <a:latin typeface="微软雅黑" panose="020B0503020204020204" charset="-122"/>
              </a:rPr>
              <a:t>）审核用车</a:t>
            </a:r>
            <a:endParaRPr lang="zh-CN" altLang="en-US" sz="1600" b="1" dirty="0">
              <a:solidFill>
                <a:srgbClr val="314371"/>
              </a:solidFill>
              <a:latin typeface="微软雅黑" panose="020B0503020204020204" charset="-122"/>
              <a:sym typeface="+mn-ea"/>
            </a:endParaRPr>
          </a:p>
        </p:txBody>
      </p:sp>
      <p:pic>
        <p:nvPicPr>
          <p:cNvPr id="11" name="图片 10"/>
          <p:cNvPicPr>
            <a:picLocks noChangeAspect="1"/>
          </p:cNvPicPr>
          <p:nvPr/>
        </p:nvPicPr>
        <p:blipFill>
          <a:blip r:embed="rId2"/>
          <a:stretch>
            <a:fillRect/>
          </a:stretch>
        </p:blipFill>
        <p:spPr>
          <a:xfrm>
            <a:off x="3212860" y="1712826"/>
            <a:ext cx="8267092" cy="50712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6"/>
          <p:cNvSpPr txBox="1"/>
          <p:nvPr/>
        </p:nvSpPr>
        <p:spPr>
          <a:xfrm>
            <a:off x="779455" y="1361947"/>
            <a:ext cx="8892884" cy="276860"/>
          </a:xfrm>
          <a:prstGeom prst="rect">
            <a:avLst/>
          </a:prstGeom>
          <a:noFill/>
        </p:spPr>
        <p:txBody>
          <a:bodyPr wrap="square" lIns="0" tIns="0" rIns="0" bIns="0" rtlCol="0">
            <a:spAutoFit/>
          </a:bodyPr>
          <a:lstStyle/>
          <a:p>
            <a:pPr defTabSz="1131570"/>
            <a:r>
              <a:rPr lang="zh-CN" b="1" dirty="0">
                <a:solidFill>
                  <a:srgbClr val="314371"/>
                </a:solidFill>
                <a:latin typeface="微软雅黑" panose="020B0503020204020204" charset="-122"/>
              </a:rPr>
              <a:t>行政管理</a:t>
            </a:r>
            <a:r>
              <a:rPr lang="en-US" altLang="zh-CN" b="1" dirty="0">
                <a:solidFill>
                  <a:srgbClr val="314371"/>
                </a:solidFill>
                <a:latin typeface="微软雅黑" panose="020B0503020204020204" charset="-122"/>
              </a:rPr>
              <a:t>——</a:t>
            </a:r>
            <a:r>
              <a:rPr lang="zh-CN" b="1" dirty="0">
                <a:solidFill>
                  <a:srgbClr val="314371"/>
                </a:solidFill>
                <a:latin typeface="微软雅黑" panose="020B0503020204020204" charset="-122"/>
              </a:rPr>
              <a:t>用车管理</a:t>
            </a:r>
            <a:r>
              <a:rPr lang="en-US" altLang="zh-CN" b="1" dirty="0">
                <a:solidFill>
                  <a:srgbClr val="314371"/>
                </a:solidFill>
                <a:latin typeface="微软雅黑" panose="020B0503020204020204" charset="-122"/>
              </a:rPr>
              <a:t>——</a:t>
            </a:r>
            <a:r>
              <a:rPr lang="zh-CN" altLang="en-US" b="1" dirty="0">
                <a:solidFill>
                  <a:srgbClr val="314371"/>
                </a:solidFill>
                <a:latin typeface="微软雅黑" panose="020B0503020204020204" charset="-122"/>
              </a:rPr>
              <a:t>申请用车</a:t>
            </a:r>
          </a:p>
        </p:txBody>
      </p:sp>
      <p:sp>
        <p:nvSpPr>
          <p:cNvPr id="14" name="TextBox 97"/>
          <p:cNvSpPr txBox="1"/>
          <p:nvPr/>
        </p:nvSpPr>
        <p:spPr>
          <a:xfrm>
            <a:off x="753927" y="1853693"/>
            <a:ext cx="10799218" cy="4660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charset="-122"/>
                <a:ea typeface="微软雅黑" panose="020B0503020204020204" charset="-122"/>
              </a:defRPr>
            </a:lvl1pPr>
          </a:lstStyle>
          <a:p>
            <a:pPr defTabSz="1131570">
              <a:lnSpc>
                <a:spcPts val="1865"/>
              </a:lnSpc>
              <a:defRPr/>
            </a:pPr>
            <a:r>
              <a:rPr lang="zh-CN" altLang="en-US" sz="1300" kern="0" dirty="0">
                <a:solidFill>
                  <a:srgbClr val="000000">
                    <a:lumMod val="65000"/>
                    <a:lumOff val="35000"/>
                  </a:srgbClr>
                </a:solidFill>
                <a:sym typeface="+mn-ea"/>
              </a:rPr>
              <a:t>点击添加用车</a:t>
            </a:r>
            <a:r>
              <a:rPr lang="en-US" altLang="zh-CN" sz="1300" kern="0" dirty="0">
                <a:solidFill>
                  <a:srgbClr val="000000">
                    <a:lumMod val="65000"/>
                    <a:lumOff val="35000"/>
                  </a:srgbClr>
                </a:solidFill>
                <a:sym typeface="+mn-ea"/>
              </a:rPr>
              <a:t>——</a:t>
            </a:r>
            <a:r>
              <a:rPr lang="zh-CN" altLang="en-US" sz="1300" kern="0" dirty="0">
                <a:solidFill>
                  <a:srgbClr val="000000">
                    <a:lumMod val="65000"/>
                    <a:lumOff val="35000"/>
                  </a:srgbClr>
                </a:solidFill>
                <a:sym typeface="+mn-ea"/>
              </a:rPr>
              <a:t>选择车载人数、</a:t>
            </a:r>
            <a:endParaRPr lang="en-US" altLang="zh-CN" sz="1300" kern="0" dirty="0">
              <a:solidFill>
                <a:srgbClr val="000000">
                  <a:lumMod val="65000"/>
                  <a:lumOff val="35000"/>
                </a:srgbClr>
              </a:solidFill>
              <a:sym typeface="+mn-ea"/>
            </a:endParaRPr>
          </a:p>
          <a:p>
            <a:pPr defTabSz="1131570">
              <a:lnSpc>
                <a:spcPts val="1865"/>
              </a:lnSpc>
              <a:defRPr/>
            </a:pPr>
            <a:r>
              <a:rPr lang="zh-CN" altLang="en-US" sz="1300" kern="0" dirty="0">
                <a:solidFill>
                  <a:srgbClr val="000000">
                    <a:lumMod val="65000"/>
                    <a:lumOff val="35000"/>
                  </a:srgbClr>
                </a:solidFill>
                <a:sym typeface="+mn-ea"/>
              </a:rPr>
              <a:t>车级别等进行用车申请</a:t>
            </a:r>
            <a:endParaRPr lang="zh-CN" altLang="en-US" sz="1300" kern="0" dirty="0">
              <a:solidFill>
                <a:srgbClr val="000000">
                  <a:lumMod val="65000"/>
                  <a:lumOff val="35000"/>
                </a:srgbClr>
              </a:solidFill>
            </a:endParaRPr>
          </a:p>
        </p:txBody>
      </p:sp>
      <p:pic>
        <p:nvPicPr>
          <p:cNvPr id="2" name="图片 1"/>
          <p:cNvPicPr>
            <a:picLocks noChangeAspect="1"/>
          </p:cNvPicPr>
          <p:nvPr/>
        </p:nvPicPr>
        <p:blipFill>
          <a:blip r:embed="rId2"/>
          <a:stretch>
            <a:fillRect/>
          </a:stretch>
        </p:blipFill>
        <p:spPr>
          <a:xfrm>
            <a:off x="3306193" y="1710713"/>
            <a:ext cx="8131879" cy="51012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6"/>
          <p:cNvSpPr txBox="1"/>
          <p:nvPr/>
        </p:nvSpPr>
        <p:spPr>
          <a:xfrm>
            <a:off x="867410" y="1477645"/>
            <a:ext cx="10457180" cy="4277995"/>
          </a:xfrm>
          <a:prstGeom prst="rect">
            <a:avLst/>
          </a:prstGeom>
          <a:noFill/>
        </p:spPr>
        <p:txBody>
          <a:bodyPr wrap="square" lIns="0" tIns="0" rIns="0" bIns="0" rtlCol="0">
            <a:spAutoFit/>
          </a:bodyPr>
          <a:lstStyle/>
          <a:p>
            <a:pPr algn="ctr" defTabSz="1131570"/>
            <a:r>
              <a:rPr lang="zh-CN" b="1" dirty="0">
                <a:solidFill>
                  <a:srgbClr val="314371"/>
                </a:solidFill>
                <a:latin typeface="微软雅黑" panose="020B0503020204020204" charset="-122"/>
                <a:sym typeface="+mn-ea"/>
              </a:rPr>
              <a:t>云管理功能完善情况</a:t>
            </a:r>
          </a:p>
          <a:p>
            <a:pPr algn="ctr" defTabSz="1131570"/>
            <a:endParaRPr lang="zh-CN" b="1" dirty="0">
              <a:solidFill>
                <a:srgbClr val="314371"/>
              </a:solidFill>
              <a:latin typeface="微软雅黑" panose="020B0503020204020204" charset="-122"/>
              <a:sym typeface="+mn-ea"/>
            </a:endParaRPr>
          </a:p>
          <a:p>
            <a:pPr defTabSz="1131570"/>
            <a:endParaRPr lang="zh-CN" b="1" dirty="0">
              <a:solidFill>
                <a:srgbClr val="314371"/>
              </a:solidFill>
              <a:latin typeface="微软雅黑" panose="020B0503020204020204" charset="-122"/>
              <a:sym typeface="+mn-ea"/>
            </a:endParaRPr>
          </a:p>
          <a:p>
            <a:pPr defTabSz="1131570"/>
            <a:r>
              <a:rPr lang="en-US" altLang="zh-CN" sz="1400" b="1" dirty="0">
                <a:solidFill>
                  <a:srgbClr val="314371"/>
                </a:solidFill>
                <a:latin typeface="微软雅黑" panose="020B0503020204020204" charset="-122"/>
                <a:sym typeface="+mn-ea"/>
              </a:rPr>
              <a:t>7</a:t>
            </a:r>
            <a:r>
              <a:rPr lang="zh-CN" altLang="en-US" sz="1400" b="1" dirty="0">
                <a:solidFill>
                  <a:srgbClr val="314371"/>
                </a:solidFill>
                <a:latin typeface="微软雅黑" panose="020B0503020204020204" charset="-122"/>
                <a:sym typeface="+mn-ea"/>
              </a:rPr>
              <a:t>月预计完成</a:t>
            </a:r>
            <a:endParaRPr lang="zh-CN" sz="1400" b="1" dirty="0">
              <a:solidFill>
                <a:srgbClr val="314371"/>
              </a:solidFill>
              <a:latin typeface="微软雅黑" panose="020B0503020204020204" charset="-122"/>
              <a:sym typeface="+mn-ea"/>
            </a:endParaRPr>
          </a:p>
          <a:p>
            <a:pPr defTabSz="1131570"/>
            <a:r>
              <a:rPr lang="en-US" altLang="zh-CN" sz="1400" b="1" dirty="0">
                <a:solidFill>
                  <a:srgbClr val="314371"/>
                </a:solidFill>
                <a:latin typeface="微软雅黑" panose="020B0503020204020204" charset="-122"/>
                <a:sym typeface="+mn-ea"/>
              </a:rPr>
              <a:t>	1</a:t>
            </a:r>
            <a:r>
              <a:rPr lang="zh-CN" altLang="en-US" sz="1400" b="1" dirty="0">
                <a:solidFill>
                  <a:srgbClr val="314371"/>
                </a:solidFill>
                <a:latin typeface="微软雅黑" panose="020B0503020204020204" charset="-122"/>
                <a:sym typeface="+mn-ea"/>
              </a:rPr>
              <a:t>、微信</a:t>
            </a:r>
            <a:r>
              <a:rPr lang="en-US" altLang="zh-CN" sz="1400" b="1" dirty="0">
                <a:solidFill>
                  <a:srgbClr val="314371"/>
                </a:solidFill>
                <a:latin typeface="微软雅黑" panose="020B0503020204020204" charset="-122"/>
                <a:sym typeface="+mn-ea"/>
              </a:rPr>
              <a:t>端对接登录用户（</a:t>
            </a:r>
            <a:r>
              <a:rPr lang="zh-CN" altLang="en-US" sz="1400" b="1" dirty="0">
                <a:solidFill>
                  <a:srgbClr val="314371"/>
                </a:solidFill>
                <a:latin typeface="微软雅黑" panose="020B0503020204020204" charset="-122"/>
                <a:sym typeface="+mn-ea"/>
              </a:rPr>
              <a:t>老师们微信登录牡丹江教育云服务直接可进入云管理，不用二次登录</a:t>
            </a:r>
            <a:r>
              <a:rPr lang="en-US" altLang="zh-CN" sz="1400" b="1" dirty="0">
                <a:solidFill>
                  <a:srgbClr val="314371"/>
                </a:solidFill>
                <a:latin typeface="微软雅黑" panose="020B0503020204020204" charset="-122"/>
                <a:sym typeface="+mn-ea"/>
              </a:rPr>
              <a:t>）</a:t>
            </a:r>
          </a:p>
          <a:p>
            <a:pPr defTabSz="1131570"/>
            <a:r>
              <a:rPr lang="en-US" altLang="zh-CN" sz="1400" b="1" dirty="0">
                <a:solidFill>
                  <a:srgbClr val="314371"/>
                </a:solidFill>
                <a:latin typeface="微软雅黑" panose="020B0503020204020204" charset="-122"/>
                <a:sym typeface="+mn-ea"/>
              </a:rPr>
              <a:t>	2</a:t>
            </a:r>
            <a:r>
              <a:rPr lang="zh-CN" altLang="en-US" sz="1400" b="1" dirty="0">
                <a:solidFill>
                  <a:srgbClr val="314371"/>
                </a:solidFill>
                <a:latin typeface="微软雅黑" panose="020B0503020204020204" charset="-122"/>
                <a:sym typeface="+mn-ea"/>
              </a:rPr>
              <a:t>、惩处管理增加批量导入导出</a:t>
            </a:r>
          </a:p>
          <a:p>
            <a:pPr defTabSz="1131570"/>
            <a:r>
              <a:rPr lang="en-US" altLang="zh-CN" sz="1400" b="1" dirty="0">
                <a:solidFill>
                  <a:srgbClr val="314371"/>
                </a:solidFill>
                <a:latin typeface="微软雅黑" panose="020B0503020204020204" charset="-122"/>
                <a:sym typeface="+mn-ea"/>
              </a:rPr>
              <a:t>	3</a:t>
            </a:r>
            <a:r>
              <a:rPr lang="zh-CN" altLang="en-US" sz="1400" b="1" dirty="0">
                <a:solidFill>
                  <a:srgbClr val="314371"/>
                </a:solidFill>
                <a:latin typeface="微软雅黑" panose="020B0503020204020204" charset="-122"/>
                <a:sym typeface="+mn-ea"/>
              </a:rPr>
              <a:t>、学生、老师信息支持修改和完善</a:t>
            </a:r>
          </a:p>
          <a:p>
            <a:pPr defTabSz="1131570"/>
            <a:r>
              <a:rPr lang="en-US" altLang="zh-CN" sz="1400" b="1" dirty="0">
                <a:solidFill>
                  <a:srgbClr val="314371"/>
                </a:solidFill>
                <a:latin typeface="微软雅黑" panose="020B0503020204020204" charset="-122"/>
                <a:sym typeface="+mn-ea"/>
              </a:rPr>
              <a:t>	4</a:t>
            </a:r>
            <a:r>
              <a:rPr lang="zh-CN" altLang="en-US" sz="1400" b="1" dirty="0">
                <a:solidFill>
                  <a:srgbClr val="314371"/>
                </a:solidFill>
                <a:latin typeface="微软雅黑" panose="020B0503020204020204" charset="-122"/>
                <a:sym typeface="+mn-ea"/>
              </a:rPr>
              <a:t>、资产管理二维码打印显示二维码名称</a:t>
            </a:r>
          </a:p>
          <a:p>
            <a:pPr defTabSz="1131570"/>
            <a:r>
              <a:rPr lang="en-US" altLang="zh-CN" sz="1400" b="1" dirty="0">
                <a:solidFill>
                  <a:srgbClr val="314371"/>
                </a:solidFill>
                <a:latin typeface="微软雅黑" panose="020B0503020204020204" charset="-122"/>
                <a:sym typeface="+mn-ea"/>
              </a:rPr>
              <a:t>	5</a:t>
            </a:r>
            <a:r>
              <a:rPr lang="zh-CN" altLang="en-US" sz="1400" b="1" dirty="0">
                <a:solidFill>
                  <a:srgbClr val="314371"/>
                </a:solidFill>
                <a:latin typeface="微软雅黑" panose="020B0503020204020204" charset="-122"/>
                <a:sym typeface="+mn-ea"/>
              </a:rPr>
              <a:t>、修复学生问卷信息过不来</a:t>
            </a:r>
            <a:r>
              <a:rPr lang="en-US" altLang="zh-CN" sz="1400" b="1" dirty="0">
                <a:solidFill>
                  <a:srgbClr val="314371"/>
                </a:solidFill>
                <a:latin typeface="微软雅黑" panose="020B0503020204020204" charset="-122"/>
                <a:sym typeface="+mn-ea"/>
              </a:rPr>
              <a:t>Bug</a:t>
            </a:r>
          </a:p>
          <a:p>
            <a:pPr defTabSz="1131570"/>
            <a:r>
              <a:rPr lang="en-US" altLang="zh-CN" sz="1400" b="1" dirty="0">
                <a:solidFill>
                  <a:srgbClr val="314371"/>
                </a:solidFill>
                <a:latin typeface="微软雅黑" panose="020B0503020204020204" charset="-122"/>
                <a:sym typeface="+mn-ea"/>
              </a:rPr>
              <a:t>	6</a:t>
            </a:r>
            <a:r>
              <a:rPr lang="zh-CN" altLang="en-US" sz="1400" b="1" dirty="0">
                <a:solidFill>
                  <a:srgbClr val="314371"/>
                </a:solidFill>
                <a:latin typeface="微软雅黑" panose="020B0503020204020204" charset="-122"/>
                <a:sym typeface="+mn-ea"/>
              </a:rPr>
              <a:t>、请假审批通过或者拒绝（可以填写原因）</a:t>
            </a:r>
          </a:p>
          <a:p>
            <a:pPr defTabSz="1131570"/>
            <a:r>
              <a:rPr lang="en-US" altLang="zh-CN" sz="1400" b="1" dirty="0">
                <a:solidFill>
                  <a:srgbClr val="314371"/>
                </a:solidFill>
                <a:latin typeface="微软雅黑" panose="020B0503020204020204" charset="-122"/>
                <a:sym typeface="+mn-ea"/>
              </a:rPr>
              <a:t>	7</a:t>
            </a:r>
            <a:r>
              <a:rPr lang="zh-CN" altLang="en-US" sz="1400" b="1" dirty="0">
                <a:solidFill>
                  <a:srgbClr val="314371"/>
                </a:solidFill>
                <a:latin typeface="微软雅黑" panose="020B0503020204020204" charset="-122"/>
                <a:sym typeface="+mn-ea"/>
              </a:rPr>
              <a:t>、校历活动中增加上传附件功能、增加班级校历展示</a:t>
            </a:r>
          </a:p>
          <a:p>
            <a:pPr defTabSz="1131570"/>
            <a:endParaRPr lang="zh-CN" altLang="en-US" sz="1400" b="1" dirty="0">
              <a:solidFill>
                <a:srgbClr val="314371"/>
              </a:solidFill>
              <a:latin typeface="微软雅黑" panose="020B0503020204020204" charset="-122"/>
              <a:sym typeface="+mn-ea"/>
            </a:endParaRPr>
          </a:p>
          <a:p>
            <a:pPr defTabSz="1131570"/>
            <a:r>
              <a:rPr lang="en-US" altLang="zh-CN" sz="1400" b="1" dirty="0">
                <a:solidFill>
                  <a:srgbClr val="314371"/>
                </a:solidFill>
                <a:latin typeface="微软雅黑" panose="020B0503020204020204" charset="-122"/>
                <a:sym typeface="+mn-ea"/>
              </a:rPr>
              <a:t>8</a:t>
            </a:r>
            <a:r>
              <a:rPr lang="zh-CN" altLang="en-US" sz="1400" b="1" dirty="0">
                <a:solidFill>
                  <a:srgbClr val="314371"/>
                </a:solidFill>
                <a:latin typeface="微软雅黑" panose="020B0503020204020204" charset="-122"/>
                <a:sym typeface="+mn-ea"/>
              </a:rPr>
              <a:t>月预计完成</a:t>
            </a:r>
          </a:p>
          <a:p>
            <a:pPr defTabSz="1131570"/>
            <a:r>
              <a:rPr lang="en-US" altLang="zh-CN" sz="1400" b="1" dirty="0">
                <a:solidFill>
                  <a:srgbClr val="314371"/>
                </a:solidFill>
                <a:latin typeface="微软雅黑" panose="020B0503020204020204" charset="-122"/>
                <a:sym typeface="+mn-ea"/>
              </a:rPr>
              <a:t>	1</a:t>
            </a:r>
            <a:r>
              <a:rPr lang="zh-CN" altLang="en-US" sz="1400" b="1" dirty="0">
                <a:solidFill>
                  <a:srgbClr val="314371"/>
                </a:solidFill>
                <a:latin typeface="微软雅黑" panose="020B0503020204020204" charset="-122"/>
                <a:sym typeface="+mn-ea"/>
              </a:rPr>
              <a:t>、增加统计信息（例如：教师调课信息统计、串课信息统计、老师一学期上了几门课、多少节课、请了多少次假、资</a:t>
            </a:r>
            <a:r>
              <a:rPr lang="en-US" altLang="zh-CN" sz="1400" b="1" dirty="0">
                <a:solidFill>
                  <a:srgbClr val="314371"/>
                </a:solidFill>
                <a:latin typeface="微软雅黑" panose="020B0503020204020204" charset="-122"/>
                <a:sym typeface="+mn-ea"/>
              </a:rPr>
              <a:t>	</a:t>
            </a:r>
            <a:r>
              <a:rPr lang="zh-CN" altLang="en-US" sz="1400" b="1" dirty="0">
                <a:solidFill>
                  <a:srgbClr val="314371"/>
                </a:solidFill>
                <a:latin typeface="微软雅黑" panose="020B0503020204020204" charset="-122"/>
                <a:sym typeface="+mn-ea"/>
              </a:rPr>
              <a:t>源上传量等统计信息）</a:t>
            </a:r>
          </a:p>
          <a:p>
            <a:pPr defTabSz="1131570"/>
            <a:r>
              <a:rPr lang="en-US" altLang="zh-CN" sz="1400" b="1" dirty="0">
                <a:solidFill>
                  <a:srgbClr val="314371"/>
                </a:solidFill>
                <a:latin typeface="微软雅黑" panose="020B0503020204020204" charset="-122"/>
                <a:sym typeface="+mn-ea"/>
              </a:rPr>
              <a:t>	2</a:t>
            </a:r>
            <a:r>
              <a:rPr lang="zh-CN" altLang="en-US" sz="1400" b="1" dirty="0">
                <a:solidFill>
                  <a:srgbClr val="314371"/>
                </a:solidFill>
                <a:latin typeface="微软雅黑" panose="020B0503020204020204" charset="-122"/>
                <a:sym typeface="+mn-ea"/>
              </a:rPr>
              <a:t>、数据可视化</a:t>
            </a:r>
          </a:p>
          <a:p>
            <a:pPr defTabSz="1131570"/>
            <a:r>
              <a:rPr lang="en-US" altLang="zh-CN" sz="1400" b="1" dirty="0">
                <a:solidFill>
                  <a:srgbClr val="314371"/>
                </a:solidFill>
                <a:latin typeface="微软雅黑" panose="020B0503020204020204" charset="-122"/>
                <a:sym typeface="+mn-ea"/>
              </a:rPr>
              <a:t>	3</a:t>
            </a:r>
            <a:r>
              <a:rPr lang="zh-CN" altLang="en-US" sz="1400" b="1" dirty="0">
                <a:solidFill>
                  <a:srgbClr val="314371"/>
                </a:solidFill>
                <a:latin typeface="微软雅黑" panose="020B0503020204020204" charset="-122"/>
                <a:sym typeface="+mn-ea"/>
              </a:rPr>
              <a:t>、新增教师专业发展管理（老师申报课题、审批课题评估老师综合素质能力）</a:t>
            </a:r>
          </a:p>
          <a:p>
            <a:pPr defTabSz="1131570"/>
            <a:r>
              <a:rPr lang="en-US" altLang="zh-CN" sz="1400" b="1" dirty="0">
                <a:solidFill>
                  <a:srgbClr val="314371"/>
                </a:solidFill>
                <a:latin typeface="微软雅黑" panose="020B0503020204020204" charset="-122"/>
                <a:sym typeface="+mn-ea"/>
              </a:rPr>
              <a:t>	4</a:t>
            </a:r>
            <a:r>
              <a:rPr lang="zh-CN" altLang="en-US" sz="1400" b="1" dirty="0">
                <a:solidFill>
                  <a:srgbClr val="314371"/>
                </a:solidFill>
                <a:latin typeface="微软雅黑" panose="020B0503020204020204" charset="-122"/>
                <a:sym typeface="+mn-ea"/>
              </a:rPr>
              <a:t>、新增二维码签到</a:t>
            </a:r>
          </a:p>
          <a:p>
            <a:pPr defTabSz="1131570"/>
            <a:r>
              <a:rPr lang="en-US" altLang="zh-CN" sz="1400" b="1" dirty="0">
                <a:solidFill>
                  <a:srgbClr val="314371"/>
                </a:solidFill>
                <a:latin typeface="微软雅黑" panose="020B0503020204020204" charset="-122"/>
                <a:sym typeface="+mn-ea"/>
              </a:rPr>
              <a:t>	5</a:t>
            </a:r>
            <a:r>
              <a:rPr lang="zh-CN" altLang="en-US" sz="1400" b="1" dirty="0">
                <a:solidFill>
                  <a:srgbClr val="314371"/>
                </a:solidFill>
                <a:latin typeface="微软雅黑" panose="020B0503020204020204" charset="-122"/>
                <a:sym typeface="+mn-ea"/>
              </a:rPr>
              <a:t>、手机消息通知增加提醒功能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25451" y="3434926"/>
            <a:ext cx="2150590" cy="923330"/>
          </a:xfrm>
          <a:prstGeom prst="rect">
            <a:avLst/>
          </a:prstGeom>
          <a:noFill/>
        </p:spPr>
        <p:txBody>
          <a:bodyPr wrap="none" lIns="91440" tIns="45720" rIns="91440" bIns="45720">
            <a:spAutoFit/>
          </a:bodyPr>
          <a:lstStyle/>
          <a:p>
            <a:pPr algn="ctr"/>
            <a:r>
              <a:rPr lang="en-US" altLang="zh-CN"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thanks</a:t>
            </a:r>
            <a:endParaRPr lang="zh-CN" alt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4" name="图片 3"/>
          <p:cNvPicPr>
            <a:picLocks noChangeAspect="1"/>
          </p:cNvPicPr>
          <p:nvPr/>
        </p:nvPicPr>
        <p:blipFill>
          <a:blip r:embed="rId2"/>
          <a:stretch>
            <a:fillRect/>
          </a:stretch>
        </p:blipFill>
        <p:spPr>
          <a:xfrm>
            <a:off x="4132551" y="1127891"/>
            <a:ext cx="3806104" cy="5537400"/>
          </a:xfrm>
          <a:prstGeom prst="rect">
            <a:avLst/>
          </a:prstGeom>
        </p:spPr>
      </p:pic>
    </p:spTree>
    <p:extLst>
      <p:ext uri="{BB962C8B-B14F-4D97-AF65-F5344CB8AC3E}">
        <p14:creationId xmlns:p14="http://schemas.microsoft.com/office/powerpoint/2010/main" val="798861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流程图: 离页连接符 3"/>
          <p:cNvSpPr/>
          <p:nvPr/>
        </p:nvSpPr>
        <p:spPr>
          <a:xfrm>
            <a:off x="2070141" y="1931648"/>
            <a:ext cx="1692234" cy="1773054"/>
          </a:xfrm>
          <a:prstGeom prst="flowChartOffpageConnector">
            <a:avLst/>
          </a:prstGeom>
          <a:solidFill>
            <a:srgbClr val="314371"/>
          </a:solidFill>
          <a:ln w="12700" cap="flat" cmpd="sng" algn="ctr">
            <a:noFill/>
            <a:prstDash val="solid"/>
            <a:miter lim="800000"/>
          </a:ln>
          <a:effectLst/>
        </p:spPr>
        <p:txBody>
          <a:bodyPr rtlCol="0" anchor="ctr"/>
          <a:lstStyle/>
          <a:p>
            <a:pPr algn="ctr">
              <a:lnSpc>
                <a:spcPct val="130000"/>
              </a:lnSpc>
              <a:defRPr/>
            </a:pPr>
            <a:r>
              <a:rPr lang="en-US" sz="9600" b="1" kern="0" dirty="0">
                <a:solidFill>
                  <a:prstClr val="white"/>
                </a:solidFill>
                <a:latin typeface="Arial" panose="020B0604020202020204"/>
                <a:ea typeface="微软雅黑" panose="020B0503020204020204" charset="-122"/>
              </a:rPr>
              <a:t>2</a:t>
            </a:r>
          </a:p>
        </p:txBody>
      </p:sp>
      <p:cxnSp>
        <p:nvCxnSpPr>
          <p:cNvPr id="5" name="直接连接符 4"/>
          <p:cNvCxnSpPr/>
          <p:nvPr/>
        </p:nvCxnSpPr>
        <p:spPr>
          <a:xfrm>
            <a:off x="3965575" y="2781587"/>
            <a:ext cx="5753100" cy="0"/>
          </a:xfrm>
          <a:prstGeom prst="line">
            <a:avLst/>
          </a:prstGeom>
          <a:noFill/>
          <a:ln w="12700" cap="flat" cmpd="sng" algn="ctr">
            <a:solidFill>
              <a:srgbClr val="314371"/>
            </a:solidFill>
            <a:prstDash val="solid"/>
            <a:miter lim="800000"/>
          </a:ln>
          <a:effectLst/>
        </p:spPr>
      </p:cxnSp>
      <p:sp>
        <p:nvSpPr>
          <p:cNvPr id="6" name="文本框 32"/>
          <p:cNvSpPr txBox="1"/>
          <p:nvPr/>
        </p:nvSpPr>
        <p:spPr>
          <a:xfrm>
            <a:off x="4462601" y="1945742"/>
            <a:ext cx="1402080" cy="829945"/>
          </a:xfrm>
          <a:prstGeom prst="rect">
            <a:avLst/>
          </a:prstGeom>
          <a:noFill/>
        </p:spPr>
        <p:txBody>
          <a:bodyPr wrap="none" rtlCol="0">
            <a:spAutoFit/>
          </a:bodyPr>
          <a:lstStyle/>
          <a:p>
            <a:r>
              <a:rPr lang="zh-CN" altLang="en-US" sz="4800" b="1" dirty="0">
                <a:solidFill>
                  <a:srgbClr val="314371"/>
                </a:solidFill>
                <a:latin typeface="微软雅黑" panose="020B0503020204020204" charset="-122"/>
                <a:ea typeface="微软雅黑" panose="020B0503020204020204" charset="-122"/>
              </a:rPr>
              <a:t>领导</a:t>
            </a:r>
          </a:p>
        </p:txBody>
      </p:sp>
      <p:cxnSp>
        <p:nvCxnSpPr>
          <p:cNvPr id="8" name="直接连接符 7"/>
          <p:cNvCxnSpPr>
            <a:endCxn id="11" idx="4"/>
          </p:cNvCxnSpPr>
          <p:nvPr/>
        </p:nvCxnSpPr>
        <p:spPr>
          <a:xfrm>
            <a:off x="4658360" y="3367405"/>
            <a:ext cx="635" cy="1069340"/>
          </a:xfrm>
          <a:prstGeom prst="line">
            <a:avLst/>
          </a:prstGeom>
          <a:solidFill>
            <a:srgbClr val="F2F2F2"/>
          </a:solidFill>
          <a:ln w="15875" cap="flat" cmpd="sng" algn="ctr">
            <a:solidFill>
              <a:srgbClr val="314371"/>
            </a:solidFill>
            <a:prstDash val="solid"/>
            <a:miter lim="800000"/>
          </a:ln>
          <a:effectLst/>
        </p:spPr>
      </p:cxnSp>
      <p:sp>
        <p:nvSpPr>
          <p:cNvPr id="9" name="椭圆 8"/>
          <p:cNvSpPr/>
          <p:nvPr/>
        </p:nvSpPr>
        <p:spPr>
          <a:xfrm>
            <a:off x="4556125" y="321310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0" name="椭圆 9"/>
          <p:cNvSpPr/>
          <p:nvPr/>
        </p:nvSpPr>
        <p:spPr>
          <a:xfrm>
            <a:off x="4556125" y="371602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1" name="椭圆 10"/>
          <p:cNvSpPr/>
          <p:nvPr/>
        </p:nvSpPr>
        <p:spPr>
          <a:xfrm>
            <a:off x="4556125" y="4231640"/>
            <a:ext cx="205105" cy="205105"/>
          </a:xfrm>
          <a:prstGeom prst="ellipse">
            <a:avLst/>
          </a:prstGeom>
          <a:solidFill>
            <a:srgbClr val="F2F2F2"/>
          </a:solidFill>
          <a:ln w="15875" cap="flat" cmpd="sng" algn="ctr">
            <a:solidFill>
              <a:srgbClr val="314371"/>
            </a:solidFill>
            <a:prstDash val="solid"/>
            <a:miter lim="800000"/>
          </a:ln>
          <a:effectLst/>
        </p:spPr>
        <p:txBody>
          <a:bodyPr rtlCol="0" anchor="ctr"/>
          <a:lstStyle/>
          <a:p>
            <a:pPr algn="ctr">
              <a:defRPr/>
            </a:pPr>
            <a:endParaRPr lang="zh-CN" altLang="en-US" sz="2485" kern="0">
              <a:solidFill>
                <a:prstClr val="white"/>
              </a:solidFill>
              <a:latin typeface="微软雅黑" panose="020B0503020204020204" charset="-122"/>
              <a:ea typeface="微软雅黑" panose="020B0503020204020204" charset="-122"/>
            </a:endParaRPr>
          </a:p>
        </p:txBody>
      </p:sp>
      <p:sp>
        <p:nvSpPr>
          <p:cNvPr id="14" name="矩形 122"/>
          <p:cNvSpPr>
            <a:spLocks noChangeArrowheads="1"/>
          </p:cNvSpPr>
          <p:nvPr/>
        </p:nvSpPr>
        <p:spPr bwMode="auto">
          <a:xfrm>
            <a:off x="4930740" y="3116636"/>
            <a:ext cx="3202386"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通讯录</a:t>
            </a:r>
          </a:p>
        </p:txBody>
      </p:sp>
      <p:sp>
        <p:nvSpPr>
          <p:cNvPr id="15" name="矩形 122"/>
          <p:cNvSpPr>
            <a:spLocks noChangeArrowheads="1"/>
          </p:cNvSpPr>
          <p:nvPr/>
        </p:nvSpPr>
        <p:spPr bwMode="auto">
          <a:xfrm>
            <a:off x="4930739" y="3591307"/>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教职工信息管理</a:t>
            </a:r>
          </a:p>
        </p:txBody>
      </p:sp>
      <p:sp>
        <p:nvSpPr>
          <p:cNvPr id="16" name="矩形 122"/>
          <p:cNvSpPr>
            <a:spLocks noChangeArrowheads="1"/>
          </p:cNvSpPr>
          <p:nvPr/>
        </p:nvSpPr>
        <p:spPr bwMode="auto">
          <a:xfrm>
            <a:off x="4930739" y="4115059"/>
            <a:ext cx="3202388" cy="42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6" tIns="60943" rIns="121886" bIns="60943">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spcBef>
                <a:spcPct val="0"/>
              </a:spcBef>
              <a:buFont typeface="Arial" panose="020B0604020202020204" pitchFamily="34" charset="0"/>
              <a:buNone/>
            </a:pPr>
            <a:r>
              <a:rPr lang="zh-CN" altLang="en-US" sz="2000" dirty="0">
                <a:solidFill>
                  <a:srgbClr val="314371"/>
                </a:solidFill>
                <a:latin typeface="微软雅黑" panose="020B0503020204020204" charset="-122"/>
                <a:ea typeface="微软雅黑" panose="020B0503020204020204" charset="-122"/>
                <a:sym typeface="微软雅黑" panose="020B0503020204020204" charset="-122"/>
              </a:rPr>
              <a:t>学籍管理</a:t>
            </a:r>
          </a:p>
        </p:txBody>
      </p:sp>
      <p:sp>
        <p:nvSpPr>
          <p:cNvPr id="19" name="矩形 42"/>
          <p:cNvSpPr/>
          <p:nvPr/>
        </p:nvSpPr>
        <p:spPr>
          <a:xfrm rot="16200000">
            <a:off x="3713897" y="1540798"/>
            <a:ext cx="1577720" cy="9024563"/>
          </a:xfrm>
          <a:custGeom>
            <a:avLst/>
            <a:gdLst/>
            <a:ahLst/>
            <a:cxnLst/>
            <a:rect l="l" t="t" r="r" b="b"/>
            <a:pathLst>
              <a:path w="2443221" h="4630591">
                <a:moveTo>
                  <a:pt x="0" y="0"/>
                </a:moveTo>
                <a:lnTo>
                  <a:pt x="2443221" y="0"/>
                </a:lnTo>
                <a:lnTo>
                  <a:pt x="0" y="463059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
        <p:nvSpPr>
          <p:cNvPr id="20" name="矩形 42"/>
          <p:cNvSpPr/>
          <p:nvPr/>
        </p:nvSpPr>
        <p:spPr>
          <a:xfrm rot="16200000" flipV="1">
            <a:off x="9425794" y="4101319"/>
            <a:ext cx="2345925" cy="3167437"/>
          </a:xfrm>
          <a:custGeom>
            <a:avLst/>
            <a:gdLst/>
            <a:ahLst/>
            <a:cxnLst/>
            <a:rect l="l" t="t" r="r" b="b"/>
            <a:pathLst>
              <a:path w="2443221" h="4630591">
                <a:moveTo>
                  <a:pt x="0" y="0"/>
                </a:moveTo>
                <a:lnTo>
                  <a:pt x="2443221" y="0"/>
                </a:lnTo>
                <a:lnTo>
                  <a:pt x="0" y="4630591"/>
                </a:lnTo>
                <a:close/>
              </a:path>
            </a:pathLst>
          </a:custGeom>
          <a:solidFill>
            <a:srgbClr val="314371"/>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3434</Words>
  <Application>Microsoft Office PowerPoint</Application>
  <PresentationFormat>宽屏</PresentationFormat>
  <Paragraphs>361</Paragraphs>
  <Slides>84</Slides>
  <Notes>26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84</vt:i4>
      </vt:variant>
    </vt:vector>
  </HeadingPairs>
  <TitlesOfParts>
    <vt:vector size="91" baseType="lpstr">
      <vt:lpstr>方正正大黑简体</vt:lpstr>
      <vt:lpstr>宋体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lgyhome</cp:lastModifiedBy>
  <cp:revision>1488</cp:revision>
  <dcterms:created xsi:type="dcterms:W3CDTF">2015-05-05T08:02:00Z</dcterms:created>
  <dcterms:modified xsi:type="dcterms:W3CDTF">2018-07-06T00:49:42Z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