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90" r:id="rId6"/>
    <p:sldId id="257" r:id="rId7"/>
    <p:sldId id="281" r:id="rId8"/>
    <p:sldId id="258" r:id="rId9"/>
    <p:sldId id="259" r:id="rId10"/>
    <p:sldId id="260" r:id="rId11"/>
    <p:sldId id="278" r:id="rId12"/>
    <p:sldId id="276" r:id="rId13"/>
    <p:sldId id="293" r:id="rId14"/>
    <p:sldId id="279" r:id="rId15"/>
    <p:sldId id="280" r:id="rId16"/>
    <p:sldId id="292" r:id="rId17"/>
    <p:sldId id="2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FB7-47EE-4F50-AA94-339BB7B8C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FB7-47EE-4F50-AA94-339BB7B8C9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/>
        </p:nvSpPr>
        <p:spPr bwMode="auto">
          <a:xfrm>
            <a:off x="1802814" y="2563080"/>
            <a:ext cx="266864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4202430" y="1124487"/>
            <a:ext cx="265678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"/>
          <p:cNvSpPr/>
          <p:nvPr/>
        </p:nvSpPr>
        <p:spPr bwMode="auto">
          <a:xfrm>
            <a:off x="563380" y="0"/>
            <a:ext cx="265678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9"/>
          <p:cNvSpPr/>
          <p:nvPr/>
        </p:nvSpPr>
        <p:spPr bwMode="auto">
          <a:xfrm>
            <a:off x="11462101" y="1283319"/>
            <a:ext cx="265678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0"/>
          <p:cNvSpPr/>
          <p:nvPr/>
        </p:nvSpPr>
        <p:spPr bwMode="auto">
          <a:xfrm>
            <a:off x="6697691" y="2489544"/>
            <a:ext cx="12928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1"/>
          <p:cNvSpPr/>
          <p:nvPr/>
        </p:nvSpPr>
        <p:spPr bwMode="auto">
          <a:xfrm>
            <a:off x="3420602" y="460192"/>
            <a:ext cx="12928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10822814" y="644032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3"/>
          <p:cNvSpPr/>
          <p:nvPr/>
        </p:nvSpPr>
        <p:spPr bwMode="auto">
          <a:xfrm>
            <a:off x="508821" y="2411264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4"/>
          <p:cNvSpPr/>
          <p:nvPr/>
        </p:nvSpPr>
        <p:spPr bwMode="auto">
          <a:xfrm>
            <a:off x="8874114" y="460192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5"/>
          <p:cNvSpPr/>
          <p:nvPr/>
        </p:nvSpPr>
        <p:spPr bwMode="auto">
          <a:xfrm>
            <a:off x="9004581" y="2217935"/>
            <a:ext cx="12928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6"/>
          <p:cNvSpPr/>
          <p:nvPr/>
        </p:nvSpPr>
        <p:spPr bwMode="auto">
          <a:xfrm>
            <a:off x="1926734" y="1228575"/>
            <a:ext cx="1290435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7"/>
          <p:cNvSpPr/>
          <p:nvPr/>
        </p:nvSpPr>
        <p:spPr bwMode="auto">
          <a:xfrm>
            <a:off x="3189297" y="1612266"/>
            <a:ext cx="645218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8"/>
          <p:cNvSpPr/>
          <p:nvPr/>
        </p:nvSpPr>
        <p:spPr bwMode="auto">
          <a:xfrm>
            <a:off x="9843127" y="1590509"/>
            <a:ext cx="846848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9"/>
          <p:cNvSpPr/>
          <p:nvPr/>
        </p:nvSpPr>
        <p:spPr bwMode="auto">
          <a:xfrm>
            <a:off x="10689975" y="1840768"/>
            <a:ext cx="424610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0"/>
          <p:cNvSpPr/>
          <p:nvPr/>
        </p:nvSpPr>
        <p:spPr bwMode="auto">
          <a:xfrm>
            <a:off x="929447" y="719939"/>
            <a:ext cx="699776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1"/>
          <p:cNvSpPr/>
          <p:nvPr/>
        </p:nvSpPr>
        <p:spPr bwMode="auto">
          <a:xfrm>
            <a:off x="1603555" y="928686"/>
            <a:ext cx="351074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2"/>
          <p:cNvSpPr/>
          <p:nvPr/>
        </p:nvSpPr>
        <p:spPr bwMode="auto">
          <a:xfrm>
            <a:off x="7574190" y="985618"/>
            <a:ext cx="502890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3"/>
          <p:cNvSpPr/>
          <p:nvPr/>
        </p:nvSpPr>
        <p:spPr bwMode="auto">
          <a:xfrm>
            <a:off x="8077080" y="1133875"/>
            <a:ext cx="252632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0" y="6021636"/>
            <a:ext cx="12192715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6"/>
          <p:cNvSpPr/>
          <p:nvPr/>
        </p:nvSpPr>
        <p:spPr bwMode="auto">
          <a:xfrm>
            <a:off x="0" y="5102438"/>
            <a:ext cx="3227418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7"/>
          <p:cNvSpPr/>
          <p:nvPr/>
        </p:nvSpPr>
        <p:spPr bwMode="auto">
          <a:xfrm>
            <a:off x="1060339" y="5102438"/>
            <a:ext cx="2312820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8"/>
          <p:cNvSpPr/>
          <p:nvPr/>
        </p:nvSpPr>
        <p:spPr bwMode="auto">
          <a:xfrm>
            <a:off x="413936" y="4846248"/>
            <a:ext cx="5917262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9"/>
          <p:cNvSpPr/>
          <p:nvPr/>
        </p:nvSpPr>
        <p:spPr bwMode="auto">
          <a:xfrm>
            <a:off x="3373160" y="4846248"/>
            <a:ext cx="2958038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0"/>
          <p:cNvSpPr/>
          <p:nvPr/>
        </p:nvSpPr>
        <p:spPr bwMode="auto">
          <a:xfrm>
            <a:off x="9395981" y="5052623"/>
            <a:ext cx="2796734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2452" y="3933008"/>
            <a:ext cx="5346655" cy="2493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3442" y="3895476"/>
            <a:ext cx="4188315" cy="27495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650132"/>
            <a:ext cx="9144000" cy="92333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65538"/>
            <a:ext cx="9144000" cy="94922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1802814" y="2563080"/>
            <a:ext cx="266864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/>
          <p:nvPr/>
        </p:nvSpPr>
        <p:spPr bwMode="auto">
          <a:xfrm>
            <a:off x="4202430" y="1124487"/>
            <a:ext cx="265678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8"/>
          <p:cNvSpPr/>
          <p:nvPr/>
        </p:nvSpPr>
        <p:spPr bwMode="auto">
          <a:xfrm>
            <a:off x="563380" y="0"/>
            <a:ext cx="265678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9"/>
          <p:cNvSpPr/>
          <p:nvPr/>
        </p:nvSpPr>
        <p:spPr bwMode="auto">
          <a:xfrm>
            <a:off x="11462101" y="1283319"/>
            <a:ext cx="265678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0"/>
          <p:cNvSpPr/>
          <p:nvPr/>
        </p:nvSpPr>
        <p:spPr bwMode="auto">
          <a:xfrm>
            <a:off x="6697691" y="2489544"/>
            <a:ext cx="12928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1"/>
          <p:cNvSpPr/>
          <p:nvPr/>
        </p:nvSpPr>
        <p:spPr bwMode="auto">
          <a:xfrm>
            <a:off x="3420602" y="460192"/>
            <a:ext cx="12928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2"/>
          <p:cNvSpPr/>
          <p:nvPr/>
        </p:nvSpPr>
        <p:spPr bwMode="auto">
          <a:xfrm>
            <a:off x="10822814" y="644032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>
            <a:off x="508821" y="2411264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4"/>
          <p:cNvSpPr/>
          <p:nvPr/>
        </p:nvSpPr>
        <p:spPr bwMode="auto">
          <a:xfrm>
            <a:off x="8874114" y="460192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"/>
          <p:cNvSpPr/>
          <p:nvPr/>
        </p:nvSpPr>
        <p:spPr bwMode="auto">
          <a:xfrm>
            <a:off x="9004581" y="2217935"/>
            <a:ext cx="12928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6"/>
          <p:cNvSpPr/>
          <p:nvPr/>
        </p:nvSpPr>
        <p:spPr bwMode="auto">
          <a:xfrm>
            <a:off x="1926734" y="1228575"/>
            <a:ext cx="1290435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7"/>
          <p:cNvSpPr/>
          <p:nvPr/>
        </p:nvSpPr>
        <p:spPr bwMode="auto">
          <a:xfrm>
            <a:off x="3189297" y="1612266"/>
            <a:ext cx="645218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8"/>
          <p:cNvSpPr/>
          <p:nvPr/>
        </p:nvSpPr>
        <p:spPr bwMode="auto">
          <a:xfrm>
            <a:off x="9843127" y="1590509"/>
            <a:ext cx="846848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9"/>
          <p:cNvSpPr/>
          <p:nvPr/>
        </p:nvSpPr>
        <p:spPr bwMode="auto">
          <a:xfrm>
            <a:off x="10689975" y="1840768"/>
            <a:ext cx="424610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0"/>
          <p:cNvSpPr/>
          <p:nvPr/>
        </p:nvSpPr>
        <p:spPr bwMode="auto">
          <a:xfrm>
            <a:off x="929447" y="719939"/>
            <a:ext cx="699776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>
            <a:off x="1603555" y="928686"/>
            <a:ext cx="351074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2"/>
          <p:cNvSpPr/>
          <p:nvPr/>
        </p:nvSpPr>
        <p:spPr bwMode="auto">
          <a:xfrm>
            <a:off x="7574190" y="985618"/>
            <a:ext cx="502890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3"/>
          <p:cNvSpPr/>
          <p:nvPr/>
        </p:nvSpPr>
        <p:spPr bwMode="auto">
          <a:xfrm>
            <a:off x="8077080" y="1133875"/>
            <a:ext cx="252632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6021636"/>
            <a:ext cx="12192715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0" y="5102438"/>
            <a:ext cx="3227418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1060339" y="5102438"/>
            <a:ext cx="2312820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413936" y="4846248"/>
            <a:ext cx="5917262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3373160" y="4846248"/>
            <a:ext cx="2958038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0"/>
          <p:cNvSpPr/>
          <p:nvPr/>
        </p:nvSpPr>
        <p:spPr bwMode="auto">
          <a:xfrm>
            <a:off x="9395981" y="5052623"/>
            <a:ext cx="2796734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2452" y="3933008"/>
            <a:ext cx="5346655" cy="24934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3442" y="3895476"/>
            <a:ext cx="4188315" cy="274953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3004267"/>
            <a:ext cx="10515600" cy="1570950"/>
          </a:xfrm>
        </p:spPr>
        <p:txBody>
          <a:bodyPr anchor="t" anchorCtr="0">
            <a:normAutofit/>
          </a:bodyPr>
          <a:lstStyle>
            <a:lvl1pPr algn="ctr">
              <a:defRPr sz="72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/>
        </p:nvSpPr>
        <p:spPr bwMode="auto">
          <a:xfrm>
            <a:off x="1802814" y="2563080"/>
            <a:ext cx="266864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4202430" y="1124487"/>
            <a:ext cx="265678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8"/>
          <p:cNvSpPr/>
          <p:nvPr/>
        </p:nvSpPr>
        <p:spPr bwMode="auto">
          <a:xfrm>
            <a:off x="563380" y="0"/>
            <a:ext cx="265678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9"/>
          <p:cNvSpPr/>
          <p:nvPr/>
        </p:nvSpPr>
        <p:spPr bwMode="auto">
          <a:xfrm>
            <a:off x="11462101" y="1283319"/>
            <a:ext cx="265678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0"/>
          <p:cNvSpPr/>
          <p:nvPr/>
        </p:nvSpPr>
        <p:spPr bwMode="auto">
          <a:xfrm>
            <a:off x="6697691" y="2489544"/>
            <a:ext cx="12928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3420602" y="460192"/>
            <a:ext cx="12928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2"/>
          <p:cNvSpPr/>
          <p:nvPr/>
        </p:nvSpPr>
        <p:spPr bwMode="auto">
          <a:xfrm>
            <a:off x="10822814" y="644032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3"/>
          <p:cNvSpPr/>
          <p:nvPr/>
        </p:nvSpPr>
        <p:spPr bwMode="auto">
          <a:xfrm>
            <a:off x="508821" y="2411264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4"/>
          <p:cNvSpPr/>
          <p:nvPr/>
        </p:nvSpPr>
        <p:spPr bwMode="auto">
          <a:xfrm>
            <a:off x="8874114" y="460192"/>
            <a:ext cx="130467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5"/>
          <p:cNvSpPr/>
          <p:nvPr/>
        </p:nvSpPr>
        <p:spPr bwMode="auto">
          <a:xfrm>
            <a:off x="9004581" y="2217935"/>
            <a:ext cx="12928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6"/>
          <p:cNvSpPr/>
          <p:nvPr/>
        </p:nvSpPr>
        <p:spPr bwMode="auto">
          <a:xfrm>
            <a:off x="1926734" y="1228575"/>
            <a:ext cx="1290435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7"/>
          <p:cNvSpPr/>
          <p:nvPr/>
        </p:nvSpPr>
        <p:spPr bwMode="auto">
          <a:xfrm>
            <a:off x="3189297" y="1612266"/>
            <a:ext cx="645218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8"/>
          <p:cNvSpPr/>
          <p:nvPr/>
        </p:nvSpPr>
        <p:spPr bwMode="auto">
          <a:xfrm>
            <a:off x="9843127" y="1590509"/>
            <a:ext cx="846848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9"/>
          <p:cNvSpPr/>
          <p:nvPr/>
        </p:nvSpPr>
        <p:spPr bwMode="auto">
          <a:xfrm>
            <a:off x="10689975" y="1840768"/>
            <a:ext cx="424610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0"/>
          <p:cNvSpPr/>
          <p:nvPr/>
        </p:nvSpPr>
        <p:spPr bwMode="auto">
          <a:xfrm>
            <a:off x="929447" y="719939"/>
            <a:ext cx="699776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1"/>
          <p:cNvSpPr/>
          <p:nvPr/>
        </p:nvSpPr>
        <p:spPr bwMode="auto">
          <a:xfrm>
            <a:off x="1603555" y="928686"/>
            <a:ext cx="351074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2"/>
          <p:cNvSpPr/>
          <p:nvPr/>
        </p:nvSpPr>
        <p:spPr bwMode="auto">
          <a:xfrm>
            <a:off x="7574190" y="985618"/>
            <a:ext cx="502890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3"/>
          <p:cNvSpPr/>
          <p:nvPr/>
        </p:nvSpPr>
        <p:spPr bwMode="auto">
          <a:xfrm>
            <a:off x="8077080" y="1133875"/>
            <a:ext cx="252632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6021636"/>
            <a:ext cx="12192715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6"/>
          <p:cNvSpPr/>
          <p:nvPr/>
        </p:nvSpPr>
        <p:spPr bwMode="auto">
          <a:xfrm>
            <a:off x="0" y="5102438"/>
            <a:ext cx="3227418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7"/>
          <p:cNvSpPr/>
          <p:nvPr/>
        </p:nvSpPr>
        <p:spPr bwMode="auto">
          <a:xfrm>
            <a:off x="1060339" y="5102438"/>
            <a:ext cx="2312820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8"/>
          <p:cNvSpPr/>
          <p:nvPr/>
        </p:nvSpPr>
        <p:spPr bwMode="auto">
          <a:xfrm>
            <a:off x="413936" y="4846248"/>
            <a:ext cx="5917262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9"/>
          <p:cNvSpPr/>
          <p:nvPr/>
        </p:nvSpPr>
        <p:spPr bwMode="auto">
          <a:xfrm>
            <a:off x="3373160" y="4846248"/>
            <a:ext cx="2958038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 bwMode="auto">
          <a:xfrm>
            <a:off x="9395981" y="5052623"/>
            <a:ext cx="2796734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2452" y="3933008"/>
            <a:ext cx="5346655" cy="2493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3442" y="3895476"/>
            <a:ext cx="4188315" cy="27495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0066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5808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0.xml"/><Relationship Id="rId2" Type="http://schemas.openxmlformats.org/officeDocument/2006/relationships/image" Target="../media/image15.png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.xml"/><Relationship Id="rId2" Type="http://schemas.openxmlformats.org/officeDocument/2006/relationships/image" Target="../media/image8.jpe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标题 319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52575" y="2450107"/>
            <a:ext cx="9144000" cy="923330"/>
          </a:xfrm>
        </p:spPr>
        <p:txBody>
          <a:bodyPr>
            <a:normAutofit/>
          </a:bodyPr>
          <a:lstStyle/>
          <a:p>
            <a:r>
              <a:rPr lang="zh-CN" altLang="en-US" spc="300" dirty="0">
                <a:solidFill>
                  <a:srgbClr val="C00000"/>
                </a:solidFill>
              </a:rPr>
              <a:t>云空间新功能说明</a:t>
            </a:r>
            <a:endParaRPr lang="zh-CN" altLang="en-US" spc="300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092700" y="1393825"/>
            <a:ext cx="2206625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1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1"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1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2018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Administrator\Documents\Tencent Files\1283467\Image\C2C\V492I1[[QUT[L$3[1L565$J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600" y="232544"/>
            <a:ext cx="7945106" cy="39584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1202" name="Picture 2" descr="C:\Users\Administrator\Documents\Tencent Files\1283467\Image\C2C\YFJ090M`@@HVKB$R_9_@S%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134" y="2784533"/>
            <a:ext cx="6578600" cy="39295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5" name="椭圆 4"/>
          <p:cNvSpPr/>
          <p:nvPr/>
        </p:nvSpPr>
        <p:spPr>
          <a:xfrm>
            <a:off x="6680200" y="2099733"/>
            <a:ext cx="279400" cy="194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5" idx="5"/>
          </p:cNvCxnSpPr>
          <p:nvPr/>
        </p:nvCxnSpPr>
        <p:spPr>
          <a:xfrm>
            <a:off x="6918683" y="2265949"/>
            <a:ext cx="1920517" cy="4772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04199" y="829733"/>
            <a:ext cx="294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学校管理员可以帮助本校教师修改资料，包括姓名、身份证证号、学科等。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3066" y="4639733"/>
            <a:ext cx="294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学校管理员可以管理全校学生和家长信息。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675" y="410210"/>
            <a:ext cx="6583680" cy="755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3600" dirty="0">
                <a:sym typeface="+mn-ea"/>
              </a:rPr>
              <a:t>中学生素质评价资料上传及备份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612" y="2151168"/>
            <a:ext cx="1046353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　　</a:t>
            </a:r>
            <a:r>
              <a:rPr lang="en-US" altLang="zh-CN" sz="3200" spc="-15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请</a:t>
            </a:r>
            <a:r>
              <a:rPr lang="zh-CN" altLang="en-US" sz="3200" spc="-15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中</a:t>
            </a:r>
            <a:r>
              <a:rPr lang="en-US" altLang="zh-CN" sz="3200" spc="-15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学生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素质评价</a:t>
            </a:r>
            <a:r>
              <a:rPr lang="en-US" altLang="zh-CN" sz="3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试点学校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7月20日前各选一个班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上传素质评价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资料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3200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上传的数据教师和家长要保存好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5866" y="-93137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密码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找回方法</a:t>
            </a:r>
            <a:endParaRPr lang="en-US" altLang="zh-CN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830792"/>
            <a:ext cx="11125199" cy="442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　　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关注“牡丹江教育云服务”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7月7日后，教师和家长可以通过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微信找回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密码。目前找回密码方法见下图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145" name="Picture 1" descr="C:\Users\Administrator\AppData\Roaming\Tencent\Users\1283467\QQ\WinTemp\RichOle\]OWLW1Y5RRYQS}7$T(QAO6N.png"/>
          <p:cNvPicPr>
            <a:picLocks noChangeAspect="1" noChangeArrowheads="1"/>
          </p:cNvPicPr>
          <p:nvPr/>
        </p:nvPicPr>
        <p:blipFill>
          <a:blip r:embed="rId2" cstate="print"/>
          <a:srcRect t="27246"/>
          <a:stretch>
            <a:fillRect/>
          </a:stretch>
        </p:blipFill>
        <p:spPr bwMode="auto">
          <a:xfrm>
            <a:off x="838201" y="1403583"/>
            <a:ext cx="9431867" cy="2781067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8034867" y="4275666"/>
            <a:ext cx="3567709" cy="1828800"/>
            <a:chOff x="7492999" y="4656666"/>
            <a:chExt cx="3567709" cy="1828800"/>
          </a:xfrm>
        </p:grpSpPr>
        <p:pic>
          <p:nvPicPr>
            <p:cNvPr id="6147" name="Picture 3" descr="C:\Users\Administrator\AppData\Roaming\Tencent\Users\1283467\QQ\WinTemp\RichOle\C[[3{4XE~JZZ2PBNG4(6[B5.png"/>
            <p:cNvPicPr>
              <a:picLocks noChangeAspect="1" noChangeArrowheads="1"/>
            </p:cNvPicPr>
            <p:nvPr/>
          </p:nvPicPr>
          <p:blipFill>
            <a:blip r:embed="rId3" cstate="print"/>
            <a:srcRect l="6723" r="23934" b="85554"/>
            <a:stretch>
              <a:fillRect/>
            </a:stretch>
          </p:blipFill>
          <p:spPr bwMode="auto">
            <a:xfrm>
              <a:off x="7493000" y="4656666"/>
              <a:ext cx="3567708" cy="381001"/>
            </a:xfrm>
            <a:prstGeom prst="rect">
              <a:avLst/>
            </a:prstGeom>
            <a:noFill/>
          </p:spPr>
        </p:pic>
        <p:pic>
          <p:nvPicPr>
            <p:cNvPr id="10" name="Picture 3" descr="C:\Users\Administrator\AppData\Roaming\Tencent\Users\1283467\QQ\WinTemp\RichOle\C[[3{4XE~JZZ2PBNG4(6[B5.png"/>
            <p:cNvPicPr>
              <a:picLocks noChangeAspect="1" noChangeArrowheads="1"/>
            </p:cNvPicPr>
            <p:nvPr/>
          </p:nvPicPr>
          <p:blipFill>
            <a:blip r:embed="rId3" cstate="print"/>
            <a:srcRect l="6723" t="28251" r="23934" b="16211"/>
            <a:stretch>
              <a:fillRect/>
            </a:stretch>
          </p:blipFill>
          <p:spPr bwMode="auto">
            <a:xfrm>
              <a:off x="7492999" y="5020733"/>
              <a:ext cx="3567708" cy="1464733"/>
            </a:xfrm>
            <a:prstGeom prst="rect">
              <a:avLst/>
            </a:prstGeom>
            <a:noFill/>
          </p:spPr>
        </p:pic>
      </p:grpSp>
      <p:grpSp>
        <p:nvGrpSpPr>
          <p:cNvPr id="16" name="组合 15"/>
          <p:cNvGrpSpPr/>
          <p:nvPr/>
        </p:nvGrpSpPr>
        <p:grpSpPr>
          <a:xfrm>
            <a:off x="4622801" y="4969933"/>
            <a:ext cx="2997199" cy="1040342"/>
            <a:chOff x="5935133" y="228600"/>
            <a:chExt cx="4224867" cy="1506009"/>
          </a:xfrm>
        </p:grpSpPr>
        <p:pic>
          <p:nvPicPr>
            <p:cNvPr id="6148" name="Picture 4" descr="C:\Users\Administrator\AppData\Roaming\Tencent\Users\1283467\QQ\WinTemp\RichOle\7NE)}0)(FQJ`$JHYBTGZ@GW.png"/>
            <p:cNvPicPr>
              <a:picLocks noChangeAspect="1" noChangeArrowheads="1"/>
            </p:cNvPicPr>
            <p:nvPr/>
          </p:nvPicPr>
          <p:blipFill>
            <a:blip r:embed="rId4" cstate="print"/>
            <a:srcRect r="29747" b="76345"/>
            <a:stretch>
              <a:fillRect/>
            </a:stretch>
          </p:blipFill>
          <p:spPr bwMode="auto">
            <a:xfrm>
              <a:off x="5943601" y="228600"/>
              <a:ext cx="4216399" cy="516467"/>
            </a:xfrm>
            <a:prstGeom prst="rect">
              <a:avLst/>
            </a:prstGeom>
            <a:noFill/>
          </p:spPr>
        </p:pic>
        <p:pic>
          <p:nvPicPr>
            <p:cNvPr id="14" name="Picture 4" descr="C:\Users\Administrator\AppData\Roaming\Tencent\Users\1283467\QQ\WinTemp\RichOle\7NE)}0)(FQJ`$JHYBTGZ@GW.png"/>
            <p:cNvPicPr>
              <a:picLocks noChangeAspect="1" noChangeArrowheads="1"/>
            </p:cNvPicPr>
            <p:nvPr/>
          </p:nvPicPr>
          <p:blipFill>
            <a:blip r:embed="rId4" cstate="print"/>
            <a:srcRect t="54290" r="29747"/>
            <a:stretch>
              <a:fillRect/>
            </a:stretch>
          </p:blipFill>
          <p:spPr bwMode="auto">
            <a:xfrm>
              <a:off x="5935133" y="736600"/>
              <a:ext cx="4216399" cy="998009"/>
            </a:xfrm>
            <a:prstGeom prst="rect">
              <a:avLst/>
            </a:prstGeom>
            <a:noFill/>
          </p:spPr>
        </p:pic>
        <p:pic>
          <p:nvPicPr>
            <p:cNvPr id="15" name="Picture 4" descr="C:\Users\Administrator\AppData\Roaming\Tencent\Users\1283467\QQ\WinTemp\RichOle\7NE)}0)(FQJ`$JHYBTGZ@GW.png"/>
            <p:cNvPicPr>
              <a:picLocks noChangeAspect="1" noChangeArrowheads="1"/>
            </p:cNvPicPr>
            <p:nvPr/>
          </p:nvPicPr>
          <p:blipFill>
            <a:blip r:embed="rId4" cstate="print"/>
            <a:srcRect l="70112" t="53514" r="1533" b="34852"/>
            <a:stretch>
              <a:fillRect/>
            </a:stretch>
          </p:blipFill>
          <p:spPr bwMode="auto">
            <a:xfrm>
              <a:off x="6663265" y="1058333"/>
              <a:ext cx="1701800" cy="254000"/>
            </a:xfrm>
            <a:prstGeom prst="rect">
              <a:avLst/>
            </a:prstGeom>
            <a:noFill/>
          </p:spPr>
        </p:pic>
      </p:grpSp>
      <p:cxnSp>
        <p:nvCxnSpPr>
          <p:cNvPr id="18" name="直接箭头连接符 17"/>
          <p:cNvCxnSpPr/>
          <p:nvPr/>
        </p:nvCxnSpPr>
        <p:spPr>
          <a:xfrm>
            <a:off x="6096001" y="3513666"/>
            <a:ext cx="440266" cy="1346200"/>
          </a:xfrm>
          <a:prstGeom prst="straightConnector1">
            <a:avLst/>
          </a:prstGeom>
          <a:ln w="3810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461000" y="3691467"/>
            <a:ext cx="939800" cy="270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45534" y="4309534"/>
            <a:ext cx="3987801" cy="2184400"/>
            <a:chOff x="203200" y="3691466"/>
            <a:chExt cx="4962525" cy="2586567"/>
          </a:xfrm>
        </p:grpSpPr>
        <p:pic>
          <p:nvPicPr>
            <p:cNvPr id="6149" name="Picture 5" descr="C:\Users\Administrator\AppData\Roaming\Tencent\Users\1283467\QQ\WinTemp\RichOle\RSU@94N2`9]8402`ET05IAH.png"/>
            <p:cNvPicPr>
              <a:picLocks noChangeAspect="1" noChangeArrowheads="1"/>
            </p:cNvPicPr>
            <p:nvPr/>
          </p:nvPicPr>
          <p:blipFill>
            <a:blip r:embed="rId5" cstate="print"/>
            <a:srcRect t="34019"/>
            <a:stretch>
              <a:fillRect/>
            </a:stretch>
          </p:blipFill>
          <p:spPr bwMode="auto">
            <a:xfrm>
              <a:off x="203200" y="4241800"/>
              <a:ext cx="4962525" cy="2036233"/>
            </a:xfrm>
            <a:prstGeom prst="rect">
              <a:avLst/>
            </a:prstGeom>
            <a:noFill/>
          </p:spPr>
        </p:pic>
        <p:pic>
          <p:nvPicPr>
            <p:cNvPr id="21" name="Picture 5" descr="C:\Users\Administrator\AppData\Roaming\Tencent\Users\1283467\QQ\WinTemp\RichOle\RSU@94N2`9]8402`ET05IAH.png"/>
            <p:cNvPicPr>
              <a:picLocks noChangeAspect="1" noChangeArrowheads="1"/>
            </p:cNvPicPr>
            <p:nvPr/>
          </p:nvPicPr>
          <p:blipFill>
            <a:blip r:embed="rId5" cstate="print"/>
            <a:srcRect b="83265"/>
            <a:stretch>
              <a:fillRect/>
            </a:stretch>
          </p:blipFill>
          <p:spPr bwMode="auto">
            <a:xfrm>
              <a:off x="203200" y="3691466"/>
              <a:ext cx="4962525" cy="516467"/>
            </a:xfrm>
            <a:prstGeom prst="rect">
              <a:avLst/>
            </a:prstGeom>
            <a:noFill/>
          </p:spPr>
        </p:pic>
      </p:grp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7837" y="2031443"/>
            <a:ext cx="5715000" cy="138245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扫码关注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C00000"/>
                </a:solidFill>
              </a:rPr>
              <a:t>方便交流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580" y="-3175"/>
            <a:ext cx="4583430" cy="6668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69137" y="2412443"/>
            <a:ext cx="5715000" cy="1382450"/>
          </a:xfrm>
        </p:spPr>
        <p:txBody>
          <a:bodyPr/>
          <a:lstStyle/>
          <a:p>
            <a:r>
              <a:rPr lang="zh-CN" altLang="en-US" b="0" dirty="0" smtClean="0"/>
              <a:t>谢 谢</a:t>
            </a:r>
            <a:endParaRPr lang="zh-CN" altLang="en-US" b="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79012" y="251997"/>
            <a:ext cx="11265535" cy="967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45543" y="1187076"/>
            <a:ext cx="9925220" cy="5312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课堂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版本上线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2.云帮助——拥有所有云空间教程及最新安装包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作业中心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校本课程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en-US" altLang="zh-CN" sz="2800" dirty="0" err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牡丹江教育云服务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”微信公众服务平台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需要您重点关注：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　</a:t>
            </a:r>
            <a:r>
              <a:rPr 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（1）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用户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升级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　</a:t>
            </a:r>
            <a:r>
              <a:rPr 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（2）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中学生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素质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评价试点学校资料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上传及备份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　</a:t>
            </a:r>
            <a:r>
              <a:rPr 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（3）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用户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密码找回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/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604520" y="121031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0440" y="1066165"/>
            <a:ext cx="9901555" cy="475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67244" y="-19259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</a:t>
            </a:r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2.0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版本上线</a:t>
            </a:r>
            <a:endParaRPr lang="en-US" altLang="zh-CN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3244" y="5970126"/>
            <a:ext cx="10292080" cy="7241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云课堂大屏端、教师pad端、学生pad端软件已更新至2.0版本，请前往教育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云空间——&gt;云帮助——&gt;云课堂升级版进行下载安装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1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10378" y="207389"/>
            <a:ext cx="10515600" cy="95474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云帮助</a:t>
            </a:r>
            <a:r>
              <a:rPr lang="en-US" altLang="zh-CN" sz="3600" dirty="0">
                <a:solidFill>
                  <a:schemeClr val="tx1"/>
                </a:solidFill>
              </a:rPr>
              <a:t>——</a:t>
            </a: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拥有所有云空间教程及最新安装包</a:t>
            </a:r>
            <a:endParaRPr lang="en-US" altLang="zh-CN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885" y="1184275"/>
            <a:ext cx="7919720" cy="5425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9373" y="-125581"/>
            <a:ext cx="5833745" cy="105346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作业中心</a:t>
            </a:r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新功能上线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700" y="768985"/>
            <a:ext cx="8712200" cy="4548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48239" y="5331894"/>
            <a:ext cx="1194376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1600" b="1" dirty="0">
                <a:ea typeface="宋体" panose="02010600030101010101" pitchFamily="2" charset="-122"/>
              </a:rPr>
              <a:t>作业中心：</a:t>
            </a:r>
            <a:r>
              <a:rPr lang="zh-CN" sz="1600" b="0" dirty="0">
                <a:ea typeface="宋体" panose="02010600030101010101" pitchFamily="2" charset="-122"/>
              </a:rPr>
              <a:t>可自动批改的客观题组成的作业，可以同步到云课堂。</a:t>
            </a:r>
            <a:endParaRPr lang="zh-CN" sz="1600" b="0" dirty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1600" b="1" dirty="0">
                <a:ea typeface="宋体" panose="02010600030101010101" pitchFamily="2" charset="-122"/>
              </a:rPr>
              <a:t>我的题库：</a:t>
            </a:r>
            <a:r>
              <a:rPr lang="zh-CN" sz="1600" b="0" dirty="0">
                <a:ea typeface="宋体" panose="02010600030101010101" pitchFamily="2" charset="-122"/>
              </a:rPr>
              <a:t>题型中增加了综合题，允许教师将试卷拍照上传，设置好答案即可。上传的图片还可以放大查看。允许批量公开试题。</a:t>
            </a:r>
            <a:endParaRPr lang="zh-CN" sz="1600" b="0" dirty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1600" b="1" dirty="0">
                <a:ea typeface="宋体" panose="02010600030101010101" pitchFamily="2" charset="-122"/>
              </a:rPr>
              <a:t>公共题库：</a:t>
            </a:r>
            <a:r>
              <a:rPr lang="zh-CN" sz="1600" b="0" dirty="0">
                <a:ea typeface="宋体" panose="02010600030101010101" pitchFamily="2" charset="-122"/>
              </a:rPr>
              <a:t>增加了试题纠错功能，教师可以对公共题库中的错误试题进行纠错，纠错成功后，会得到奖励积分。</a:t>
            </a:r>
            <a:endParaRPr lang="zh-CN" altLang="en-US" sz="1600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896104" y="5332091"/>
            <a:ext cx="10510330" cy="164846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云空间“校本课程”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破行政班的限制，可以由任课教师校内任意组织学生形成新的校本课程班级，可添加新的课程名称及评价指标，这个新创建的虚拟班级可以像行政班一样进行资源的上传下发、作业任务的上传下发、综合评价的开展。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91" y="706605"/>
            <a:ext cx="2836912" cy="4648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0486" y="94270"/>
            <a:ext cx="7114540" cy="1428115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校本课程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新功能上线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-21474826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085" y="631190"/>
            <a:ext cx="7419373" cy="46488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64714" y="217185"/>
            <a:ext cx="10040273" cy="1014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牡丹江教育云服务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pic>
        <p:nvPicPr>
          <p:cNvPr id="3" name="图片 -2147482620" descr="code-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69" y="1776122"/>
            <a:ext cx="2051718" cy="20517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80907" y="1430524"/>
            <a:ext cx="8508627" cy="32316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400" b="1" dirty="0">
                <a:latin typeface="+mj-ea"/>
                <a:ea typeface="+mj-ea"/>
              </a:rPr>
              <a:t>关注</a:t>
            </a:r>
            <a:r>
              <a:rPr lang="en-US" altLang="zh-CN" sz="2400" b="1" dirty="0">
                <a:latin typeface="+mj-ea"/>
                <a:ea typeface="+mj-ea"/>
              </a:rPr>
              <a:t>“</a:t>
            </a:r>
            <a:r>
              <a:rPr lang="zh-CN" sz="2400" b="1" dirty="0">
                <a:latin typeface="+mj-ea"/>
                <a:ea typeface="+mj-ea"/>
              </a:rPr>
              <a:t>牡丹江教育云服务</a:t>
            </a:r>
            <a:r>
              <a:rPr lang="en-US" sz="2400" b="1" dirty="0">
                <a:latin typeface="+mj-ea"/>
                <a:ea typeface="+mj-ea"/>
              </a:rPr>
              <a:t>”</a:t>
            </a:r>
            <a:r>
              <a:rPr lang="zh-CN" sz="2400" b="1" dirty="0">
                <a:latin typeface="+mj-ea"/>
                <a:ea typeface="+mj-ea"/>
              </a:rPr>
              <a:t>微信公众服务平台并绑定</a:t>
            </a:r>
            <a:r>
              <a:rPr lang="zh-CN" sz="2400" b="0" dirty="0">
                <a:latin typeface="+mj-ea"/>
                <a:ea typeface="+mj-ea"/>
              </a:rPr>
              <a:t>云</a:t>
            </a:r>
            <a:r>
              <a:rPr lang="zh-CN" sz="2400" b="1" dirty="0">
                <a:latin typeface="+mj-ea"/>
                <a:ea typeface="+mj-ea"/>
              </a:rPr>
              <a:t>空间账号有以下好处：</a:t>
            </a:r>
            <a:endParaRPr lang="zh-CN" sz="2400" b="1" dirty="0">
              <a:latin typeface="+mj-ea"/>
              <a:ea typeface="+mj-ea"/>
            </a:endParaRPr>
          </a:p>
          <a:p>
            <a:r>
              <a:rPr lang="zh-CN" sz="2400" b="0" dirty="0">
                <a:latin typeface="+mj-ea"/>
                <a:ea typeface="+mj-ea"/>
              </a:rPr>
              <a:t>1</a:t>
            </a:r>
            <a:r>
              <a:rPr lang="en-US" altLang="zh-CN" sz="2400" b="0" dirty="0">
                <a:latin typeface="+mj-ea"/>
                <a:ea typeface="+mj-ea"/>
              </a:rPr>
              <a:t>. </a:t>
            </a:r>
            <a:r>
              <a:rPr lang="zh-CN" sz="2400" b="0" dirty="0">
                <a:latin typeface="+mj-ea"/>
                <a:ea typeface="+mj-ea"/>
              </a:rPr>
              <a:t>自动收取网上订餐、退餐提醒等营养餐信息</a:t>
            </a:r>
            <a:endParaRPr lang="zh-CN" sz="2400" b="0" dirty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 dirty="0">
                <a:latin typeface="+mj-ea"/>
                <a:ea typeface="+mj-ea"/>
              </a:rPr>
              <a:t>2. </a:t>
            </a:r>
            <a:r>
              <a:rPr lang="zh-CN" sz="2400" b="0" dirty="0">
                <a:latin typeface="+mj-ea"/>
                <a:ea typeface="+mj-ea"/>
              </a:rPr>
              <a:t>自动收取云空间任务消息并跳转到“教讯通”APP上去完成</a:t>
            </a:r>
            <a:endParaRPr lang="zh-CN" sz="2400" b="0" dirty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 dirty="0">
                <a:latin typeface="+mj-ea"/>
                <a:ea typeface="+mj-ea"/>
              </a:rPr>
              <a:t>3. </a:t>
            </a:r>
            <a:r>
              <a:rPr lang="zh-CN" sz="2400" b="0" dirty="0">
                <a:latin typeface="+mj-ea"/>
                <a:ea typeface="+mj-ea"/>
              </a:rPr>
              <a:t>自动收取中考成绩及初二生地成绩</a:t>
            </a:r>
            <a:endParaRPr lang="zh-CN" sz="2400" b="0" dirty="0">
              <a:latin typeface="+mj-ea"/>
              <a:ea typeface="+mj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 dirty="0">
                <a:latin typeface="+mj-ea"/>
                <a:ea typeface="+mj-ea"/>
              </a:rPr>
              <a:t>4. </a:t>
            </a:r>
            <a:r>
              <a:rPr lang="zh-CN" sz="2400" b="0" dirty="0">
                <a:latin typeface="+mj-ea"/>
                <a:ea typeface="+mj-ea"/>
              </a:rPr>
              <a:t>收到最新的教育动态及招聘公示等消息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02821" y="364123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需要您重点关注：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75823" y="2123905"/>
            <a:ext cx="4465320" cy="54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altLang="zh-CN" sz="2800" dirty="0" smtClean="0">
                <a:latin typeface="+mn-lt"/>
                <a:ea typeface="+mn-ea"/>
              </a:rPr>
              <a:t>1.</a:t>
            </a:r>
            <a:r>
              <a:rPr lang="zh-CN" altLang="en-US" sz="2800" dirty="0" smtClean="0">
                <a:latin typeface="+mn-lt"/>
                <a:ea typeface="+mn-ea"/>
              </a:rPr>
              <a:t>用户</a:t>
            </a:r>
            <a:r>
              <a:rPr lang="zh-CN" altLang="en-US" sz="2800" dirty="0">
                <a:latin typeface="+mn-lt"/>
                <a:ea typeface="+mn-ea"/>
              </a:rPr>
              <a:t>升级</a:t>
            </a:r>
            <a:endParaRPr lang="zh-CN" altLang="en-US" sz="2800" dirty="0"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65115" y="204751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875823" y="2937975"/>
            <a:ext cx="74798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buClrTx/>
              <a:buSzTx/>
              <a:buFont typeface="Arial" panose="020B0604020202020204" pitchFamily="34" charset="0"/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中学生</a:t>
            </a:r>
            <a:r>
              <a:rPr lang="zh-CN" altLang="en-US" sz="2800" dirty="0"/>
              <a:t>素质</a:t>
            </a:r>
            <a:r>
              <a:rPr lang="zh-CN" altLang="en-US" sz="2800" dirty="0" smtClean="0"/>
              <a:t>评价试点学校资料</a:t>
            </a:r>
            <a:r>
              <a:rPr lang="zh-CN" altLang="en-US" sz="2800" dirty="0"/>
              <a:t>上传及备份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887888" y="3727280"/>
            <a:ext cx="6309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fontAlgn="base" hangingPunct="0">
              <a:buClrTx/>
              <a:buSzTx/>
              <a:buFont typeface="Arial" panose="020B0604020202020204" pitchFamily="34" charset="0"/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用户</a:t>
            </a:r>
            <a:r>
              <a:rPr lang="zh-CN" altLang="en-US" sz="2800" dirty="0"/>
              <a:t>密码找回</a:t>
            </a:r>
            <a:endParaRPr lang="zh-CN" altLang="en-US" sz="2800" dirty="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5615" y="297180"/>
            <a:ext cx="3840480" cy="755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用户升级有关内容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1122680"/>
            <a:ext cx="11307445" cy="5447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5080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教育云空间会在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8月1日至8月15日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进行用户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升级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，届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时一年级的学生会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自动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升级成二年级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以此类推。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lvl="0" indent="4572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8月15日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，校管理员要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新建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一年级、初一或高一班级，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8月16日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通知本校教师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修改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个人资料，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8月18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日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教师要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将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个人资料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修改完毕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校管理员要及时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审核通过修改资料的教师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以方便新学期排课和教务工作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lvl="0" indent="5080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注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原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幼儿园毕业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班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六年级和初三的</a:t>
            </a:r>
            <a:r>
              <a:rPr lang="en-US" altLang="zh-CN" sz="20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学生在升级后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开学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前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要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修改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个人资料到新的学校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并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由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新的学段的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班主任审核通过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lvl="0" indent="4572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lvl="0" indent="4572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今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后用户为了保留历史信息和积分记录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0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尽量不要删除用户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如果用户信息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有误可以修改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lvl="0" indent="4572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lvl="0" indent="457200" algn="l" fontAlgn="base">
              <a:lnSpc>
                <a:spcPct val="150000"/>
              </a:lnSpc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在开启主从家长机制后（也就是一个学生可以有多个家长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其中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一个主家长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，多个从家长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），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我们发现好多从家长和主家长是一样的用户名，也就是说，家长在忘记密码后又重新注册。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所以我们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已经优化了云空间密码找回方式和即将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提供家长和教师微信密码找回方式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，以方便家长找回密码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班主任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也要在后台及时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清理无用的家长信息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，做到不出现同名主从家长情况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48"/>
</p:tagLst>
</file>

<file path=ppt/tags/tag10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48_20"/>
  <p:tag name="KSO_WM_TAG_VERSION" val="1.0"/>
  <p:tag name="KSO_WM_TEMPLATE_INDEX" val="20185048"/>
  <p:tag name="KSO_WM_TEMPLATE_CATEGORY" val="custom"/>
  <p:tag name="KSO_WM_SLIDE_SUBTYPE" val="pureTxt"/>
</p:tagLst>
</file>

<file path=ppt/tags/tag11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48_2*a*1"/>
  <p:tag name="KSO_WM_UNIT_TYPE" val="a"/>
</p:tagLst>
</file>

<file path=ppt/tags/tag12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48_2"/>
  <p:tag name="KSO_WM_TAG_VERSION" val="1.0"/>
  <p:tag name="KSO_WM_TEMPLATE_INDEX" val="20185048"/>
  <p:tag name="KSO_WM_TEMPLATE_CATEGORY" val="custom"/>
  <p:tag name="KSO_WM_SLIDE_SUBTYPE" val="pureTxt"/>
</p:tagLst>
</file>

<file path=ppt/tags/tag13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48_2*a*1"/>
  <p:tag name="KSO_WM_UNIT_TYPE" val="a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48"/>
</p:tagLst>
</file>

<file path=ppt/tags/tag15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48_3*a*1"/>
  <p:tag name="KSO_WM_UNIT_TYPE" val="a"/>
</p:tagLst>
</file>

<file path=ppt/tags/tag16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48_3"/>
  <p:tag name="KSO_WM_TAG_VERSION" val="1.0"/>
  <p:tag name="KSO_WM_TEMPLATE_INDEX" val="20185048"/>
  <p:tag name="KSO_WM_TEMPLATE_CATEGORY" val="custom"/>
  <p:tag name="KSO_WM_SLIDE_SUBTYPE" val="pureTxt"/>
</p:tagLst>
</file>

<file path=ppt/tags/tag17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TYPE" val="f"/>
  <p:tag name="KSO_WM_UNIT_INDEX" val="1"/>
  <p:tag name="KSO_WM_UNIT_ID" val="custom20185048_4*f*1"/>
  <p:tag name="KSO_WM_UNIT_LAYERLEVEL" val="1"/>
  <p:tag name="KSO_WM_UNIT_VALUE" val="209"/>
  <p:tag name="KSO_WM_UNIT_HIGHLIGHT" val="0"/>
  <p:tag name="KSO_WM_UNIT_COMPATIBLE" val="0"/>
  <p:tag name="KSO_WM_UNIT_CLEAR" val="0"/>
  <p:tag name="KSO_WM_UNIT_PRESET_TEXT_INDEX" val="5"/>
  <p:tag name="KSO_WM_UNIT_PRESET_TEXT_LEN" val="232"/>
</p:tagLst>
</file>

<file path=ppt/tags/tag18.xml><?xml version="1.0" encoding="utf-8"?>
<p:tagLst xmlns:p="http://schemas.openxmlformats.org/presentationml/2006/main">
  <p:tag name="KSO_WM_SLIDE_SIZE" val="827*426"/>
  <p:tag name="KSO_WM_SLIDE_POSITION" val="66*56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4"/>
  <p:tag name="KSO_WM_SLIDE_ID" val="custom20185048_4"/>
  <p:tag name="KSO_WM_TAG_VERSION" val="1.0"/>
  <p:tag name="KSO_WM_TEMPLATE_INDEX" val="20185048"/>
  <p:tag name="KSO_WM_TEMPLATE_CATEGORY" val="custom"/>
  <p:tag name="KSO_WM_SLIDE_SUBTYPE" val="picTxt"/>
</p:tagLst>
</file>

<file path=ppt/tags/tag19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ID" val="custom20185048_5*a*1"/>
  <p:tag name="KSO_WM_UNIT_TYPE" val="a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48"/>
</p:tagLst>
</file>

<file path=ppt/tags/tag20.xml><?xml version="1.0" encoding="utf-8"?>
<p:tagLst xmlns:p="http://schemas.openxmlformats.org/presentationml/2006/main">
  <p:tag name="KSO_WM_SLIDE_SIZE" val="790*387"/>
  <p:tag name="KSO_WM_SLIDE_POSITION" val="8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48_5"/>
  <p:tag name="KSO_WM_TAG_VERSION" val="1.0"/>
  <p:tag name="KSO_WM_TEMPLATE_INDEX" val="20185048"/>
  <p:tag name="KSO_WM_TEMPLATE_CATEGORY" val="custom"/>
  <p:tag name="KSO_WM_SLIDE_SUBTYPE" val="picTxt"/>
</p:tagLst>
</file>

<file path=ppt/tags/tag21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48_20*a*1"/>
  <p:tag name="KSO_WM_UNIT_TYPE" val="a"/>
</p:tagLst>
</file>

<file path=ppt/tags/tag22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ID" val="custom20185048_20*f*1"/>
  <p:tag name="KSO_WM_UNIT_TYPE" val="f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8_20*i*2"/>
  <p:tag name="KSO_WM_TEMPLATE_CATEGORY" val="custom"/>
  <p:tag name="KSO_WM_TEMPLATE_INDEX" val="20185048"/>
  <p:tag name="KSO_WM_UNIT_INDEX" val="2"/>
</p:tagLst>
</file>

<file path=ppt/tags/tag24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48_20"/>
  <p:tag name="KSO_WM_TAG_VERSION" val="1.0"/>
  <p:tag name="KSO_WM_TEMPLATE_INDEX" val="20185048"/>
  <p:tag name="KSO_WM_TEMPLATE_CATEGORY" val="custom"/>
  <p:tag name="KSO_WM_SLIDE_SUBTYPE" val="pureTxt"/>
</p:tagLst>
</file>

<file path=ppt/tags/tag25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21"/>
  <p:tag name="KSO_WM_SLIDE_ID" val="custom20185048_21"/>
  <p:tag name="KSO_WM_TAG_VERSION" val="1.0"/>
  <p:tag name="KSO_WM_TEMPLATE_INDEX" val="20185048"/>
  <p:tag name="KSO_WM_TEMPLATE_CATEGORY" val="custom"/>
  <p:tag name="KSO_WM_SLIDE_SUBTYPE" val="pureTxt"/>
</p:tagLst>
</file>

<file path=ppt/tags/tag26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21"/>
  <p:tag name="KSO_WM_SLIDE_ID" val="custom20185048_21"/>
  <p:tag name="KSO_WM_TAG_VERSION" val="1.0"/>
  <p:tag name="KSO_WM_TEMPLATE_INDEX" val="20185048"/>
  <p:tag name="KSO_WM_TEMPLATE_CATEGORY" val="custom"/>
  <p:tag name="KSO_WM_SLIDE_SUBTYPE" val="pureTxt"/>
</p:tagLst>
</file>

<file path=ppt/tags/tag27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48_2*a*1"/>
  <p:tag name="KSO_WM_UNIT_TYPE" val="a"/>
</p:tagLst>
</file>

<file path=ppt/tags/tag28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48_2"/>
  <p:tag name="KSO_WM_TAG_VERSION" val="1.0"/>
  <p:tag name="KSO_WM_TEMPLATE_INDEX" val="20185048"/>
  <p:tag name="KSO_WM_TEMPLATE_CATEGORY" val="custom"/>
  <p:tag name="KSO_WM_SLIDE_SUBTYPE" val="pureTxt"/>
</p:tagLst>
</file>

<file path=ppt/tags/tag29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UNIT_TYPE" val="a"/>
  <p:tag name="KSO_WM_UNIT_INDEX" val="1"/>
  <p:tag name="KSO_WM_UNIT_ID" val="custom20185048_22*a*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谢谢观看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48"/>
  <p:tag name="KSO_WM_TAG_VERSION" val="1.0"/>
  <p:tag name="KSO_WM_BEAUTIFY_FLAG" val="#wm#"/>
  <p:tag name="KSO_WM_TEMPLATE_THUMBS_INDEX" val="1、6、10、16、19、22"/>
</p:tagLst>
</file>

<file path=ppt/tags/tag30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48_2"/>
  <p:tag name="KSO_WM_TAG_VERSION" val="1.0"/>
  <p:tag name="KSO_WM_TEMPLATE_INDEX" val="20185048"/>
  <p:tag name="KSO_WM_TEMPLATE_CATEGORY" val="custom"/>
  <p:tag name="KSO_WM_SLIDE_SUBTYPE" val="pureTxt"/>
</p:tagLst>
</file>

<file path=ppt/tags/tag31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UNIT_TYPE" val="a"/>
  <p:tag name="KSO_WM_UNIT_INDEX" val="1"/>
  <p:tag name="KSO_WM_UNIT_ID" val="custom20185048_22*a*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谢谢观看"/>
</p:tagLst>
</file>

<file path=ppt/tags/tag32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SLIDE_ID" val="custom20185048_22"/>
  <p:tag name="KSO_WM_SLIDE_INDEX" val="22"/>
  <p:tag name="KSO_WM_SLIDE_ITEM_CNT" val="2"/>
  <p:tag name="KSO_WM_SLIDE_LAYOUT" val="a_b"/>
  <p:tag name="KSO_WM_SLIDE_LAYOUT_CNT" val="1_1"/>
  <p:tag name="KSO_WM_SLIDE_TYPE" val="endPage"/>
  <p:tag name="KSO_WM_BEAUTIFY_FLAG" val="#wm#"/>
  <p:tag name="KSO_WM_SLIDE_SUBTYPE" val="pureTxt"/>
</p:tagLst>
</file>

<file path=ppt/tags/tag4.xml><?xml version="1.0" encoding="utf-8"?>
<p:tagLst xmlns:p="http://schemas.openxmlformats.org/presentationml/2006/main">
  <p:tag name="KSO_WM_TEMPLATE_CATEGORY" val="custom"/>
  <p:tag name="KSO_WM_TEMPLATE_INDEX" val="20185048"/>
  <p:tag name="KSO_WM_UNIT_TYPE" val="a"/>
  <p:tag name="KSO_WM_UNIT_INDEX" val="1"/>
  <p:tag name="KSO_WM_UNIT_ID" val="custom2018504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绿色扁平通用模板"/>
</p:tagLst>
</file>

<file path=ppt/tags/tag5.xml><?xml version="1.0" encoding="utf-8"?>
<p:tagLst xmlns:p="http://schemas.openxmlformats.org/presentationml/2006/main">
  <p:tag name="KSO_WM_TEMPLATE_CATEGORY" val="custom"/>
  <p:tag name="KSO_WM_TEMPLATE_INDEX" val="20185048"/>
  <p:tag name="KSO_WM_UNIT_TYPE" val="c"/>
  <p:tag name="KSO_WM_UNIT_INDEX" val="1"/>
  <p:tag name="KSO_WM_UNIT_ID" val="custom20185048_1*c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2018"/>
</p:tagLst>
</file>

<file path=ppt/tags/tag6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SLIDE_ID" val="custom20185048_1"/>
  <p:tag name="KSO_WM_SLIDE_INDEX" val="1"/>
  <p:tag name="KSO_WM_SLIDE_ITEM_CNT" val="2"/>
  <p:tag name="KSO_WM_SLIDE_LAYOUT" val="a_b_c"/>
  <p:tag name="KSO_WM_SLIDE_LAYOUT_CNT" val="1_1_1"/>
  <p:tag name="KSO_WM_SLIDE_TYPE" val="title"/>
  <p:tag name="KSO_WM_BEAUTIFY_FLAG" val="#wm#"/>
  <p:tag name="KSO_WM_TEMPLATE_THUMBS_INDEX" val="1、6、10、16、19、22、"/>
  <p:tag name="KSO_WM_SLIDE_SUBTYPE" val="pureTxt"/>
</p:tagLst>
</file>

<file path=ppt/tags/tag7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48_20*a*1"/>
  <p:tag name="KSO_WM_UNIT_TYPE" val="a"/>
</p:tagLst>
</file>

<file path=ppt/tags/tag8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ID" val="custom20185048_20*f*1"/>
  <p:tag name="KSO_WM_UNIT_TYPE" val="f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8_20*i*2"/>
  <p:tag name="KSO_WM_TEMPLATE_CATEGORY" val="custom"/>
  <p:tag name="KSO_WM_TEMPLATE_INDEX" val="20185048"/>
  <p:tag name="KSO_WM_UNIT_INDEX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1">
      <a:dk1>
        <a:srgbClr val="000000"/>
      </a:dk1>
      <a:lt1>
        <a:srgbClr val="FFFFFF"/>
      </a:lt1>
      <a:dk2>
        <a:srgbClr val="1D5C31"/>
      </a:dk2>
      <a:lt2>
        <a:srgbClr val="E2F0D9"/>
      </a:lt2>
      <a:accent1>
        <a:srgbClr val="64B368"/>
      </a:accent1>
      <a:accent2>
        <a:srgbClr val="64B368"/>
      </a:accent2>
      <a:accent3>
        <a:srgbClr val="64B368"/>
      </a:accent3>
      <a:accent4>
        <a:srgbClr val="449A46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WPS 演示</Application>
  <PresentationFormat>自定义</PresentationFormat>
  <Paragraphs>78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1_Office 主题</vt:lpstr>
      <vt:lpstr>云空间新功能说明</vt:lpstr>
      <vt:lpstr>PowerPoint 演示文稿</vt:lpstr>
      <vt:lpstr>PowerPoint 演示文稿</vt:lpstr>
      <vt:lpstr>PowerPoint 演示文稿</vt:lpstr>
      <vt:lpstr>作业中心——新功能上线</vt:lpstr>
      <vt:lpstr>校本课程——新功能上线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密码找回方法</vt:lpstr>
      <vt:lpstr>扫码关注  方便交流</vt:lpstr>
      <vt:lpstr>谢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云空间新功能说明</dc:title>
  <dc:creator>Administrator</dc:creator>
  <cp:lastModifiedBy>巍子</cp:lastModifiedBy>
  <cp:revision>37</cp:revision>
  <dcterms:created xsi:type="dcterms:W3CDTF">2018-07-04T01:22:00Z</dcterms:created>
  <dcterms:modified xsi:type="dcterms:W3CDTF">2018-07-05T04:48:30Z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