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54" r:id="rId3"/>
    <p:sldId id="356" r:id="rId4"/>
    <p:sldId id="267" r:id="rId5"/>
    <p:sldId id="332" r:id="rId6"/>
    <p:sldId id="275" r:id="rId7"/>
    <p:sldId id="274" r:id="rId8"/>
    <p:sldId id="273" r:id="rId9"/>
    <p:sldId id="272" r:id="rId10"/>
    <p:sldId id="315" r:id="rId11"/>
    <p:sldId id="316" r:id="rId12"/>
    <p:sldId id="320" r:id="rId13"/>
    <p:sldId id="319" r:id="rId14"/>
    <p:sldId id="318" r:id="rId15"/>
    <p:sldId id="357" r:id="rId16"/>
    <p:sldId id="358" r:id="rId17"/>
    <p:sldId id="359" r:id="rId18"/>
    <p:sldId id="35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143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32" y="-198"/>
      </p:cViewPr>
      <p:guideLst>
        <p:guide orient="horz" pos="21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8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4AB03-2860-45B8-A0D7-FC995FC3A829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9F219-1042-48FF-8657-2E904DD7C5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2"/>
          <p:cNvSpPr/>
          <p:nvPr userDrawn="1"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文本框 38"/>
          <p:cNvSpPr txBox="1"/>
          <p:nvPr userDrawn="1"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库_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5386039"/>
          </a:xfrm>
          <a:prstGeom prst="rect">
            <a:avLst/>
          </a:prstGeom>
          <a:solidFill>
            <a:srgbClr val="3143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33404" y="2038994"/>
            <a:ext cx="7725192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900" spc="500" dirty="0" smtClean="0">
                <a:solidFill>
                  <a:schemeClr val="bg1">
                    <a:lumMod val="95000"/>
                  </a:scheme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云管理排课流程</a:t>
            </a:r>
            <a:endParaRPr lang="zh-CN" altLang="en-US" sz="7900" spc="500" dirty="0">
              <a:solidFill>
                <a:schemeClr val="bg1">
                  <a:lumMod val="95000"/>
                </a:schemeClr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1307">
        <p14:prism dir="d"/>
      </p:transition>
    </mc:Choice>
    <mc:Fallback>
      <p:transition spd="slow" advTm="11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5" name="TextBox 97"/>
          <p:cNvSpPr txBox="1"/>
          <p:nvPr/>
        </p:nvSpPr>
        <p:spPr>
          <a:xfrm>
            <a:off x="799465" y="2174240"/>
            <a:ext cx="10128885" cy="716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4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、可以设置课程排课的特殊要求</a:t>
            </a:r>
          </a:p>
          <a:p>
            <a:pPr defTabSz="1131570">
              <a:lnSpc>
                <a:spcPts val="1865"/>
              </a:lnSpc>
              <a:defRPr/>
            </a:pP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课程互斥限制</a:t>
            </a: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——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例如（</a:t>
            </a:r>
            <a:r>
              <a:rPr 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体育和通用不同时排课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）</a:t>
            </a:r>
          </a:p>
          <a:p>
            <a:pPr defTabSz="1131570">
              <a:lnSpc>
                <a:spcPts val="1865"/>
              </a:lnSpc>
              <a:defRPr/>
            </a:pP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课程禁止相邻</a:t>
            </a: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——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例如（信息不能排在英语课前面）</a:t>
            </a:r>
          </a:p>
        </p:txBody>
      </p:sp>
      <p:sp>
        <p:nvSpPr>
          <p:cNvPr id="16" name="TextBox 96"/>
          <p:cNvSpPr txBox="1"/>
          <p:nvPr/>
        </p:nvSpPr>
        <p:spPr>
          <a:xfrm>
            <a:off x="828350" y="1380997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高中小学排课</a:t>
            </a:r>
            <a:endParaRPr lang="en-US" alt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8" name="TextBox 96"/>
          <p:cNvSpPr txBox="1"/>
          <p:nvPr/>
        </p:nvSpPr>
        <p:spPr>
          <a:xfrm>
            <a:off x="712048" y="1833683"/>
            <a:ext cx="8892884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（</a:t>
            </a:r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1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）条件设置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rcRect l="26455" t="10288" r="27279" b="55745"/>
          <a:stretch>
            <a:fillRect/>
          </a:stretch>
        </p:blipFill>
        <p:spPr>
          <a:xfrm>
            <a:off x="360842" y="3149600"/>
            <a:ext cx="5755717" cy="2496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rcRect l="26009" t="9831" r="26799" b="60969"/>
          <a:stretch>
            <a:fillRect/>
          </a:stretch>
        </p:blipFill>
        <p:spPr>
          <a:xfrm>
            <a:off x="6197599" y="3164114"/>
            <a:ext cx="5641785" cy="2438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5" name="TextBox 97"/>
          <p:cNvSpPr txBox="1"/>
          <p:nvPr/>
        </p:nvSpPr>
        <p:spPr>
          <a:xfrm>
            <a:off x="799465" y="2174240"/>
            <a:ext cx="10128885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1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</a:t>
            </a:r>
            <a:r>
              <a:rPr 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选择左侧要排课的班级</a:t>
            </a: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2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、选择自动排课的选项</a:t>
            </a: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、全部设置完成后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点击开始排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课</a:t>
            </a:r>
          </a:p>
        </p:txBody>
      </p:sp>
      <p:sp>
        <p:nvSpPr>
          <p:cNvPr id="16" name="TextBox 96"/>
          <p:cNvSpPr txBox="1"/>
          <p:nvPr/>
        </p:nvSpPr>
        <p:spPr>
          <a:xfrm>
            <a:off x="828350" y="1380997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高中小学排课</a:t>
            </a:r>
            <a:endParaRPr lang="en-US" alt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8" name="TextBox 96"/>
          <p:cNvSpPr txBox="1"/>
          <p:nvPr/>
        </p:nvSpPr>
        <p:spPr>
          <a:xfrm>
            <a:off x="712048" y="1833683"/>
            <a:ext cx="8892884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（</a:t>
            </a:r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2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）自动排课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rcRect r="9894" b="27286"/>
          <a:stretch>
            <a:fillRect/>
          </a:stretch>
        </p:blipFill>
        <p:spPr>
          <a:xfrm>
            <a:off x="3616657" y="1884888"/>
            <a:ext cx="8397921" cy="4904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椭圆 13"/>
          <p:cNvSpPr/>
          <p:nvPr/>
        </p:nvSpPr>
        <p:spPr>
          <a:xfrm>
            <a:off x="3780430" y="3521122"/>
            <a:ext cx="723331" cy="51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482687" y="5650173"/>
            <a:ext cx="1105468" cy="532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572000" y="2409371"/>
            <a:ext cx="870857" cy="3193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5" name="TextBox 97"/>
          <p:cNvSpPr txBox="1"/>
          <p:nvPr/>
        </p:nvSpPr>
        <p:spPr>
          <a:xfrm>
            <a:off x="799465" y="2174240"/>
            <a:ext cx="10128885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1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</a:t>
            </a:r>
            <a:r>
              <a:rPr 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选择要查看的班级</a:t>
            </a: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——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一张完整的课表就展示出来了</a:t>
            </a: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2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、也可以点击右侧选择周次</a:t>
            </a: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、如果课表和咱们计划的有插入也可以</a:t>
            </a:r>
            <a:r>
              <a:rPr lang="zh-CN" altLang="en-US" sz="1300" b="1" kern="0" dirty="0">
                <a:solidFill>
                  <a:srgbClr val="FF0000"/>
                </a:solidFill>
              </a:rPr>
              <a:t>手动调节</a:t>
            </a:r>
            <a:r>
              <a:rPr lang="zh-CN" altLang="en-US" sz="1300" b="1" kern="0" dirty="0" smtClean="0">
                <a:solidFill>
                  <a:srgbClr val="FF0000"/>
                </a:solidFill>
              </a:rPr>
              <a:t>课表</a:t>
            </a:r>
            <a:endParaRPr lang="zh-CN" altLang="en-US" sz="1300" b="1" kern="0" dirty="0">
              <a:solidFill>
                <a:srgbClr val="FF0000"/>
              </a:solidFill>
            </a:endParaRPr>
          </a:p>
        </p:txBody>
      </p:sp>
      <p:sp>
        <p:nvSpPr>
          <p:cNvPr id="16" name="TextBox 96"/>
          <p:cNvSpPr txBox="1"/>
          <p:nvPr/>
        </p:nvSpPr>
        <p:spPr>
          <a:xfrm>
            <a:off x="828350" y="1380997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高中小学排课</a:t>
            </a:r>
            <a:endParaRPr lang="en-US" alt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8" name="TextBox 96"/>
          <p:cNvSpPr txBox="1"/>
          <p:nvPr/>
        </p:nvSpPr>
        <p:spPr>
          <a:xfrm>
            <a:off x="712048" y="1833683"/>
            <a:ext cx="8892884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（</a:t>
            </a:r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）课表查询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0629" y="1576044"/>
            <a:ext cx="6763657" cy="5107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椭圆 12"/>
          <p:cNvSpPr/>
          <p:nvPr/>
        </p:nvSpPr>
        <p:spPr>
          <a:xfrm>
            <a:off x="6604000" y="1930399"/>
            <a:ext cx="59508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5" name="TextBox 97"/>
          <p:cNvSpPr txBox="1"/>
          <p:nvPr/>
        </p:nvSpPr>
        <p:spPr>
          <a:xfrm>
            <a:off x="799465" y="2174240"/>
            <a:ext cx="10128885" cy="716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调整课表</a:t>
            </a:r>
            <a:endParaRPr lang="en-US" altLang="zh-CN" sz="13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4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、点击要调整的课程，</a:t>
            </a:r>
            <a:r>
              <a:rPr lang="zh-CN" altLang="en-US" sz="1300" b="1" kern="0" dirty="0">
                <a:solidFill>
                  <a:srgbClr val="FF0000"/>
                </a:solidFill>
              </a:rPr>
              <a:t>长按鼠标左键拖动到要调节的位置，出现红色方块后进行拖拽调节</a:t>
            </a:r>
          </a:p>
          <a:p>
            <a:pPr defTabSz="1131570">
              <a:lnSpc>
                <a:spcPts val="1865"/>
              </a:lnSpc>
              <a:defRPr/>
            </a:pP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如图所示蓝色线表示拖拽调节的课程，绿色线表示要拖拽调节的位置，拖拽成功以后会显示操作成功，如下图2，课程就已经调节好了</a:t>
            </a:r>
          </a:p>
        </p:txBody>
      </p:sp>
      <p:sp>
        <p:nvSpPr>
          <p:cNvPr id="16" name="TextBox 96"/>
          <p:cNvSpPr txBox="1"/>
          <p:nvPr/>
        </p:nvSpPr>
        <p:spPr>
          <a:xfrm>
            <a:off x="799775" y="1386077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高中小学排课</a:t>
            </a:r>
            <a:endParaRPr lang="en-US" alt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8" name="TextBox 96"/>
          <p:cNvSpPr txBox="1"/>
          <p:nvPr/>
        </p:nvSpPr>
        <p:spPr>
          <a:xfrm>
            <a:off x="712048" y="1833683"/>
            <a:ext cx="8892884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（</a:t>
            </a:r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）课表查询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465" y="3074670"/>
            <a:ext cx="5159375" cy="3488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2685" y="3074670"/>
            <a:ext cx="5405120" cy="3500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5" name="TextBox 97"/>
          <p:cNvSpPr txBox="1"/>
          <p:nvPr/>
        </p:nvSpPr>
        <p:spPr>
          <a:xfrm>
            <a:off x="799465" y="2174240"/>
            <a:ext cx="10128885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5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</a:t>
            </a:r>
            <a:r>
              <a:rPr 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同时支持查看教职工课表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、场地课表</a:t>
            </a:r>
            <a:endParaRPr lang="zh-CN" sz="13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defTabSz="1131570">
              <a:lnSpc>
                <a:spcPts val="1865"/>
              </a:lnSpc>
              <a:defRPr/>
            </a:pPr>
            <a:r>
              <a:rPr 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选择左侧教师名称</a:t>
            </a: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——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对应的老师课表就会显示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出来</a:t>
            </a:r>
            <a:endParaRPr lang="zh-CN" altLang="en-US" sz="13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TextBox 96"/>
          <p:cNvSpPr txBox="1"/>
          <p:nvPr/>
        </p:nvSpPr>
        <p:spPr>
          <a:xfrm>
            <a:off x="799775" y="1386077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高中小学排课</a:t>
            </a:r>
            <a:endParaRPr lang="en-US" alt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8" name="TextBox 96"/>
          <p:cNvSpPr txBox="1"/>
          <p:nvPr/>
        </p:nvSpPr>
        <p:spPr>
          <a:xfrm>
            <a:off x="712048" y="1833683"/>
            <a:ext cx="8892884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（</a:t>
            </a:r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）课表查询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rcRect b="30819"/>
          <a:stretch>
            <a:fillRect/>
          </a:stretch>
        </p:blipFill>
        <p:spPr>
          <a:xfrm>
            <a:off x="2260426" y="2691860"/>
            <a:ext cx="7695047" cy="39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6"/>
          <p:cNvSpPr txBox="1"/>
          <p:nvPr/>
        </p:nvSpPr>
        <p:spPr>
          <a:xfrm>
            <a:off x="4585467" y="1219306"/>
            <a:ext cx="23458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defTabSz="1131570"/>
            <a:r>
              <a:rPr 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高中走班</a:t>
            </a:r>
            <a:r>
              <a:rPr lang="zh-CN" b="1" dirty="0" smtClean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</a:t>
            </a:r>
            <a:r>
              <a:rPr lang="zh-CN" altLang="en-US" b="1" dirty="0" smtClean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基础条件</a:t>
            </a:r>
            <a:endParaRPr 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8" name="TextBox 96"/>
          <p:cNvSpPr txBox="1"/>
          <p:nvPr/>
        </p:nvSpPr>
        <p:spPr>
          <a:xfrm>
            <a:off x="790673" y="1810555"/>
            <a:ext cx="10128885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1.</a:t>
            </a:r>
            <a:r>
              <a:rPr lang="zh-CN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当前学校高一学年</a:t>
            </a:r>
            <a:r>
              <a:rPr lang="zh-CN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共有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24</a:t>
            </a:r>
            <a:r>
              <a:rPr lang="zh-CN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个班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，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28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间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教室，</a:t>
            </a:r>
            <a:r>
              <a:rPr lang="zh-CN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学生</a:t>
            </a:r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1400</a:t>
            </a:r>
            <a:r>
              <a:rPr lang="zh-CN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人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，平均下来每个班约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59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位学生。</a:t>
            </a:r>
            <a:endParaRPr lang="en-US" altLang="zh-CN" sz="1600" b="1" dirty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2.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不走班课程包括：语文、数学、英语、体育、信息技术、通用技术等，走班课分为：物理、化学、生物、政治、历史、地理。</a:t>
            </a:r>
            <a:endParaRPr lang="en-US" altLang="zh-CN" sz="1600" b="1" dirty="0" smtClean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3.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走班课学生自己任选三门，不走班课语数外、体育、通用和信息每周必上科目，如：学生刘若彤走班课选择了物理、生物、地理，则共上</a:t>
            </a:r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9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门课，其中语文、数学、英语、体育、信息技术、通用技术在固定教室上课，物理、生物、地理分别去不同的教学班上课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。</a:t>
            </a:r>
            <a:endParaRPr lang="en-US" altLang="zh-CN" sz="1600" b="1" dirty="0" smtClean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4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语文有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15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位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老师，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5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课时。</a:t>
            </a:r>
            <a:endParaRPr lang="en-US" altLang="zh-CN" sz="1600" b="1" dirty="0" smtClean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5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数学有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15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位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老师，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5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课时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。</a:t>
            </a:r>
            <a:endParaRPr lang="en-US" altLang="zh-CN" sz="1600" b="1" dirty="0" smtClean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6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英语有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14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位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老师，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5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课时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。</a:t>
            </a:r>
            <a:endParaRPr lang="en-US" altLang="zh-CN" sz="1600" b="1" dirty="0" smtClean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7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物理有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8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位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老师，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课时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。</a:t>
            </a:r>
            <a:endParaRPr lang="en-US" altLang="zh-CN" sz="1600" b="1" dirty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8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化学有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8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位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老师，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课时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。</a:t>
            </a:r>
            <a:endParaRPr lang="en-US" altLang="zh-CN" sz="1600" b="1" dirty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9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生物有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7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位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老师，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3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课时。</a:t>
            </a:r>
            <a:endParaRPr lang="zh-CN" altLang="en-US" sz="1600" b="1" dirty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10.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政治有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8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位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老师，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课时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。</a:t>
            </a:r>
            <a:endParaRPr lang="en-US" altLang="zh-CN" sz="1600" b="1" dirty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11.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历史有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9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位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老师，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课时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。</a:t>
            </a:r>
            <a:endParaRPr lang="en-US" altLang="zh-CN" sz="1600" b="1" dirty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12.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地理有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8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位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老师，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3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课时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。</a:t>
            </a:r>
            <a:endParaRPr lang="en-US" altLang="zh-CN" sz="1600" b="1" dirty="0" smtClean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13.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体育有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4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位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老师，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2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课时。</a:t>
            </a:r>
            <a:endParaRPr lang="en-US" altLang="zh-CN" sz="1600" b="1" dirty="0" smtClean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14.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通用技术和信息技术有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9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位老师，单双周上课</a:t>
            </a:r>
            <a:r>
              <a:rPr lang="en-US" altLang="zh-CN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1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课时</a:t>
            </a:r>
            <a:r>
              <a:rPr lang="zh-CN" altLang="en-US" sz="1600" b="1" dirty="0" smtClean="0">
                <a:solidFill>
                  <a:srgbClr val="314371"/>
                </a:solidFill>
                <a:latin typeface="微软雅黑" panose="020B0503020204020204" charset="-122"/>
              </a:rPr>
              <a:t>。</a:t>
            </a:r>
            <a:endParaRPr lang="en-US" altLang="zh-CN" sz="1600" b="1" dirty="0">
              <a:solidFill>
                <a:srgbClr val="314371"/>
              </a:solidFill>
              <a:latin typeface="微软雅黑" panose="020B0503020204020204" charset="-122"/>
            </a:endParaRPr>
          </a:p>
          <a:p>
            <a:pPr defTabSz="1131570"/>
            <a:endParaRPr lang="zh-CN" altLang="en-US" sz="1600" b="1" dirty="0">
              <a:solidFill>
                <a:srgbClr val="314371"/>
              </a:solidFill>
              <a:latin typeface="微软雅黑" panose="020B0503020204020204" charset="-122"/>
            </a:endParaRPr>
          </a:p>
        </p:txBody>
      </p:sp>
      <p:sp>
        <p:nvSpPr>
          <p:cNvPr id="4" name="TextBox 96"/>
          <p:cNvSpPr txBox="1"/>
          <p:nvPr/>
        </p:nvSpPr>
        <p:spPr>
          <a:xfrm>
            <a:off x="2992755" y="511184"/>
            <a:ext cx="199199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高中走班排课</a:t>
            </a:r>
          </a:p>
        </p:txBody>
      </p:sp>
    </p:spTree>
    <p:extLst>
      <p:ext uri="{BB962C8B-B14F-4D97-AF65-F5344CB8AC3E}">
        <p14:creationId xmlns:p14="http://schemas.microsoft.com/office/powerpoint/2010/main" xmlns="" val="15202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6"/>
          <p:cNvSpPr txBox="1"/>
          <p:nvPr/>
        </p:nvSpPr>
        <p:spPr>
          <a:xfrm>
            <a:off x="2992755" y="511184"/>
            <a:ext cx="199199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高中走班排课</a:t>
            </a:r>
          </a:p>
        </p:txBody>
      </p:sp>
      <p:sp>
        <p:nvSpPr>
          <p:cNvPr id="3" name="TextBox 96"/>
          <p:cNvSpPr txBox="1"/>
          <p:nvPr/>
        </p:nvSpPr>
        <p:spPr>
          <a:xfrm>
            <a:off x="4585467" y="1396730"/>
            <a:ext cx="23458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defTabSz="1131570"/>
            <a:r>
              <a:rPr 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高中走班</a:t>
            </a:r>
            <a:r>
              <a:rPr lang="zh-CN" b="1" dirty="0" smtClean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</a:t>
            </a:r>
            <a:r>
              <a:rPr lang="zh-CN" b="1" dirty="0" smtClean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课</a:t>
            </a:r>
            <a:r>
              <a:rPr lang="zh-CN" altLang="en-US" b="1" dirty="0" smtClean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流程</a:t>
            </a:r>
            <a:endParaRPr 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69242" y="2376985"/>
            <a:ext cx="1801505" cy="750626"/>
            <a:chOff x="1269242" y="2376985"/>
            <a:chExt cx="1801505" cy="750626"/>
          </a:xfrm>
        </p:grpSpPr>
        <p:sp>
          <p:nvSpPr>
            <p:cNvPr id="6" name="矩形 5"/>
            <p:cNvSpPr/>
            <p:nvPr/>
          </p:nvSpPr>
          <p:spPr>
            <a:xfrm>
              <a:off x="1269242" y="2376985"/>
              <a:ext cx="1801505" cy="7506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5000" y="2527111"/>
              <a:ext cx="1378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314371"/>
                  </a:solidFill>
                  <a:latin typeface="+mn-ea"/>
                </a:rPr>
                <a:t>设置课程</a:t>
              </a:r>
              <a:endParaRPr lang="zh-CN" altLang="en-US" sz="2000" b="1" dirty="0">
                <a:solidFill>
                  <a:srgbClr val="314371"/>
                </a:solidFill>
                <a:latin typeface="+mn-ea"/>
              </a:endParaRPr>
            </a:p>
          </p:txBody>
        </p:sp>
      </p:grpSp>
      <p:sp>
        <p:nvSpPr>
          <p:cNvPr id="14" name="右箭头 13"/>
          <p:cNvSpPr/>
          <p:nvPr/>
        </p:nvSpPr>
        <p:spPr>
          <a:xfrm>
            <a:off x="3111690" y="2661313"/>
            <a:ext cx="545910" cy="218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10442812" y="2677235"/>
            <a:ext cx="545910" cy="218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157181" y="3989695"/>
            <a:ext cx="545910" cy="218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8004412" y="2668137"/>
            <a:ext cx="545910" cy="218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550090" y="2629468"/>
            <a:ext cx="545910" cy="218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5595581" y="3957850"/>
            <a:ext cx="545910" cy="218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703851" y="2376985"/>
            <a:ext cx="1801505" cy="750626"/>
            <a:chOff x="3703851" y="2376985"/>
            <a:chExt cx="1801505" cy="750626"/>
          </a:xfrm>
        </p:grpSpPr>
        <p:sp>
          <p:nvSpPr>
            <p:cNvPr id="7" name="矩形 6"/>
            <p:cNvSpPr/>
            <p:nvPr/>
          </p:nvSpPr>
          <p:spPr>
            <a:xfrm>
              <a:off x="3703851" y="2376985"/>
              <a:ext cx="1801505" cy="7506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12928" y="2529386"/>
              <a:ext cx="1378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314371"/>
                  </a:solidFill>
                  <a:latin typeface="+mn-ea"/>
                </a:rPr>
                <a:t>发布选课</a:t>
              </a:r>
              <a:endParaRPr lang="zh-CN" altLang="en-US" sz="2000" b="1" dirty="0">
                <a:solidFill>
                  <a:srgbClr val="314371"/>
                </a:solidFill>
                <a:latin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38460" y="2376985"/>
            <a:ext cx="1801505" cy="750626"/>
            <a:chOff x="6138460" y="2376985"/>
            <a:chExt cx="1801505" cy="750626"/>
          </a:xfrm>
        </p:grpSpPr>
        <p:sp>
          <p:nvSpPr>
            <p:cNvPr id="12" name="矩形 11"/>
            <p:cNvSpPr/>
            <p:nvPr/>
          </p:nvSpPr>
          <p:spPr>
            <a:xfrm>
              <a:off x="6138460" y="2376985"/>
              <a:ext cx="1801505" cy="7506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69525" y="2529386"/>
              <a:ext cx="1378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314371"/>
                  </a:solidFill>
                  <a:latin typeface="+mn-ea"/>
                </a:rPr>
                <a:t>学生选课</a:t>
              </a:r>
              <a:endParaRPr lang="zh-CN" altLang="en-US" sz="2000" b="1" dirty="0">
                <a:solidFill>
                  <a:srgbClr val="314371"/>
                </a:solidFill>
                <a:latin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573069" y="2376985"/>
            <a:ext cx="1801505" cy="750626"/>
            <a:chOff x="8573069" y="2376985"/>
            <a:chExt cx="1801505" cy="750626"/>
          </a:xfrm>
        </p:grpSpPr>
        <p:sp>
          <p:nvSpPr>
            <p:cNvPr id="13" name="矩形 12"/>
            <p:cNvSpPr/>
            <p:nvPr/>
          </p:nvSpPr>
          <p:spPr>
            <a:xfrm>
              <a:off x="8573069" y="2376985"/>
              <a:ext cx="1801505" cy="7506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30587" y="2543033"/>
              <a:ext cx="1559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314371"/>
                  </a:solidFill>
                  <a:latin typeface="+mn-ea"/>
                </a:rPr>
                <a:t>设置教学班</a:t>
              </a:r>
              <a:endParaRPr lang="zh-CN" altLang="en-US" sz="2000" b="1" dirty="0">
                <a:solidFill>
                  <a:srgbClr val="314371"/>
                </a:solidFill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17008" y="3709917"/>
            <a:ext cx="1801505" cy="750626"/>
            <a:chOff x="1317008" y="3709917"/>
            <a:chExt cx="1801505" cy="750626"/>
          </a:xfrm>
        </p:grpSpPr>
        <p:sp>
          <p:nvSpPr>
            <p:cNvPr id="9" name="矩形 8"/>
            <p:cNvSpPr/>
            <p:nvPr/>
          </p:nvSpPr>
          <p:spPr>
            <a:xfrm>
              <a:off x="1317008" y="3709917"/>
              <a:ext cx="1801505" cy="7506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79162" y="3880514"/>
              <a:ext cx="1378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314371"/>
                  </a:solidFill>
                  <a:latin typeface="+mn-ea"/>
                </a:rPr>
                <a:t>自动分班</a:t>
              </a:r>
              <a:endParaRPr lang="zh-CN" altLang="en-US" sz="2000" b="1" dirty="0">
                <a:solidFill>
                  <a:srgbClr val="314371"/>
                </a:solidFill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41759" y="3709917"/>
            <a:ext cx="1801505" cy="750626"/>
            <a:chOff x="3741759" y="3709917"/>
            <a:chExt cx="1801505" cy="750626"/>
          </a:xfrm>
        </p:grpSpPr>
        <p:sp>
          <p:nvSpPr>
            <p:cNvPr id="10" name="矩形 9"/>
            <p:cNvSpPr/>
            <p:nvPr/>
          </p:nvSpPr>
          <p:spPr>
            <a:xfrm>
              <a:off x="3741759" y="3709917"/>
              <a:ext cx="1801505" cy="7506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66783" y="3880514"/>
              <a:ext cx="1774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314371"/>
                  </a:solidFill>
                  <a:latin typeface="+mn-ea"/>
                </a:rPr>
                <a:t>设置教学计划</a:t>
              </a:r>
              <a:endParaRPr lang="zh-CN" altLang="en-US" sz="2000" b="1" dirty="0">
                <a:solidFill>
                  <a:srgbClr val="314371"/>
                </a:solidFill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93806" y="3709917"/>
            <a:ext cx="1801505" cy="750626"/>
            <a:chOff x="6193806" y="3709917"/>
            <a:chExt cx="1801505" cy="750626"/>
          </a:xfrm>
        </p:grpSpPr>
        <p:sp>
          <p:nvSpPr>
            <p:cNvPr id="11" name="矩形 10"/>
            <p:cNvSpPr/>
            <p:nvPr/>
          </p:nvSpPr>
          <p:spPr>
            <a:xfrm>
              <a:off x="6193806" y="3709917"/>
              <a:ext cx="1801505" cy="7506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10469" y="3880514"/>
              <a:ext cx="1378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314371"/>
                  </a:solidFill>
                  <a:latin typeface="+mn-ea"/>
                </a:rPr>
                <a:t>自动 排课</a:t>
              </a:r>
              <a:endParaRPr lang="zh-CN" altLang="en-US" sz="2000" b="1" dirty="0">
                <a:solidFill>
                  <a:srgbClr val="31437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6"/>
          <p:cNvSpPr txBox="1"/>
          <p:nvPr/>
        </p:nvSpPr>
        <p:spPr>
          <a:xfrm>
            <a:off x="2992755" y="511184"/>
            <a:ext cx="199199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高中走班排课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453" y="1883463"/>
            <a:ext cx="7550864" cy="4974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 l="10031" t="8788" r="10151" b="18271"/>
          <a:stretch>
            <a:fillRect/>
          </a:stretch>
        </p:blipFill>
        <p:spPr>
          <a:xfrm>
            <a:off x="976147" y="1668493"/>
            <a:ext cx="8707480" cy="5008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4707" y="1162624"/>
            <a:ext cx="8010550" cy="5300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rcRect l="25854" t="9558" r="25344" b="25763"/>
          <a:stretch>
            <a:fillRect/>
          </a:stretch>
        </p:blipFill>
        <p:spPr>
          <a:xfrm>
            <a:off x="1884316" y="1002784"/>
            <a:ext cx="6006905" cy="5140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12358" y="743261"/>
            <a:ext cx="7413113" cy="5342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2641" y="258978"/>
            <a:ext cx="7194729" cy="5851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66781" y="2830857"/>
            <a:ext cx="44901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谢谢！</a:t>
            </a:r>
            <a:endParaRPr lang="zh-CN" alt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6979" y="118735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云管理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教务管理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排课管理</a:t>
            </a:r>
            <a:endParaRPr lang="zh-CN" altLang="en-US" b="1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32807" y="1800662"/>
            <a:ext cx="7897458" cy="4972929"/>
            <a:chOff x="2175010" y="1757746"/>
            <a:chExt cx="8017348" cy="501513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482" t="11940" r="13988" b="6250"/>
            <a:stretch>
              <a:fillRect/>
            </a:stretch>
          </p:blipFill>
          <p:spPr bwMode="auto">
            <a:xfrm>
              <a:off x="2175010" y="1757746"/>
              <a:ext cx="8017348" cy="5015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8074855" y="2306145"/>
              <a:ext cx="787791" cy="4079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937" t="41419" r="55689" b="5121"/>
          <a:stretch>
            <a:fillRect/>
          </a:stretch>
        </p:blipFill>
        <p:spPr bwMode="auto">
          <a:xfrm>
            <a:off x="5842942" y="1758462"/>
            <a:ext cx="6349058" cy="5099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6282146" y="4164037"/>
            <a:ext cx="2017792" cy="378097"/>
            <a:chOff x="6661974" y="4557932"/>
            <a:chExt cx="2017792" cy="378097"/>
          </a:xfrm>
        </p:grpSpPr>
        <p:sp>
          <p:nvSpPr>
            <p:cNvPr id="10" name="矩形 9"/>
            <p:cNvSpPr/>
            <p:nvPr/>
          </p:nvSpPr>
          <p:spPr>
            <a:xfrm>
              <a:off x="7160455" y="4557932"/>
              <a:ext cx="1519311" cy="3657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661974" y="4566697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①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97742" y="3418449"/>
            <a:ext cx="1919316" cy="436097"/>
            <a:chOff x="6661976" y="3981157"/>
            <a:chExt cx="1919316" cy="436097"/>
          </a:xfrm>
        </p:grpSpPr>
        <p:sp>
          <p:nvSpPr>
            <p:cNvPr id="11" name="矩形 10"/>
            <p:cNvSpPr/>
            <p:nvPr/>
          </p:nvSpPr>
          <p:spPr>
            <a:xfrm>
              <a:off x="7132319" y="3981157"/>
              <a:ext cx="1448973" cy="4360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661976" y="403212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②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0" y="1786597"/>
            <a:ext cx="5556738" cy="5071403"/>
            <a:chOff x="0" y="2658173"/>
            <a:chExt cx="4726745" cy="41998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016" t="41468" r="61961" b="4762"/>
            <a:stretch>
              <a:fillRect/>
            </a:stretch>
          </p:blipFill>
          <p:spPr bwMode="auto">
            <a:xfrm>
              <a:off x="0" y="2658173"/>
              <a:ext cx="4726745" cy="41998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365748" y="3448366"/>
              <a:ext cx="1262743" cy="3628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23174" y="4544745"/>
              <a:ext cx="1241947" cy="3684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6" name="TextBox 97"/>
          <p:cNvSpPr txBox="1"/>
          <p:nvPr/>
        </p:nvSpPr>
        <p:spPr>
          <a:xfrm>
            <a:off x="799465" y="1884045"/>
            <a:ext cx="10128885" cy="1218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1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</a:t>
            </a:r>
            <a:r>
              <a:rPr 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选择左侧需要进行排课的班级</a:t>
            </a: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2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、选择上方需要排课的学期</a:t>
            </a: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、查看或修改授课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计划</a:t>
            </a:r>
          </a:p>
          <a:p>
            <a:pPr defTabSz="1131570">
              <a:lnSpc>
                <a:spcPts val="1865"/>
              </a:lnSpc>
              <a:defRPr/>
            </a:pP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在此处可以选择每周节数、单双周、上课地点、合班情况等</a:t>
            </a:r>
          </a:p>
          <a:p>
            <a:pPr defTabSz="1131570">
              <a:lnSpc>
                <a:spcPts val="1865"/>
              </a:lnSpc>
              <a:defRPr/>
            </a:pP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全部设置完成后就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可以进行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排课了</a:t>
            </a:r>
            <a:endParaRPr lang="zh-CN" altLang="en-US" sz="13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28350" y="1487042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高中小学授课计划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rcRect b="46520"/>
          <a:stretch>
            <a:fillRect/>
          </a:stretch>
        </p:blipFill>
        <p:spPr>
          <a:xfrm>
            <a:off x="436728" y="3220872"/>
            <a:ext cx="7137780" cy="2934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rcRect l="18095" t="3026" r="16728" b="1370"/>
          <a:stretch>
            <a:fillRect/>
          </a:stretch>
        </p:blipFill>
        <p:spPr>
          <a:xfrm>
            <a:off x="7888407" y="2006221"/>
            <a:ext cx="3766782" cy="4312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7001301" y="4612943"/>
            <a:ext cx="272955" cy="245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7274257" y="4735772"/>
            <a:ext cx="641444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1" name="TextBox 97"/>
          <p:cNvSpPr txBox="1"/>
          <p:nvPr/>
        </p:nvSpPr>
        <p:spPr>
          <a:xfrm>
            <a:off x="799465" y="1884045"/>
            <a:ext cx="10128885" cy="1218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1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、单击高中小学排课，弹出课表设置对话框</a:t>
            </a:r>
            <a:endParaRPr lang="en-US" altLang="zh-CN" sz="1300" b="1" kern="0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2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、</a:t>
            </a:r>
            <a:r>
              <a:rPr lang="zh-CN" altLang="zh-CN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新建课表</a:t>
            </a:r>
            <a:endParaRPr lang="zh-CN" altLang="en-US" sz="13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、选择学期，填写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课表名称</a:t>
            </a: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4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、选择课表的上课节数（上午上几节课、下午几节课等）</a:t>
            </a: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5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、确定，设置节次时段，公共时段</a:t>
            </a:r>
            <a:endParaRPr lang="zh-CN" altLang="en-US" sz="13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2" name="TextBox 96"/>
          <p:cNvSpPr txBox="1"/>
          <p:nvPr/>
        </p:nvSpPr>
        <p:spPr>
          <a:xfrm>
            <a:off x="828350" y="1487042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高中小学排课</a:t>
            </a:r>
            <a:endParaRPr lang="en-US" alt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rcRect l="15682" t="10844" r="9208" b="43148"/>
          <a:stretch>
            <a:fillRect/>
          </a:stretch>
        </p:blipFill>
        <p:spPr>
          <a:xfrm>
            <a:off x="427226" y="3712190"/>
            <a:ext cx="5860926" cy="2306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3284" y="2910270"/>
            <a:ext cx="6578365" cy="3571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9394" y="1187253"/>
            <a:ext cx="7558582" cy="5425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10290629" y="2452914"/>
            <a:ext cx="1320800" cy="232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0" name="TextBox 97"/>
          <p:cNvSpPr txBox="1"/>
          <p:nvPr/>
        </p:nvSpPr>
        <p:spPr>
          <a:xfrm>
            <a:off x="799465" y="1893570"/>
            <a:ext cx="10128885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5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、设置节次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时段（</a:t>
            </a:r>
            <a:r>
              <a:rPr lang="zh-CN" altLang="en-US" sz="1300" b="1" kern="0" dirty="0" smtClean="0">
                <a:solidFill>
                  <a:srgbClr val="FF0000"/>
                </a:solidFill>
              </a:rPr>
              <a:t>必须设置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）</a:t>
            </a:r>
            <a:endParaRPr lang="zh-CN" altLang="en-US" sz="13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6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、公共时段设置（可以选择性设置）</a:t>
            </a: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7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、全部设置完成后点击</a:t>
            </a:r>
            <a:r>
              <a:rPr lang="zh-CN" altLang="en-US" sz="1300" b="1" kern="0" dirty="0">
                <a:solidFill>
                  <a:srgbClr val="FF0000"/>
                </a:solidFill>
              </a:rPr>
              <a:t>保存课表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进入排课管理页面</a:t>
            </a:r>
          </a:p>
        </p:txBody>
      </p:sp>
      <p:sp>
        <p:nvSpPr>
          <p:cNvPr id="14" name="TextBox 96"/>
          <p:cNvSpPr txBox="1"/>
          <p:nvPr/>
        </p:nvSpPr>
        <p:spPr>
          <a:xfrm>
            <a:off x="828350" y="1487042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高中小学排课</a:t>
            </a:r>
            <a:endParaRPr lang="en-US" alt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rcRect l="25492" t="8877" r="29152" b="4529"/>
          <a:stretch>
            <a:fillRect/>
          </a:stretch>
        </p:blipFill>
        <p:spPr>
          <a:xfrm>
            <a:off x="853311" y="2693955"/>
            <a:ext cx="2931885" cy="3939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rcRect l="26158" t="10621" r="26846" b="20802"/>
          <a:stretch>
            <a:fillRect/>
          </a:stretch>
        </p:blipFill>
        <p:spPr>
          <a:xfrm>
            <a:off x="3712362" y="3145269"/>
            <a:ext cx="3514670" cy="3214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9666" y="1306096"/>
            <a:ext cx="4972334" cy="509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5" name="TextBox 97"/>
          <p:cNvSpPr txBox="1"/>
          <p:nvPr/>
        </p:nvSpPr>
        <p:spPr>
          <a:xfrm>
            <a:off x="799465" y="2174240"/>
            <a:ext cx="10128885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选择要进行排课的班级设置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条件</a:t>
            </a:r>
          </a:p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1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、班级的固排、禁排</a:t>
            </a:r>
            <a:r>
              <a:rPr lang="en-US" altLang="zh-CN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——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可以设置学科固排到课表的哪个位置</a:t>
            </a:r>
          </a:p>
        </p:txBody>
      </p:sp>
      <p:sp>
        <p:nvSpPr>
          <p:cNvPr id="16" name="TextBox 96"/>
          <p:cNvSpPr txBox="1"/>
          <p:nvPr/>
        </p:nvSpPr>
        <p:spPr>
          <a:xfrm>
            <a:off x="828350" y="1380997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高中小学排课</a:t>
            </a:r>
            <a:endParaRPr lang="en-US" alt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8" name="TextBox 96"/>
          <p:cNvSpPr txBox="1"/>
          <p:nvPr/>
        </p:nvSpPr>
        <p:spPr>
          <a:xfrm>
            <a:off x="712048" y="1833683"/>
            <a:ext cx="8892884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（</a:t>
            </a:r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1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）条件设置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2597" y="1309435"/>
            <a:ext cx="5969403" cy="5268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109184" y="2938995"/>
            <a:ext cx="6004385" cy="3373100"/>
            <a:chOff x="-657067" y="3664640"/>
            <a:chExt cx="4667485" cy="280649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/>
            <a:srcRect r="32597" b="56646"/>
            <a:stretch>
              <a:fillRect/>
            </a:stretch>
          </p:blipFill>
          <p:spPr>
            <a:xfrm>
              <a:off x="-657067" y="4112681"/>
              <a:ext cx="4655861" cy="23584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998" t="18654" r="34843" b="67401"/>
            <a:stretch>
              <a:fillRect/>
            </a:stretch>
          </p:blipFill>
          <p:spPr bwMode="auto">
            <a:xfrm>
              <a:off x="-657067" y="3664640"/>
              <a:ext cx="4667485" cy="6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5" name="TextBox 97"/>
          <p:cNvSpPr txBox="1"/>
          <p:nvPr/>
        </p:nvSpPr>
        <p:spPr>
          <a:xfrm>
            <a:off x="799465" y="2174240"/>
            <a:ext cx="10128885" cy="478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2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、也可以设置教职工的固排、禁排</a:t>
            </a:r>
          </a:p>
          <a:p>
            <a:pPr defTabSz="1131570">
              <a:lnSpc>
                <a:spcPts val="1865"/>
              </a:lnSpc>
              <a:defRPr/>
            </a:pP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例如：李薇薇老师固定在周二第二节上课。操作和上一页相同（选择老师所授学科、选择要固排位置、再次点击便取消固排）</a:t>
            </a:r>
            <a:endParaRPr lang="en-US" altLang="zh-CN" sz="13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TextBox 96"/>
          <p:cNvSpPr txBox="1"/>
          <p:nvPr/>
        </p:nvSpPr>
        <p:spPr>
          <a:xfrm>
            <a:off x="828350" y="1380997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高中小学排课</a:t>
            </a:r>
            <a:endParaRPr lang="en-US" alt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8" name="TextBox 96"/>
          <p:cNvSpPr txBox="1"/>
          <p:nvPr/>
        </p:nvSpPr>
        <p:spPr>
          <a:xfrm>
            <a:off x="712048" y="1833683"/>
            <a:ext cx="8892884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（</a:t>
            </a:r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1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）条件设置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rcRect r="16438" b="23610"/>
          <a:stretch>
            <a:fillRect/>
          </a:stretch>
        </p:blipFill>
        <p:spPr>
          <a:xfrm>
            <a:off x="662984" y="2823314"/>
            <a:ext cx="5544867" cy="3536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rcRect r="10571" b="15960"/>
          <a:stretch>
            <a:fillRect/>
          </a:stretch>
        </p:blipFill>
        <p:spPr>
          <a:xfrm>
            <a:off x="6375865" y="2797792"/>
            <a:ext cx="5497688" cy="3550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5" name="TextBox 97"/>
          <p:cNvSpPr txBox="1"/>
          <p:nvPr/>
        </p:nvSpPr>
        <p:spPr>
          <a:xfrm>
            <a:off x="799465" y="2174240"/>
            <a:ext cx="10128885" cy="222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、可以进行场地的固排、禁</a:t>
            </a:r>
            <a:r>
              <a:rPr lang="zh-CN" altLang="en-US" sz="13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排</a:t>
            </a:r>
            <a:endParaRPr lang="zh-CN" altLang="en-US" sz="13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TextBox 96"/>
          <p:cNvSpPr txBox="1"/>
          <p:nvPr/>
        </p:nvSpPr>
        <p:spPr>
          <a:xfrm>
            <a:off x="828350" y="1380997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高中小学排课</a:t>
            </a:r>
            <a:endParaRPr lang="en-US" alt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8" name="TextBox 96"/>
          <p:cNvSpPr txBox="1"/>
          <p:nvPr/>
        </p:nvSpPr>
        <p:spPr>
          <a:xfrm>
            <a:off x="712048" y="1833683"/>
            <a:ext cx="8892884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（</a:t>
            </a:r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1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）条件设置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rcRect b="38002"/>
          <a:stretch>
            <a:fillRect/>
          </a:stretch>
        </p:blipFill>
        <p:spPr>
          <a:xfrm>
            <a:off x="884382" y="2513300"/>
            <a:ext cx="9556155" cy="4233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2"/>
          <p:cNvSpPr/>
          <p:nvPr/>
        </p:nvSpPr>
        <p:spPr>
          <a:xfrm>
            <a:off x="-4548" y="256529"/>
            <a:ext cx="6033874" cy="695971"/>
          </a:xfrm>
          <a:custGeom>
            <a:avLst/>
            <a:gdLst>
              <a:gd name="connsiteX0" fmla="*/ 0 w 7454900"/>
              <a:gd name="connsiteY0" fmla="*/ 787400 h 787400"/>
              <a:gd name="connsiteX1" fmla="*/ 543306 w 7454900"/>
              <a:gd name="connsiteY1" fmla="*/ 0 h 787400"/>
              <a:gd name="connsiteX2" fmla="*/ 6911594 w 7454900"/>
              <a:gd name="connsiteY2" fmla="*/ 0 h 787400"/>
              <a:gd name="connsiteX3" fmla="*/ 7454900 w 7454900"/>
              <a:gd name="connsiteY3" fmla="*/ 787400 h 787400"/>
              <a:gd name="connsiteX4" fmla="*/ 0 w 7454900"/>
              <a:gd name="connsiteY4" fmla="*/ 787400 h 787400"/>
              <a:gd name="connsiteX0-1" fmla="*/ 0 w 7454900"/>
              <a:gd name="connsiteY0-2" fmla="*/ 787400 h 787400"/>
              <a:gd name="connsiteX1-3" fmla="*/ 543306 w 7454900"/>
              <a:gd name="connsiteY1-4" fmla="*/ 0 h 787400"/>
              <a:gd name="connsiteX2-5" fmla="*/ 6911594 w 7454900"/>
              <a:gd name="connsiteY2-6" fmla="*/ 0 h 787400"/>
              <a:gd name="connsiteX3-7" fmla="*/ 7454900 w 7454900"/>
              <a:gd name="connsiteY3-8" fmla="*/ 787400 h 787400"/>
              <a:gd name="connsiteX4-9" fmla="*/ 545419 w 7454900"/>
              <a:gd name="connsiteY4-10" fmla="*/ 784984 h 787400"/>
              <a:gd name="connsiteX5" fmla="*/ 0 w 7454900"/>
              <a:gd name="connsiteY5" fmla="*/ 787400 h 787400"/>
              <a:gd name="connsiteX0-11" fmla="*/ 2113 w 6911594"/>
              <a:gd name="connsiteY0-12" fmla="*/ 784984 h 787400"/>
              <a:gd name="connsiteX1-13" fmla="*/ 0 w 6911594"/>
              <a:gd name="connsiteY1-14" fmla="*/ 0 h 787400"/>
              <a:gd name="connsiteX2-15" fmla="*/ 6368288 w 6911594"/>
              <a:gd name="connsiteY2-16" fmla="*/ 0 h 787400"/>
              <a:gd name="connsiteX3-17" fmla="*/ 6911594 w 6911594"/>
              <a:gd name="connsiteY3-18" fmla="*/ 787400 h 787400"/>
              <a:gd name="connsiteX4-19" fmla="*/ 2113 w 6911594"/>
              <a:gd name="connsiteY4-20" fmla="*/ 784984 h 787400"/>
              <a:gd name="connsiteX0-21" fmla="*/ 88 w 6914029"/>
              <a:gd name="connsiteY0-22" fmla="*/ 784984 h 787400"/>
              <a:gd name="connsiteX1-23" fmla="*/ 2435 w 6914029"/>
              <a:gd name="connsiteY1-24" fmla="*/ 0 h 787400"/>
              <a:gd name="connsiteX2-25" fmla="*/ 6370723 w 6914029"/>
              <a:gd name="connsiteY2-26" fmla="*/ 0 h 787400"/>
              <a:gd name="connsiteX3-27" fmla="*/ 6914029 w 6914029"/>
              <a:gd name="connsiteY3-28" fmla="*/ 787400 h 787400"/>
              <a:gd name="connsiteX4-29" fmla="*/ 88 w 6914029"/>
              <a:gd name="connsiteY4-30" fmla="*/ 784984 h 787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14029" h="787400">
                <a:moveTo>
                  <a:pt x="88" y="784984"/>
                </a:moveTo>
                <a:cubicBezTo>
                  <a:pt x="-616" y="523323"/>
                  <a:pt x="3139" y="261661"/>
                  <a:pt x="2435" y="0"/>
                </a:cubicBezTo>
                <a:lnTo>
                  <a:pt x="6370723" y="0"/>
                </a:lnTo>
                <a:lnTo>
                  <a:pt x="6914029" y="787400"/>
                </a:lnTo>
                <a:lnTo>
                  <a:pt x="88" y="784984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7853" y="286420"/>
            <a:ext cx="392005" cy="582206"/>
            <a:chOff x="2437632" y="1965988"/>
            <a:chExt cx="1529173" cy="2271132"/>
          </a:xfrm>
          <a:solidFill>
            <a:srgbClr val="31437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185996" y="1965988"/>
              <a:ext cx="780809" cy="732141"/>
            </a:xfrm>
            <a:custGeom>
              <a:avLst/>
              <a:gdLst>
                <a:gd name="T0" fmla="*/ 137 w 773"/>
                <a:gd name="T1" fmla="*/ 179 h 725"/>
                <a:gd name="T2" fmla="*/ 670 w 773"/>
                <a:gd name="T3" fmla="*/ 486 h 725"/>
                <a:gd name="T4" fmla="*/ 532 w 773"/>
                <a:gd name="T5" fmla="*/ 725 h 725"/>
                <a:gd name="T6" fmla="*/ 0 w 773"/>
                <a:gd name="T7" fmla="*/ 417 h 725"/>
                <a:gd name="T8" fmla="*/ 137 w 773"/>
                <a:gd name="T9" fmla="*/ 17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725">
                  <a:moveTo>
                    <a:pt x="137" y="179"/>
                  </a:moveTo>
                  <a:cubicBezTo>
                    <a:pt x="240" y="0"/>
                    <a:pt x="773" y="308"/>
                    <a:pt x="670" y="486"/>
                  </a:cubicBezTo>
                  <a:cubicBezTo>
                    <a:pt x="532" y="725"/>
                    <a:pt x="532" y="725"/>
                    <a:pt x="532" y="725"/>
                  </a:cubicBezTo>
                  <a:cubicBezTo>
                    <a:pt x="0" y="417"/>
                    <a:pt x="0" y="417"/>
                    <a:pt x="0" y="417"/>
                  </a:cubicBezTo>
                  <a:lnTo>
                    <a:pt x="137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437632" y="2425337"/>
              <a:ext cx="1264491" cy="1743052"/>
            </a:xfrm>
            <a:custGeom>
              <a:avLst/>
              <a:gdLst>
                <a:gd name="T0" fmla="*/ 0 w 1252"/>
                <a:gd name="T1" fmla="*/ 1256 h 1726"/>
                <a:gd name="T2" fmla="*/ 0 w 1252"/>
                <a:gd name="T3" fmla="*/ 1256 h 1726"/>
                <a:gd name="T4" fmla="*/ 20 w 1252"/>
                <a:gd name="T5" fmla="*/ 1618 h 1726"/>
                <a:gd name="T6" fmla="*/ 37 w 1252"/>
                <a:gd name="T7" fmla="*/ 1646 h 1726"/>
                <a:gd name="T8" fmla="*/ 165 w 1252"/>
                <a:gd name="T9" fmla="*/ 1720 h 1726"/>
                <a:gd name="T10" fmla="*/ 198 w 1252"/>
                <a:gd name="T11" fmla="*/ 1721 h 1726"/>
                <a:gd name="T12" fmla="*/ 524 w 1252"/>
                <a:gd name="T13" fmla="*/ 1557 h 1726"/>
                <a:gd name="T14" fmla="*/ 524 w 1252"/>
                <a:gd name="T15" fmla="*/ 1557 h 1726"/>
                <a:gd name="T16" fmla="*/ 538 w 1252"/>
                <a:gd name="T17" fmla="*/ 1544 h 1726"/>
                <a:gd name="T18" fmla="*/ 1221 w 1252"/>
                <a:gd name="T19" fmla="*/ 360 h 1726"/>
                <a:gd name="T20" fmla="*/ 1235 w 1252"/>
                <a:gd name="T21" fmla="*/ 337 h 1726"/>
                <a:gd name="T22" fmla="*/ 1252 w 1252"/>
                <a:gd name="T23" fmla="*/ 307 h 1726"/>
                <a:gd name="T24" fmla="*/ 1222 w 1252"/>
                <a:gd name="T25" fmla="*/ 290 h 1726"/>
                <a:gd name="T26" fmla="*/ 1085 w 1252"/>
                <a:gd name="T27" fmla="*/ 211 h 1726"/>
                <a:gd name="T28" fmla="*/ 884 w 1252"/>
                <a:gd name="T29" fmla="*/ 95 h 1726"/>
                <a:gd name="T30" fmla="*/ 749 w 1252"/>
                <a:gd name="T31" fmla="*/ 17 h 1726"/>
                <a:gd name="T32" fmla="*/ 719 w 1252"/>
                <a:gd name="T33" fmla="*/ 0 h 1726"/>
                <a:gd name="T34" fmla="*/ 702 w 1252"/>
                <a:gd name="T35" fmla="*/ 29 h 1726"/>
                <a:gd name="T36" fmla="*/ 688 w 1252"/>
                <a:gd name="T37" fmla="*/ 53 h 1726"/>
                <a:gd name="T38" fmla="*/ 4 w 1252"/>
                <a:gd name="T39" fmla="*/ 1237 h 1726"/>
                <a:gd name="T40" fmla="*/ 0 w 1252"/>
                <a:gd name="T41" fmla="*/ 1256 h 1726"/>
                <a:gd name="T42" fmla="*/ 75 w 1252"/>
                <a:gd name="T43" fmla="*/ 1252 h 1726"/>
                <a:gd name="T44" fmla="*/ 744 w 1252"/>
                <a:gd name="T45" fmla="*/ 93 h 1726"/>
                <a:gd name="T46" fmla="*/ 820 w 1252"/>
                <a:gd name="T47" fmla="*/ 137 h 1726"/>
                <a:gd name="T48" fmla="*/ 185 w 1252"/>
                <a:gd name="T49" fmla="*/ 1238 h 1726"/>
                <a:gd name="T50" fmla="*/ 89 w 1252"/>
                <a:gd name="T51" fmla="*/ 1263 h 1726"/>
                <a:gd name="T52" fmla="*/ 75 w 1252"/>
                <a:gd name="T53" fmla="*/ 1252 h 1726"/>
                <a:gd name="T54" fmla="*/ 173 w 1252"/>
                <a:gd name="T55" fmla="*/ 1646 h 1726"/>
                <a:gd name="T56" fmla="*/ 87 w 1252"/>
                <a:gd name="T57" fmla="*/ 1596 h 1726"/>
                <a:gd name="T58" fmla="*/ 72 w 1252"/>
                <a:gd name="T59" fmla="*/ 1331 h 1726"/>
                <a:gd name="T60" fmla="*/ 169 w 1252"/>
                <a:gd name="T61" fmla="*/ 1333 h 1726"/>
                <a:gd name="T62" fmla="*/ 246 w 1252"/>
                <a:gd name="T63" fmla="*/ 1432 h 1726"/>
                <a:gd name="T64" fmla="*/ 370 w 1252"/>
                <a:gd name="T65" fmla="*/ 1449 h 1726"/>
                <a:gd name="T66" fmla="*/ 421 w 1252"/>
                <a:gd name="T67" fmla="*/ 1532 h 1726"/>
                <a:gd name="T68" fmla="*/ 173 w 1252"/>
                <a:gd name="T69" fmla="*/ 1646 h 1726"/>
                <a:gd name="T70" fmla="*/ 244 w 1252"/>
                <a:gd name="T71" fmla="*/ 1272 h 1726"/>
                <a:gd name="T72" fmla="*/ 879 w 1252"/>
                <a:gd name="T73" fmla="*/ 171 h 1726"/>
                <a:gd name="T74" fmla="*/ 1021 w 1252"/>
                <a:gd name="T75" fmla="*/ 253 h 1726"/>
                <a:gd name="T76" fmla="*/ 385 w 1252"/>
                <a:gd name="T77" fmla="*/ 1353 h 1726"/>
                <a:gd name="T78" fmla="*/ 280 w 1252"/>
                <a:gd name="T79" fmla="*/ 1373 h 1726"/>
                <a:gd name="T80" fmla="*/ 244 w 1252"/>
                <a:gd name="T81" fmla="*/ 1272 h 1726"/>
                <a:gd name="T82" fmla="*/ 490 w 1252"/>
                <a:gd name="T83" fmla="*/ 1491 h 1726"/>
                <a:gd name="T84" fmla="*/ 470 w 1252"/>
                <a:gd name="T85" fmla="*/ 1483 h 1726"/>
                <a:gd name="T86" fmla="*/ 445 w 1252"/>
                <a:gd name="T87" fmla="*/ 1388 h 1726"/>
                <a:gd name="T88" fmla="*/ 1080 w 1252"/>
                <a:gd name="T89" fmla="*/ 287 h 1726"/>
                <a:gd name="T90" fmla="*/ 1158 w 1252"/>
                <a:gd name="T91" fmla="*/ 332 h 1726"/>
                <a:gd name="T92" fmla="*/ 490 w 1252"/>
                <a:gd name="T93" fmla="*/ 1491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2" h="1726">
                  <a:moveTo>
                    <a:pt x="0" y="1256"/>
                  </a:moveTo>
                  <a:cubicBezTo>
                    <a:pt x="0" y="1256"/>
                    <a:pt x="0" y="1256"/>
                    <a:pt x="0" y="1256"/>
                  </a:cubicBezTo>
                  <a:cubicBezTo>
                    <a:pt x="20" y="1618"/>
                    <a:pt x="20" y="1618"/>
                    <a:pt x="20" y="1618"/>
                  </a:cubicBezTo>
                  <a:cubicBezTo>
                    <a:pt x="20" y="1629"/>
                    <a:pt x="27" y="1640"/>
                    <a:pt x="37" y="1646"/>
                  </a:cubicBezTo>
                  <a:cubicBezTo>
                    <a:pt x="165" y="1720"/>
                    <a:pt x="165" y="1720"/>
                    <a:pt x="165" y="1720"/>
                  </a:cubicBezTo>
                  <a:cubicBezTo>
                    <a:pt x="175" y="1726"/>
                    <a:pt x="187" y="1726"/>
                    <a:pt x="198" y="1721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24" y="1557"/>
                    <a:pt x="524" y="1557"/>
                    <a:pt x="524" y="1557"/>
                  </a:cubicBezTo>
                  <a:cubicBezTo>
                    <a:pt x="530" y="1554"/>
                    <a:pt x="535" y="1550"/>
                    <a:pt x="538" y="1544"/>
                  </a:cubicBezTo>
                  <a:cubicBezTo>
                    <a:pt x="1221" y="360"/>
                    <a:pt x="1221" y="360"/>
                    <a:pt x="1221" y="360"/>
                  </a:cubicBezTo>
                  <a:cubicBezTo>
                    <a:pt x="1235" y="337"/>
                    <a:pt x="1235" y="337"/>
                    <a:pt x="1235" y="337"/>
                  </a:cubicBezTo>
                  <a:cubicBezTo>
                    <a:pt x="1252" y="307"/>
                    <a:pt x="1252" y="307"/>
                    <a:pt x="1252" y="307"/>
                  </a:cubicBezTo>
                  <a:cubicBezTo>
                    <a:pt x="1222" y="290"/>
                    <a:pt x="1222" y="290"/>
                    <a:pt x="1222" y="290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884" y="95"/>
                    <a:pt x="884" y="95"/>
                    <a:pt x="884" y="95"/>
                  </a:cubicBezTo>
                  <a:cubicBezTo>
                    <a:pt x="749" y="17"/>
                    <a:pt x="749" y="17"/>
                    <a:pt x="749" y="17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702" y="29"/>
                    <a:pt x="702" y="29"/>
                    <a:pt x="702" y="29"/>
                  </a:cubicBezTo>
                  <a:cubicBezTo>
                    <a:pt x="688" y="53"/>
                    <a:pt x="688" y="53"/>
                    <a:pt x="688" y="53"/>
                  </a:cubicBezTo>
                  <a:cubicBezTo>
                    <a:pt x="4" y="1237"/>
                    <a:pt x="4" y="1237"/>
                    <a:pt x="4" y="1237"/>
                  </a:cubicBezTo>
                  <a:cubicBezTo>
                    <a:pt x="1" y="1243"/>
                    <a:pt x="0" y="1250"/>
                    <a:pt x="0" y="1256"/>
                  </a:cubicBezTo>
                  <a:close/>
                  <a:moveTo>
                    <a:pt x="75" y="1252"/>
                  </a:moveTo>
                  <a:cubicBezTo>
                    <a:pt x="744" y="93"/>
                    <a:pt x="744" y="93"/>
                    <a:pt x="744" y="93"/>
                  </a:cubicBezTo>
                  <a:cubicBezTo>
                    <a:pt x="820" y="137"/>
                    <a:pt x="820" y="137"/>
                    <a:pt x="820" y="137"/>
                  </a:cubicBezTo>
                  <a:cubicBezTo>
                    <a:pt x="185" y="1238"/>
                    <a:pt x="185" y="1238"/>
                    <a:pt x="185" y="1238"/>
                  </a:cubicBezTo>
                  <a:cubicBezTo>
                    <a:pt x="165" y="1271"/>
                    <a:pt x="123" y="1283"/>
                    <a:pt x="89" y="1263"/>
                  </a:cubicBezTo>
                  <a:cubicBezTo>
                    <a:pt x="84" y="1260"/>
                    <a:pt x="79" y="1256"/>
                    <a:pt x="75" y="1252"/>
                  </a:cubicBezTo>
                  <a:close/>
                  <a:moveTo>
                    <a:pt x="173" y="1646"/>
                  </a:moveTo>
                  <a:cubicBezTo>
                    <a:pt x="87" y="1596"/>
                    <a:pt x="87" y="1596"/>
                    <a:pt x="87" y="1596"/>
                  </a:cubicBezTo>
                  <a:cubicBezTo>
                    <a:pt x="72" y="1331"/>
                    <a:pt x="72" y="1331"/>
                    <a:pt x="72" y="1331"/>
                  </a:cubicBezTo>
                  <a:cubicBezTo>
                    <a:pt x="104" y="1343"/>
                    <a:pt x="138" y="1344"/>
                    <a:pt x="169" y="1333"/>
                  </a:cubicBezTo>
                  <a:cubicBezTo>
                    <a:pt x="176" y="1371"/>
                    <a:pt x="210" y="1412"/>
                    <a:pt x="246" y="1432"/>
                  </a:cubicBezTo>
                  <a:cubicBezTo>
                    <a:pt x="282" y="1453"/>
                    <a:pt x="333" y="1462"/>
                    <a:pt x="370" y="1449"/>
                  </a:cubicBezTo>
                  <a:cubicBezTo>
                    <a:pt x="376" y="1481"/>
                    <a:pt x="394" y="1511"/>
                    <a:pt x="421" y="1532"/>
                  </a:cubicBezTo>
                  <a:lnTo>
                    <a:pt x="173" y="1646"/>
                  </a:lnTo>
                  <a:close/>
                  <a:moveTo>
                    <a:pt x="244" y="1272"/>
                  </a:moveTo>
                  <a:cubicBezTo>
                    <a:pt x="879" y="171"/>
                    <a:pt x="879" y="171"/>
                    <a:pt x="879" y="171"/>
                  </a:cubicBezTo>
                  <a:cubicBezTo>
                    <a:pt x="1021" y="253"/>
                    <a:pt x="1021" y="253"/>
                    <a:pt x="1021" y="253"/>
                  </a:cubicBezTo>
                  <a:cubicBezTo>
                    <a:pt x="385" y="1353"/>
                    <a:pt x="385" y="1353"/>
                    <a:pt x="385" y="1353"/>
                  </a:cubicBezTo>
                  <a:cubicBezTo>
                    <a:pt x="366" y="1387"/>
                    <a:pt x="313" y="1393"/>
                    <a:pt x="280" y="1373"/>
                  </a:cubicBezTo>
                  <a:cubicBezTo>
                    <a:pt x="246" y="1354"/>
                    <a:pt x="225" y="1305"/>
                    <a:pt x="244" y="1272"/>
                  </a:cubicBezTo>
                  <a:close/>
                  <a:moveTo>
                    <a:pt x="490" y="1491"/>
                  </a:moveTo>
                  <a:cubicBezTo>
                    <a:pt x="483" y="1489"/>
                    <a:pt x="476" y="1487"/>
                    <a:pt x="470" y="1483"/>
                  </a:cubicBezTo>
                  <a:cubicBezTo>
                    <a:pt x="437" y="1464"/>
                    <a:pt x="425" y="1421"/>
                    <a:pt x="445" y="1388"/>
                  </a:cubicBezTo>
                  <a:cubicBezTo>
                    <a:pt x="1080" y="287"/>
                    <a:pt x="1080" y="287"/>
                    <a:pt x="1080" y="287"/>
                  </a:cubicBezTo>
                  <a:cubicBezTo>
                    <a:pt x="1158" y="332"/>
                    <a:pt x="1158" y="332"/>
                    <a:pt x="1158" y="332"/>
                  </a:cubicBezTo>
                  <a:lnTo>
                    <a:pt x="490" y="14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463246" y="4116733"/>
              <a:ext cx="123802" cy="120387"/>
            </a:xfrm>
            <a:custGeom>
              <a:avLst/>
              <a:gdLst>
                <a:gd name="T0" fmla="*/ 290 w 290"/>
                <a:gd name="T1" fmla="*/ 168 h 282"/>
                <a:gd name="T2" fmla="*/ 0 w 290"/>
                <a:gd name="T3" fmla="*/ 0 h 282"/>
                <a:gd name="T4" fmla="*/ 30 w 290"/>
                <a:gd name="T5" fmla="*/ 282 h 282"/>
                <a:gd name="T6" fmla="*/ 290 w 290"/>
                <a:gd name="T7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82">
                  <a:moveTo>
                    <a:pt x="290" y="168"/>
                  </a:moveTo>
                  <a:lnTo>
                    <a:pt x="0" y="0"/>
                  </a:lnTo>
                  <a:lnTo>
                    <a:pt x="30" y="282"/>
                  </a:lnTo>
                  <a:lnTo>
                    <a:pt x="29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38"/>
          <p:cNvSpPr txBox="1"/>
          <p:nvPr/>
        </p:nvSpPr>
        <p:spPr>
          <a:xfrm>
            <a:off x="1264217" y="3518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智慧校园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5" name="TextBox 97"/>
          <p:cNvSpPr txBox="1"/>
          <p:nvPr/>
        </p:nvSpPr>
        <p:spPr>
          <a:xfrm>
            <a:off x="799465" y="2174240"/>
            <a:ext cx="10128885" cy="716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131570">
              <a:lnSpc>
                <a:spcPts val="1865"/>
              </a:lnSpc>
              <a:defRPr/>
            </a:pP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4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、可以设置教职工的特殊要求</a:t>
            </a:r>
          </a:p>
          <a:p>
            <a:pPr defTabSz="1131570">
              <a:lnSpc>
                <a:spcPts val="1865"/>
              </a:lnSpc>
              <a:defRPr/>
            </a:pP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教职工时段限制</a:t>
            </a: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——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例如（排课的时候李薇薇老师上午最多排</a:t>
            </a: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2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节课，就可以在此处设置）</a:t>
            </a:r>
          </a:p>
          <a:p>
            <a:pPr defTabSz="1131570">
              <a:lnSpc>
                <a:spcPts val="1865"/>
              </a:lnSpc>
              <a:defRPr/>
            </a:pP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教职工互斥限制</a:t>
            </a:r>
            <a:r>
              <a:rPr lang="en-US" altLang="zh-CN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——</a:t>
            </a:r>
            <a:r>
              <a:rPr lang="zh-CN" altLang="en-US" sz="1300" b="1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例如（排课的时候于晓慧和丁海霞不同时上课）</a:t>
            </a:r>
          </a:p>
        </p:txBody>
      </p:sp>
      <p:sp>
        <p:nvSpPr>
          <p:cNvPr id="16" name="TextBox 96"/>
          <p:cNvSpPr txBox="1"/>
          <p:nvPr/>
        </p:nvSpPr>
        <p:spPr>
          <a:xfrm>
            <a:off x="828350" y="1380997"/>
            <a:ext cx="889288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教务管理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排课管理</a:t>
            </a:r>
            <a:r>
              <a:rPr lang="en-US" altLang="zh-CN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——</a:t>
            </a:r>
            <a:r>
              <a:rPr lang="zh-CN" altLang="en-US" b="1" dirty="0">
                <a:solidFill>
                  <a:srgbClr val="314371"/>
                </a:solidFill>
                <a:latin typeface="微软雅黑" panose="020B0503020204020204" charset="-122"/>
                <a:sym typeface="+mn-ea"/>
              </a:rPr>
              <a:t>高中小学排课</a:t>
            </a:r>
            <a:endParaRPr lang="en-US" altLang="zh-CN" b="1" dirty="0">
              <a:solidFill>
                <a:srgbClr val="31437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8" name="TextBox 96"/>
          <p:cNvSpPr txBox="1"/>
          <p:nvPr/>
        </p:nvSpPr>
        <p:spPr>
          <a:xfrm>
            <a:off x="712048" y="1833683"/>
            <a:ext cx="8892884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31570"/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（</a:t>
            </a:r>
            <a:r>
              <a:rPr lang="en-US" altLang="zh-CN" sz="1600" b="1" dirty="0">
                <a:solidFill>
                  <a:srgbClr val="314371"/>
                </a:solidFill>
                <a:latin typeface="微软雅黑" panose="020B0503020204020204" charset="-122"/>
              </a:rPr>
              <a:t>1</a:t>
            </a:r>
            <a:r>
              <a:rPr lang="zh-CN" altLang="en-US" sz="1600" b="1" dirty="0">
                <a:solidFill>
                  <a:srgbClr val="314371"/>
                </a:solidFill>
                <a:latin typeface="微软雅黑" panose="020B0503020204020204" charset="-122"/>
              </a:rPr>
              <a:t>）条件设置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rcRect l="26460" t="10162" r="26650" b="50910"/>
          <a:stretch>
            <a:fillRect/>
          </a:stretch>
        </p:blipFill>
        <p:spPr>
          <a:xfrm>
            <a:off x="406400" y="3149599"/>
            <a:ext cx="5109029" cy="2635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rcRect l="27797" t="10028" r="24882" b="59184"/>
          <a:stretch>
            <a:fillRect/>
          </a:stretch>
        </p:blipFill>
        <p:spPr>
          <a:xfrm>
            <a:off x="5608824" y="3135086"/>
            <a:ext cx="6467060" cy="2656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1029</Words>
  <Application>Microsoft Office PowerPoint</Application>
  <PresentationFormat>自定义</PresentationFormat>
  <Paragraphs>99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</cp:lastModifiedBy>
  <cp:revision>1054</cp:revision>
  <dcterms:created xsi:type="dcterms:W3CDTF">2015-05-05T08:02:00Z</dcterms:created>
  <dcterms:modified xsi:type="dcterms:W3CDTF">2018-07-05T02:37:48Z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