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40" r:id="rId2"/>
  </p:sldMasterIdLst>
  <p:notesMasterIdLst>
    <p:notesMasterId r:id="rId50"/>
  </p:notesMasterIdLst>
  <p:handoutMasterIdLst>
    <p:handoutMasterId r:id="rId51"/>
  </p:handoutMasterIdLst>
  <p:sldIdLst>
    <p:sldId id="256" r:id="rId3"/>
    <p:sldId id="380" r:id="rId4"/>
    <p:sldId id="384" r:id="rId5"/>
    <p:sldId id="306" r:id="rId6"/>
    <p:sldId id="307" r:id="rId7"/>
    <p:sldId id="340" r:id="rId8"/>
    <p:sldId id="341" r:id="rId9"/>
    <p:sldId id="342" r:id="rId10"/>
    <p:sldId id="343" r:id="rId11"/>
    <p:sldId id="344" r:id="rId12"/>
    <p:sldId id="345" r:id="rId13"/>
    <p:sldId id="383" r:id="rId14"/>
    <p:sldId id="346" r:id="rId15"/>
    <p:sldId id="347" r:id="rId16"/>
    <p:sldId id="348" r:id="rId17"/>
    <p:sldId id="349" r:id="rId18"/>
    <p:sldId id="350" r:id="rId19"/>
    <p:sldId id="351" r:id="rId20"/>
    <p:sldId id="352" r:id="rId21"/>
    <p:sldId id="354" r:id="rId22"/>
    <p:sldId id="355" r:id="rId23"/>
    <p:sldId id="356" r:id="rId24"/>
    <p:sldId id="353" r:id="rId25"/>
    <p:sldId id="308" r:id="rId26"/>
    <p:sldId id="357" r:id="rId27"/>
    <p:sldId id="358" r:id="rId28"/>
    <p:sldId id="329" r:id="rId29"/>
    <p:sldId id="365" r:id="rId30"/>
    <p:sldId id="364" r:id="rId31"/>
    <p:sldId id="363" r:id="rId32"/>
    <p:sldId id="362" r:id="rId33"/>
    <p:sldId id="361" r:id="rId34"/>
    <p:sldId id="379" r:id="rId35"/>
    <p:sldId id="368" r:id="rId36"/>
    <p:sldId id="369" r:id="rId37"/>
    <p:sldId id="366" r:id="rId38"/>
    <p:sldId id="367" r:id="rId39"/>
    <p:sldId id="360" r:id="rId40"/>
    <p:sldId id="359" r:id="rId41"/>
    <p:sldId id="370" r:id="rId42"/>
    <p:sldId id="371" r:id="rId43"/>
    <p:sldId id="377" r:id="rId44"/>
    <p:sldId id="376" r:id="rId45"/>
    <p:sldId id="381" r:id="rId46"/>
    <p:sldId id="382" r:id="rId47"/>
    <p:sldId id="264" r:id="rId48"/>
    <p:sldId id="304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8603FDC-E32A-4AB5-989C-0864C3EAD2B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>
        <p:scale>
          <a:sx n="96" d="100"/>
          <a:sy n="96" d="100"/>
        </p:scale>
        <p:origin x="-1158" y="-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1806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3D3ABF-03F4-4125-BF15-2F70BAC428F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5DBBAD17-D582-4E28-BDE1-0A31AB3FBD84}">
      <dgm:prSet phldrT="[文本]"/>
      <dgm:spPr/>
      <dgm:t>
        <a:bodyPr/>
        <a:lstStyle/>
        <a:p>
          <a:r>
            <a: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rPr>
            <a:t>1.</a:t>
          </a:r>
          <a:r>
            <a:rPr lang="zh-CN" altLang="en-US" dirty="0" smtClean="0">
              <a:latin typeface="黑体" panose="02010609060101010101" pitchFamily="49" charset="-122"/>
              <a:ea typeface="黑体" panose="02010609060101010101" pitchFamily="49" charset="-122"/>
            </a:rPr>
            <a:t>用户管理</a:t>
          </a:r>
          <a:endParaRPr lang="zh-CN" altLang="en-US" dirty="0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D9FF39AB-750D-4AD3-BA37-0F8565DFFC82}" type="parTrans" cxnId="{F9E7F2AE-AD04-49B3-B737-553C4299154E}">
      <dgm:prSet/>
      <dgm:spPr/>
      <dgm:t>
        <a:bodyPr/>
        <a:lstStyle/>
        <a:p>
          <a:endParaRPr lang="zh-CN" altLang="en-US"/>
        </a:p>
      </dgm:t>
    </dgm:pt>
    <dgm:pt modelId="{BDC62BEA-BC8B-4717-B2FE-4CC0B8AD298A}" type="sibTrans" cxnId="{F9E7F2AE-AD04-49B3-B737-553C4299154E}">
      <dgm:prSet/>
      <dgm:spPr/>
      <dgm:t>
        <a:bodyPr/>
        <a:lstStyle/>
        <a:p>
          <a:endParaRPr lang="zh-CN" altLang="en-US"/>
        </a:p>
      </dgm:t>
    </dgm:pt>
    <dgm:pt modelId="{809FF245-DA55-4D11-B3C0-540C8D4CB437}">
      <dgm:prSet phldrT="[文本]"/>
      <dgm:spPr/>
      <dgm:t>
        <a:bodyPr/>
        <a:lstStyle/>
        <a:p>
          <a:r>
            <a:rPr lang="zh-CN" altLang="en-US" dirty="0" smtClean="0">
              <a:latin typeface="黑体" panose="02010609060101010101" pitchFamily="49" charset="-122"/>
              <a:ea typeface="黑体" panose="02010609060101010101" pitchFamily="49" charset="-122"/>
            </a:rPr>
            <a:t>云空间普通用户：教师、学生、家长</a:t>
          </a:r>
          <a:endParaRPr lang="zh-CN" altLang="en-US" dirty="0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2DE07D8B-D837-47ED-97D0-2D4A57E405CF}" type="parTrans" cxnId="{7C4FF99D-543F-462C-A836-C44F29BD69BA}">
      <dgm:prSet/>
      <dgm:spPr/>
      <dgm:t>
        <a:bodyPr/>
        <a:lstStyle/>
        <a:p>
          <a:endParaRPr lang="zh-CN" altLang="en-US"/>
        </a:p>
      </dgm:t>
    </dgm:pt>
    <dgm:pt modelId="{AB6A1DD8-BA10-4DB8-B1F0-E26B197368FA}" type="sibTrans" cxnId="{7C4FF99D-543F-462C-A836-C44F29BD69BA}">
      <dgm:prSet/>
      <dgm:spPr/>
      <dgm:t>
        <a:bodyPr/>
        <a:lstStyle/>
        <a:p>
          <a:endParaRPr lang="zh-CN" altLang="en-US"/>
        </a:p>
      </dgm:t>
    </dgm:pt>
    <dgm:pt modelId="{E1AD444B-474D-4B8C-AA22-B608212E61C5}">
      <dgm:prSet phldrT="[文本]"/>
      <dgm:spPr/>
      <dgm:t>
        <a:bodyPr/>
        <a:lstStyle/>
        <a:p>
          <a:r>
            <a: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rPr>
            <a:t>2.</a:t>
          </a:r>
          <a:r>
            <a:rPr lang="zh-CN" altLang="en-US" dirty="0" smtClean="0">
              <a:latin typeface="黑体" panose="02010609060101010101" pitchFamily="49" charset="-122"/>
              <a:ea typeface="黑体" panose="02010609060101010101" pitchFamily="49" charset="-122"/>
            </a:rPr>
            <a:t>资源管理</a:t>
          </a:r>
          <a:endParaRPr lang="zh-CN" altLang="en-US" dirty="0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610E7EA8-8C4F-40A2-989C-F7F859FECFCD}" type="parTrans" cxnId="{C9FE1CD3-51D6-496A-AEA5-C1F4F5E19AAD}">
      <dgm:prSet/>
      <dgm:spPr/>
      <dgm:t>
        <a:bodyPr/>
        <a:lstStyle/>
        <a:p>
          <a:endParaRPr lang="zh-CN" altLang="en-US"/>
        </a:p>
      </dgm:t>
    </dgm:pt>
    <dgm:pt modelId="{517D6297-F75A-4745-BC6D-575FF42FF218}" type="sibTrans" cxnId="{C9FE1CD3-51D6-496A-AEA5-C1F4F5E19AAD}">
      <dgm:prSet/>
      <dgm:spPr/>
      <dgm:t>
        <a:bodyPr/>
        <a:lstStyle/>
        <a:p>
          <a:endParaRPr lang="zh-CN" altLang="en-US"/>
        </a:p>
      </dgm:t>
    </dgm:pt>
    <dgm:pt modelId="{5349398D-6180-4795-A339-788E74F8F17E}">
      <dgm:prSet phldrT="[文本]"/>
      <dgm:spPr/>
      <dgm:t>
        <a:bodyPr/>
        <a:lstStyle/>
        <a:p>
          <a:r>
            <a:rPr lang="zh-CN" altLang="en-US" dirty="0" smtClean="0">
              <a:latin typeface="黑体" panose="02010609060101010101" pitchFamily="49" charset="-122"/>
              <a:ea typeface="黑体" panose="02010609060101010101" pitchFamily="49" charset="-122"/>
            </a:rPr>
            <a:t>后台管理员账号分类：市级管理员、教研员、区县管理员、校级管理员</a:t>
          </a:r>
          <a:endParaRPr lang="zh-CN" altLang="en-US" dirty="0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17732C8B-9B97-4077-BFB4-ECEF8FE78940}" type="parTrans" cxnId="{660B7ECB-F711-47B1-8D8A-390640D233EF}">
      <dgm:prSet/>
      <dgm:spPr/>
      <dgm:t>
        <a:bodyPr/>
        <a:lstStyle/>
        <a:p>
          <a:endParaRPr lang="zh-CN" altLang="en-US"/>
        </a:p>
      </dgm:t>
    </dgm:pt>
    <dgm:pt modelId="{C0B1F020-870F-49AA-922B-FA161513F75C}" type="sibTrans" cxnId="{660B7ECB-F711-47B1-8D8A-390640D233EF}">
      <dgm:prSet/>
      <dgm:spPr/>
      <dgm:t>
        <a:bodyPr/>
        <a:lstStyle/>
        <a:p>
          <a:endParaRPr lang="zh-CN" altLang="en-US"/>
        </a:p>
      </dgm:t>
    </dgm:pt>
    <dgm:pt modelId="{1DB79699-DE60-46F1-809E-18C13796E76D}">
      <dgm:prSet phldrT="[文本]"/>
      <dgm:spPr/>
      <dgm:t>
        <a:bodyPr/>
        <a:lstStyle/>
        <a:p>
          <a:endParaRPr lang="zh-CN" altLang="en-US" dirty="0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20AE6355-C61C-4AC1-83FD-92640173B03D}" type="parTrans" cxnId="{28BE2369-6F94-413B-B201-5FDBA55295C7}">
      <dgm:prSet/>
      <dgm:spPr/>
      <dgm:t>
        <a:bodyPr/>
        <a:lstStyle/>
        <a:p>
          <a:endParaRPr lang="zh-CN" altLang="en-US"/>
        </a:p>
      </dgm:t>
    </dgm:pt>
    <dgm:pt modelId="{59C3691A-5D76-46C1-B5FA-8060C6A88F95}" type="sibTrans" cxnId="{28BE2369-6F94-413B-B201-5FDBA55295C7}">
      <dgm:prSet/>
      <dgm:spPr/>
      <dgm:t>
        <a:bodyPr/>
        <a:lstStyle/>
        <a:p>
          <a:endParaRPr lang="zh-CN" altLang="en-US"/>
        </a:p>
      </dgm:t>
    </dgm:pt>
    <dgm:pt modelId="{63F012E0-3E5E-4708-B8DB-26A6BFF71DBD}">
      <dgm:prSet phldrT="[文本]"/>
      <dgm:spPr/>
      <dgm:t>
        <a:bodyPr/>
        <a:lstStyle/>
        <a:p>
          <a:r>
            <a:rPr lang="zh-CN" altLang="en-US" dirty="0" smtClean="0">
              <a:latin typeface="黑体" panose="02010609060101010101" pitchFamily="49" charset="-122"/>
              <a:ea typeface="黑体" panose="02010609060101010101" pitchFamily="49" charset="-122"/>
            </a:rPr>
            <a:t>云空间管理员分类：市级管理员、教研员级管理员、区县级管理员、校级管理员、班级管理员</a:t>
          </a:r>
          <a:endParaRPr lang="zh-CN" altLang="en-US" dirty="0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9AC5A388-5C7E-4E5C-B627-89CCA042C63D}" type="parTrans" cxnId="{20414040-9C9D-453B-9F03-710AA9D475E4}">
      <dgm:prSet/>
      <dgm:spPr/>
      <dgm:t>
        <a:bodyPr/>
        <a:lstStyle/>
        <a:p>
          <a:endParaRPr lang="zh-CN" altLang="en-US"/>
        </a:p>
      </dgm:t>
    </dgm:pt>
    <dgm:pt modelId="{7FC9DDDB-C08C-495B-AE75-CA9E38B1B720}" type="sibTrans" cxnId="{20414040-9C9D-453B-9F03-710AA9D475E4}">
      <dgm:prSet/>
      <dgm:spPr/>
      <dgm:t>
        <a:bodyPr/>
        <a:lstStyle/>
        <a:p>
          <a:endParaRPr lang="zh-CN" altLang="en-US"/>
        </a:p>
      </dgm:t>
    </dgm:pt>
    <dgm:pt modelId="{EA941D74-B90A-406C-9FCC-C7E6A8D0C100}" type="pres">
      <dgm:prSet presAssocID="{143D3ABF-03F4-4125-BF15-2F70BAC428F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CD95737D-12FD-47AA-B5D8-F1362EBA0C55}" type="pres">
      <dgm:prSet presAssocID="{5DBBAD17-D582-4E28-BDE1-0A31AB3FBD84}" presName="composite" presStyleCnt="0"/>
      <dgm:spPr/>
    </dgm:pt>
    <dgm:pt modelId="{76EC51EB-32C4-4D0F-991B-159E1F12018E}" type="pres">
      <dgm:prSet presAssocID="{5DBBAD17-D582-4E28-BDE1-0A31AB3FBD84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3C862DF-CFBD-49F9-A1D5-CECC0386F164}" type="pres">
      <dgm:prSet presAssocID="{5DBBAD17-D582-4E28-BDE1-0A31AB3FBD84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840DF84-CF6A-41F5-815A-19AFED2C53F3}" type="pres">
      <dgm:prSet presAssocID="{BDC62BEA-BC8B-4717-B2FE-4CC0B8AD298A}" presName="sp" presStyleCnt="0"/>
      <dgm:spPr/>
    </dgm:pt>
    <dgm:pt modelId="{3D9FADE9-1C8A-4B8A-BA28-45F4B034A85F}" type="pres">
      <dgm:prSet presAssocID="{E1AD444B-474D-4B8C-AA22-B608212E61C5}" presName="composite" presStyleCnt="0"/>
      <dgm:spPr/>
    </dgm:pt>
    <dgm:pt modelId="{9E071F9F-814A-406B-87B0-E5905782D771}" type="pres">
      <dgm:prSet presAssocID="{E1AD444B-474D-4B8C-AA22-B608212E61C5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048EBA0-918E-4C86-8A74-C87DEB27B91B}" type="pres">
      <dgm:prSet presAssocID="{E1AD444B-474D-4B8C-AA22-B608212E61C5}" presName="descendantText" presStyleLbl="alignAcc1" presStyleIdx="1" presStyleCnt="2" custLinFactNeighborX="-9" custLinFactNeighborY="399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05AE7E25-D8F0-4F8D-A00E-1AA271F0570A}" type="presOf" srcId="{1DB79699-DE60-46F1-809E-18C13796E76D}" destId="{1048EBA0-918E-4C86-8A74-C87DEB27B91B}" srcOrd="0" destOrd="1" presId="urn:microsoft.com/office/officeart/2005/8/layout/chevron2"/>
    <dgm:cxn modelId="{20414040-9C9D-453B-9F03-710AA9D475E4}" srcId="{5DBBAD17-D582-4E28-BDE1-0A31AB3FBD84}" destId="{63F012E0-3E5E-4708-B8DB-26A6BFF71DBD}" srcOrd="1" destOrd="0" parTransId="{9AC5A388-5C7E-4E5C-B627-89CCA042C63D}" sibTransId="{7FC9DDDB-C08C-495B-AE75-CA9E38B1B720}"/>
    <dgm:cxn modelId="{C471D7CB-0A9B-4E4C-8EAE-D2ED2FF392E1}" type="presOf" srcId="{5DBBAD17-D582-4E28-BDE1-0A31AB3FBD84}" destId="{76EC51EB-32C4-4D0F-991B-159E1F12018E}" srcOrd="0" destOrd="0" presId="urn:microsoft.com/office/officeart/2005/8/layout/chevron2"/>
    <dgm:cxn modelId="{C9FE1CD3-51D6-496A-AEA5-C1F4F5E19AAD}" srcId="{143D3ABF-03F4-4125-BF15-2F70BAC428F4}" destId="{E1AD444B-474D-4B8C-AA22-B608212E61C5}" srcOrd="1" destOrd="0" parTransId="{610E7EA8-8C4F-40A2-989C-F7F859FECFCD}" sibTransId="{517D6297-F75A-4745-BC6D-575FF42FF218}"/>
    <dgm:cxn modelId="{278777BB-BAE5-41EB-8E6E-169250E3884B}" type="presOf" srcId="{5349398D-6180-4795-A339-788E74F8F17E}" destId="{1048EBA0-918E-4C86-8A74-C87DEB27B91B}" srcOrd="0" destOrd="0" presId="urn:microsoft.com/office/officeart/2005/8/layout/chevron2"/>
    <dgm:cxn modelId="{28171FD6-44C0-4015-A7F3-ED37874CC7B0}" type="presOf" srcId="{63F012E0-3E5E-4708-B8DB-26A6BFF71DBD}" destId="{33C862DF-CFBD-49F9-A1D5-CECC0386F164}" srcOrd="0" destOrd="1" presId="urn:microsoft.com/office/officeart/2005/8/layout/chevron2"/>
    <dgm:cxn modelId="{660B7ECB-F711-47B1-8D8A-390640D233EF}" srcId="{E1AD444B-474D-4B8C-AA22-B608212E61C5}" destId="{5349398D-6180-4795-A339-788E74F8F17E}" srcOrd="0" destOrd="0" parTransId="{17732C8B-9B97-4077-BFB4-ECEF8FE78940}" sibTransId="{C0B1F020-870F-49AA-922B-FA161513F75C}"/>
    <dgm:cxn modelId="{28BE2369-6F94-413B-B201-5FDBA55295C7}" srcId="{E1AD444B-474D-4B8C-AA22-B608212E61C5}" destId="{1DB79699-DE60-46F1-809E-18C13796E76D}" srcOrd="1" destOrd="0" parTransId="{20AE6355-C61C-4AC1-83FD-92640173B03D}" sibTransId="{59C3691A-5D76-46C1-B5FA-8060C6A88F95}"/>
    <dgm:cxn modelId="{8426986F-872B-4981-AA85-B3828B112D6B}" type="presOf" srcId="{E1AD444B-474D-4B8C-AA22-B608212E61C5}" destId="{9E071F9F-814A-406B-87B0-E5905782D771}" srcOrd="0" destOrd="0" presId="urn:microsoft.com/office/officeart/2005/8/layout/chevron2"/>
    <dgm:cxn modelId="{93C845FB-9BA4-48BE-B0AD-8C9DB24B02CC}" type="presOf" srcId="{809FF245-DA55-4D11-B3C0-540C8D4CB437}" destId="{33C862DF-CFBD-49F9-A1D5-CECC0386F164}" srcOrd="0" destOrd="0" presId="urn:microsoft.com/office/officeart/2005/8/layout/chevron2"/>
    <dgm:cxn modelId="{7C4FF99D-543F-462C-A836-C44F29BD69BA}" srcId="{5DBBAD17-D582-4E28-BDE1-0A31AB3FBD84}" destId="{809FF245-DA55-4D11-B3C0-540C8D4CB437}" srcOrd="0" destOrd="0" parTransId="{2DE07D8B-D837-47ED-97D0-2D4A57E405CF}" sibTransId="{AB6A1DD8-BA10-4DB8-B1F0-E26B197368FA}"/>
    <dgm:cxn modelId="{CB326D10-2C14-4E26-92DB-48B6D32F92E8}" type="presOf" srcId="{143D3ABF-03F4-4125-BF15-2F70BAC428F4}" destId="{EA941D74-B90A-406C-9FCC-C7E6A8D0C100}" srcOrd="0" destOrd="0" presId="urn:microsoft.com/office/officeart/2005/8/layout/chevron2"/>
    <dgm:cxn modelId="{F9E7F2AE-AD04-49B3-B737-553C4299154E}" srcId="{143D3ABF-03F4-4125-BF15-2F70BAC428F4}" destId="{5DBBAD17-D582-4E28-BDE1-0A31AB3FBD84}" srcOrd="0" destOrd="0" parTransId="{D9FF39AB-750D-4AD3-BA37-0F8565DFFC82}" sibTransId="{BDC62BEA-BC8B-4717-B2FE-4CC0B8AD298A}"/>
    <dgm:cxn modelId="{B39C5773-7622-4800-8089-78B21F51BC37}" type="presParOf" srcId="{EA941D74-B90A-406C-9FCC-C7E6A8D0C100}" destId="{CD95737D-12FD-47AA-B5D8-F1362EBA0C55}" srcOrd="0" destOrd="0" presId="urn:microsoft.com/office/officeart/2005/8/layout/chevron2"/>
    <dgm:cxn modelId="{D9921C3B-829F-454E-B327-6737B2539F8E}" type="presParOf" srcId="{CD95737D-12FD-47AA-B5D8-F1362EBA0C55}" destId="{76EC51EB-32C4-4D0F-991B-159E1F12018E}" srcOrd="0" destOrd="0" presId="urn:microsoft.com/office/officeart/2005/8/layout/chevron2"/>
    <dgm:cxn modelId="{188A1AE8-7C8F-4435-9E0A-E25420EA0B05}" type="presParOf" srcId="{CD95737D-12FD-47AA-B5D8-F1362EBA0C55}" destId="{33C862DF-CFBD-49F9-A1D5-CECC0386F164}" srcOrd="1" destOrd="0" presId="urn:microsoft.com/office/officeart/2005/8/layout/chevron2"/>
    <dgm:cxn modelId="{62B20C7E-FDF4-4046-A5AF-61713562D4D4}" type="presParOf" srcId="{EA941D74-B90A-406C-9FCC-C7E6A8D0C100}" destId="{8840DF84-CF6A-41F5-815A-19AFED2C53F3}" srcOrd="1" destOrd="0" presId="urn:microsoft.com/office/officeart/2005/8/layout/chevron2"/>
    <dgm:cxn modelId="{89E6A999-6A3A-4C95-A978-7B08E919C3AB}" type="presParOf" srcId="{EA941D74-B90A-406C-9FCC-C7E6A8D0C100}" destId="{3D9FADE9-1C8A-4B8A-BA28-45F4B034A85F}" srcOrd="2" destOrd="0" presId="urn:microsoft.com/office/officeart/2005/8/layout/chevron2"/>
    <dgm:cxn modelId="{E900B26F-572C-43F1-89BB-B8E7C6A76F09}" type="presParOf" srcId="{3D9FADE9-1C8A-4B8A-BA28-45F4B034A85F}" destId="{9E071F9F-814A-406B-87B0-E5905782D771}" srcOrd="0" destOrd="0" presId="urn:microsoft.com/office/officeart/2005/8/layout/chevron2"/>
    <dgm:cxn modelId="{F80EDB4D-2C21-4CF2-8C3E-D6411980AE8B}" type="presParOf" srcId="{3D9FADE9-1C8A-4B8A-BA28-45F4B034A85F}" destId="{1048EBA0-918E-4C86-8A74-C87DEB27B91B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EC51EB-32C4-4D0F-991B-159E1F12018E}">
      <dsp:nvSpPr>
        <dsp:cNvPr id="0" name=""/>
        <dsp:cNvSpPr/>
      </dsp:nvSpPr>
      <dsp:spPr>
        <a:xfrm rot="5400000">
          <a:off x="-254816" y="255682"/>
          <a:ext cx="1698779" cy="118914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1.</a:t>
          </a:r>
          <a:r>
            <a:rPr lang="zh-CN" altLang="en-US" sz="1800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用户管理</a:t>
          </a:r>
          <a:endParaRPr lang="zh-CN" altLang="en-US" sz="1800" kern="1200" dirty="0"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 rot="-5400000">
        <a:off x="2" y="595438"/>
        <a:ext cx="1189145" cy="509634"/>
      </dsp:txXfrm>
    </dsp:sp>
    <dsp:sp modelId="{33C862DF-CFBD-49F9-A1D5-CECC0386F164}">
      <dsp:nvSpPr>
        <dsp:cNvPr id="0" name=""/>
        <dsp:cNvSpPr/>
      </dsp:nvSpPr>
      <dsp:spPr>
        <a:xfrm rot="5400000">
          <a:off x="3608986" y="-2418975"/>
          <a:ext cx="1104206" cy="59438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000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云空间普通用户：教师、学生、家长</a:t>
          </a:r>
          <a:endParaRPr lang="zh-CN" altLang="en-US" sz="2000" kern="1200" dirty="0">
            <a:latin typeface="黑体" panose="02010609060101010101" pitchFamily="49" charset="-122"/>
            <a:ea typeface="黑体" panose="02010609060101010101" pitchFamily="49" charset="-122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000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云空间管理员分类：市级管理员、教研员级管理员、区县级管理员、校级管理员</a:t>
          </a:r>
          <a:endParaRPr lang="zh-CN" altLang="en-US" sz="2000" kern="1200" dirty="0"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 rot="-5400000">
        <a:off x="1189146" y="54768"/>
        <a:ext cx="5889985" cy="996400"/>
      </dsp:txXfrm>
    </dsp:sp>
    <dsp:sp modelId="{9E071F9F-814A-406B-87B0-E5905782D771}">
      <dsp:nvSpPr>
        <dsp:cNvPr id="0" name=""/>
        <dsp:cNvSpPr/>
      </dsp:nvSpPr>
      <dsp:spPr>
        <a:xfrm rot="5400000">
          <a:off x="-254816" y="1661511"/>
          <a:ext cx="1698779" cy="118914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2</a:t>
          </a:r>
          <a:r>
            <a:rPr lang="en-US" altLang="zh-CN" sz="1800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.</a:t>
          </a:r>
          <a:r>
            <a:rPr lang="zh-CN" altLang="en-US" sz="1800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资源管理</a:t>
          </a:r>
          <a:endParaRPr lang="zh-CN" altLang="en-US" sz="1800" kern="1200" dirty="0"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 rot="-5400000">
        <a:off x="2" y="2001267"/>
        <a:ext cx="1189145" cy="509634"/>
      </dsp:txXfrm>
    </dsp:sp>
    <dsp:sp modelId="{1048EBA0-918E-4C86-8A74-C87DEB27B91B}">
      <dsp:nvSpPr>
        <dsp:cNvPr id="0" name=""/>
        <dsp:cNvSpPr/>
      </dsp:nvSpPr>
      <dsp:spPr>
        <a:xfrm rot="5400000">
          <a:off x="3608451" y="-969076"/>
          <a:ext cx="1104206" cy="59438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000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后台管理员账号分类：市级管理员、教研员、区县管理员、校级管理员</a:t>
          </a:r>
          <a:endParaRPr lang="zh-CN" altLang="en-US" sz="2000" kern="1200" dirty="0">
            <a:latin typeface="黑体" panose="02010609060101010101" pitchFamily="49" charset="-122"/>
            <a:ea typeface="黑体" panose="02010609060101010101" pitchFamily="49" charset="-122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2000" kern="1200" dirty="0"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 rot="-5400000">
        <a:off x="1188611" y="1504667"/>
        <a:ext cx="5889985" cy="996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CN" sz="1200"/>
            </a:lvl1pPr>
          </a:lstStyle>
          <a:p>
            <a:fld id="{DE71268B-8AC2-4239-8FAF-7C144C210720}" type="datetimeFigureOut">
              <a:rPr lang="en-US" altLang="zh-CN"/>
              <a:pPr/>
              <a:t>7/2/2017</a:t>
            </a:fld>
            <a:endParaRPr 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CN" sz="1200"/>
            </a:lvl1pPr>
          </a:lstStyle>
          <a:p>
            <a:fld id="{402BA2C8-71FC-43D0-BD87-0547616971FA}" type="slidenum">
              <a:rPr lang="zh-CN"/>
              <a:pPr/>
              <a:t>‹#›</a:t>
            </a:fld>
            <a:endParaRPr lang="zh-CN"/>
          </a:p>
        </p:txBody>
      </p:sp>
    </p:spTree>
    <p:extLst>
      <p:ext uri="{BB962C8B-B14F-4D97-AF65-F5344CB8AC3E}">
        <p14:creationId xmlns="" xmlns:p14="http://schemas.microsoft.com/office/powerpoint/2010/main" val="3729213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CN" sz="1200"/>
            </a:lvl1pPr>
          </a:lstStyle>
          <a:p>
            <a:fld id="{F5AD8362-6D63-40AC-BAA9-90C3AE6D5875}" type="datetimeFigureOut">
              <a:rPr/>
              <a:pPr/>
              <a:t>2017/2/23</a:t>
            </a:fld>
            <a:endParaRPr lang="zh-CN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CN" sz="1200"/>
            </a:lvl1pPr>
          </a:lstStyle>
          <a:p>
            <a:fld id="{C6539446-6953-447E-A4E3-E7CFBF870046}" type="slidenum">
              <a:rPr/>
              <a:pPr/>
              <a:t>‹#›</a:t>
            </a:fld>
            <a:endParaRPr lang="zh-CN"/>
          </a:p>
        </p:txBody>
      </p:sp>
    </p:spTree>
    <p:extLst>
      <p:ext uri="{BB962C8B-B14F-4D97-AF65-F5344CB8AC3E}">
        <p14:creationId xmlns="" xmlns:p14="http://schemas.microsoft.com/office/powerpoint/2010/main" val="1423929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284C779-B921-41C8-85B6-63DE75238DEE}" type="slidenum">
              <a:rPr lang="zh-CN" altLang="en-US">
                <a:latin typeface="Calibri" panose="020F0502020204030204" pitchFamily="34" charset="0"/>
              </a:rPr>
              <a:pPr/>
              <a:t>2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971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33FBF-474D-4318-994B-49DBEFDA49DE}" type="slidenum">
              <a:rPr lang="zh-CN" altLang="en-US" smtClean="0"/>
              <a:pPr>
                <a:defRPr/>
              </a:pPr>
              <a:t>23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741180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水 3"/>
          <p:cNvSpPr/>
          <p:nvPr/>
        </p:nvSpPr>
        <p:spPr>
          <a:xfrm>
            <a:off x="2552" y="5243131"/>
            <a:ext cx="12188952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5" name="天空"/>
          <p:cNvSpPr/>
          <p:nvPr/>
        </p:nvSpPr>
        <p:spPr>
          <a:xfrm>
            <a:off x="2552" y="0"/>
            <a:ext cx="12188952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6" name="water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425" y="5497899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water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425" y="5221111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矩形 7"/>
          <p:cNvSpPr/>
          <p:nvPr/>
        </p:nvSpPr>
        <p:spPr>
          <a:xfrm>
            <a:off x="-1425" y="5961106"/>
            <a:ext cx="12188952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305872" y="1309047"/>
            <a:ext cx="9602789" cy="2667000"/>
          </a:xfrm>
        </p:spPr>
        <p:txBody>
          <a:bodyPr anchor="b">
            <a:noAutofit/>
          </a:bodyPr>
          <a:lstStyle>
            <a:lvl1pPr algn="ctr" latinLnBrk="0">
              <a:defRPr lang="zh-CN"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05872" y="4038600"/>
            <a:ext cx="9601200" cy="990600"/>
          </a:xfrm>
        </p:spPr>
        <p:txBody>
          <a:bodyPr>
            <a:normAutofit/>
          </a:bodyPr>
          <a:lstStyle>
            <a:lvl1pPr marL="0" indent="0" algn="ctr" latinLnBrk="0">
              <a:spcBef>
                <a:spcPts val="0"/>
              </a:spcBef>
              <a:buNone/>
              <a:defRPr lang="zh-CN" sz="1350" cap="all" baseline="0">
                <a:solidFill>
                  <a:schemeClr val="accent2"/>
                </a:solidFill>
              </a:defRPr>
            </a:lvl1pPr>
            <a:lvl2pPr marL="342900" indent="0" algn="ctr" latinLnBrk="0">
              <a:buNone/>
              <a:defRPr lang="zh-CN" sz="2100"/>
            </a:lvl2pPr>
            <a:lvl3pPr marL="685800" indent="0" algn="ctr" latinLnBrk="0">
              <a:buNone/>
              <a:defRPr lang="zh-CN" sz="1800"/>
            </a:lvl3pPr>
            <a:lvl4pPr marL="1028700" indent="0" algn="ctr" latinLnBrk="0">
              <a:buNone/>
              <a:defRPr lang="zh-CN" sz="1500"/>
            </a:lvl4pPr>
            <a:lvl5pPr marL="1371600" indent="0" algn="ctr" latinLnBrk="0">
              <a:buNone/>
              <a:defRPr lang="zh-CN" sz="1500"/>
            </a:lvl5pPr>
            <a:lvl6pPr marL="1714500" indent="0" algn="ctr" latinLnBrk="0">
              <a:buNone/>
              <a:defRPr lang="zh-CN" sz="1500"/>
            </a:lvl6pPr>
            <a:lvl7pPr marL="2057400" indent="0" algn="ctr" latinLnBrk="0">
              <a:buNone/>
              <a:defRPr lang="zh-CN" sz="1500"/>
            </a:lvl7pPr>
            <a:lvl8pPr marL="2400300" indent="0" algn="ctr" latinLnBrk="0">
              <a:buNone/>
              <a:defRPr lang="zh-CN" sz="1500"/>
            </a:lvl8pPr>
            <a:lvl9pPr marL="2743200" indent="0" algn="ctr" latinLnBrk="0">
              <a:buNone/>
              <a:defRPr lang="zh-CN" sz="1500"/>
            </a:lvl9pPr>
          </a:lstStyle>
          <a:p>
            <a:r>
              <a:rPr lang="zh-CN" altLang="en-US" smtClean="0"/>
              <a:t>单击以编辑母版副标题样式</a:t>
            </a:r>
            <a:endParaRPr lang="zh-CN" dirty="0"/>
          </a:p>
        </p:txBody>
      </p:sp>
    </p:spTree>
    <p:extLst>
      <p:ext uri="{BB962C8B-B14F-4D97-AF65-F5344CB8AC3E}">
        <p14:creationId xmlns="" xmlns:p14="http://schemas.microsoft.com/office/powerpoint/2010/main" val="2942361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/>
              <a:pPr/>
              <a:t>2017/2/23</a:t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pPr/>
              <a:t>‹#›</a:t>
            </a:fld>
            <a:endParaRPr lang="zh-CN"/>
          </a:p>
        </p:txBody>
      </p:sp>
    </p:spTree>
    <p:extLst>
      <p:ext uri="{BB962C8B-B14F-4D97-AF65-F5344CB8AC3E}">
        <p14:creationId xmlns="" xmlns:p14="http://schemas.microsoft.com/office/powerpoint/2010/main" val="35362568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274638"/>
            <a:ext cx="2628900" cy="54403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274638"/>
            <a:ext cx="7734300" cy="5440362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/>
              <a:pPr/>
              <a:t>2017/2/23</a:t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pPr/>
              <a:t>‹#›</a:t>
            </a:fld>
            <a:endParaRPr lang="zh-CN"/>
          </a:p>
        </p:txBody>
      </p:sp>
    </p:spTree>
    <p:extLst>
      <p:ext uri="{BB962C8B-B14F-4D97-AF65-F5344CB8AC3E}">
        <p14:creationId xmlns="" xmlns:p14="http://schemas.microsoft.com/office/powerpoint/2010/main" val="13586516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5pPr latinLnBrk="0">
              <a:defRPr lang="zh-CN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/>
              <a:pPr/>
              <a:t>2017/2/23</a:t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pPr/>
              <a:t>‹#›</a:t>
            </a:fld>
            <a:endParaRPr lang="zh-CN"/>
          </a:p>
        </p:txBody>
      </p:sp>
    </p:spTree>
    <p:extLst>
      <p:ext uri="{BB962C8B-B14F-4D97-AF65-F5344CB8AC3E}">
        <p14:creationId xmlns="" xmlns:p14="http://schemas.microsoft.com/office/powerpoint/2010/main" val="34050823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天空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220"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3814" y="1309047"/>
            <a:ext cx="9601252" cy="2667000"/>
          </a:xfrm>
        </p:spPr>
        <p:txBody>
          <a:bodyPr anchor="b">
            <a:normAutofit/>
          </a:bodyPr>
          <a:lstStyle>
            <a:lvl1pPr algn="ctr" latinLnBrk="0">
              <a:defRPr lang="zh-CN" sz="4500" b="0"/>
            </a:lvl1pPr>
          </a:lstStyle>
          <a:p>
            <a:r>
              <a:rPr lang="zh-CN" altLang="en-US" smtClean="0"/>
              <a:t>单击此处编辑母版标题样式</a:t>
            </a:r>
            <a:endParaRPr lang="zh-CN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93813" y="4038600"/>
            <a:ext cx="9601200" cy="1143000"/>
          </a:xfrm>
        </p:spPr>
        <p:txBody>
          <a:bodyPr anchor="t">
            <a:normAutofit/>
          </a:bodyPr>
          <a:lstStyle>
            <a:lvl1pPr marL="0" indent="0" algn="ctr" latinLnBrk="0">
              <a:spcBef>
                <a:spcPts val="0"/>
              </a:spcBef>
              <a:buNone/>
              <a:defRPr lang="zh-CN" sz="15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342900" indent="0" latinLnBrk="0">
              <a:buNone/>
              <a:defRPr lang="zh-CN"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 latinLnBrk="0">
              <a:buNone/>
              <a:defRPr lang="zh-CN"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latinLnBrk="0">
              <a:buNone/>
              <a:defRPr lang="zh-CN"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latinLnBrk="0">
              <a:buNone/>
              <a:defRPr lang="zh-CN"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latinLnBrk="0">
              <a:buNone/>
              <a:defRPr lang="zh-CN"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latinLnBrk="0">
              <a:buNone/>
              <a:defRPr lang="zh-CN"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latinLnBrk="0">
              <a:buNone/>
              <a:defRPr lang="zh-CN"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latinLnBrk="0">
              <a:buNone/>
              <a:defRPr lang="zh-CN"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/>
              <a:pPr/>
              <a:t>2017/2/23</a:t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pPr/>
              <a:t>‹#›</a:t>
            </a:fld>
            <a:endParaRPr lang="zh-CN"/>
          </a:p>
        </p:txBody>
      </p:sp>
    </p:spTree>
    <p:extLst>
      <p:ext uri="{BB962C8B-B14F-4D97-AF65-F5344CB8AC3E}">
        <p14:creationId xmlns="" xmlns:p14="http://schemas.microsoft.com/office/powerpoint/2010/main" val="30435599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341120" y="1572768"/>
            <a:ext cx="4572000" cy="4142232"/>
          </a:xfrm>
        </p:spPr>
        <p:txBody>
          <a:bodyPr>
            <a:normAutofit/>
          </a:bodyPr>
          <a:lstStyle>
            <a:lvl1pPr latinLnBrk="0">
              <a:defRPr lang="zh-CN" sz="1500"/>
            </a:lvl1pPr>
            <a:lvl2pPr latinLnBrk="0">
              <a:defRPr lang="zh-CN" sz="1350"/>
            </a:lvl2pPr>
            <a:lvl3pPr latinLnBrk="0">
              <a:defRPr lang="zh-CN" sz="1200"/>
            </a:lvl3pPr>
            <a:lvl4pPr latinLnBrk="0">
              <a:defRPr lang="zh-CN" sz="1050"/>
            </a:lvl4pPr>
            <a:lvl5pPr latinLnBrk="0">
              <a:defRPr lang="zh-CN" sz="1050"/>
            </a:lvl5pPr>
            <a:lvl6pPr latinLnBrk="0">
              <a:defRPr lang="zh-CN" sz="1050"/>
            </a:lvl6pPr>
            <a:lvl7pPr latinLnBrk="0">
              <a:defRPr lang="zh-CN" sz="1050"/>
            </a:lvl7pPr>
            <a:lvl8pPr latinLnBrk="0">
              <a:defRPr lang="zh-CN" sz="1050"/>
            </a:lvl8pPr>
            <a:lvl9pPr latinLnBrk="0">
              <a:defRPr lang="zh-CN" sz="105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78880" y="1572768"/>
            <a:ext cx="4572000" cy="4142232"/>
          </a:xfrm>
        </p:spPr>
        <p:txBody>
          <a:bodyPr>
            <a:normAutofit/>
          </a:bodyPr>
          <a:lstStyle>
            <a:lvl1pPr latinLnBrk="0">
              <a:defRPr lang="zh-CN" sz="1500"/>
            </a:lvl1pPr>
            <a:lvl2pPr latinLnBrk="0">
              <a:defRPr lang="zh-CN" sz="1350"/>
            </a:lvl2pPr>
            <a:lvl3pPr latinLnBrk="0">
              <a:defRPr lang="zh-CN" sz="1200"/>
            </a:lvl3pPr>
            <a:lvl4pPr latinLnBrk="0">
              <a:defRPr lang="zh-CN" sz="1050"/>
            </a:lvl4pPr>
            <a:lvl5pPr latinLnBrk="0">
              <a:defRPr lang="zh-CN" sz="1050"/>
            </a:lvl5pPr>
            <a:lvl6pPr latinLnBrk="0">
              <a:defRPr lang="zh-CN" sz="1050"/>
            </a:lvl6pPr>
            <a:lvl7pPr latinLnBrk="0">
              <a:defRPr lang="zh-CN" sz="1050"/>
            </a:lvl7pPr>
            <a:lvl8pPr latinLnBrk="0">
              <a:defRPr lang="zh-CN" sz="1050"/>
            </a:lvl8pPr>
            <a:lvl9pPr latinLnBrk="0">
              <a:defRPr lang="zh-CN" sz="105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/>
              <a:pPr/>
              <a:t>2017/2/23</a:t>
            </a:fld>
            <a:endParaRPr 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pPr/>
              <a:t>‹#›</a:t>
            </a:fld>
            <a:endParaRPr lang="zh-CN"/>
          </a:p>
        </p:txBody>
      </p:sp>
    </p:spTree>
    <p:extLst>
      <p:ext uri="{BB962C8B-B14F-4D97-AF65-F5344CB8AC3E}">
        <p14:creationId xmlns="" xmlns:p14="http://schemas.microsoft.com/office/powerpoint/2010/main" val="42493787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4572000" cy="766588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CN" sz="1500" b="0"/>
            </a:lvl1pPr>
            <a:lvl2pPr marL="342900" indent="0" latinLnBrk="0">
              <a:buNone/>
              <a:defRPr lang="zh-CN" sz="1500" b="1"/>
            </a:lvl2pPr>
            <a:lvl3pPr marL="685800" indent="0" latinLnBrk="0">
              <a:buNone/>
              <a:defRPr lang="zh-CN" sz="1350" b="1"/>
            </a:lvl3pPr>
            <a:lvl4pPr marL="1028700" indent="0" latinLnBrk="0">
              <a:buNone/>
              <a:defRPr lang="zh-CN" sz="1200" b="1"/>
            </a:lvl4pPr>
            <a:lvl5pPr marL="1371600" indent="0" latinLnBrk="0">
              <a:buNone/>
              <a:defRPr lang="zh-CN" sz="1200" b="1"/>
            </a:lvl5pPr>
            <a:lvl6pPr marL="1714500" indent="0" latinLnBrk="0">
              <a:buNone/>
              <a:defRPr lang="zh-CN" sz="1200" b="1"/>
            </a:lvl6pPr>
            <a:lvl7pPr marL="2057400" indent="0" latinLnBrk="0">
              <a:buNone/>
              <a:defRPr lang="zh-CN" sz="1200" b="1"/>
            </a:lvl7pPr>
            <a:lvl8pPr marL="2400300" indent="0" latinLnBrk="0">
              <a:buNone/>
              <a:defRPr lang="zh-CN" sz="1200" b="1"/>
            </a:lvl8pPr>
            <a:lvl9pPr marL="2743200" indent="0" latinLnBrk="0">
              <a:buNone/>
              <a:defRPr lang="zh-CN"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341120" y="2365861"/>
            <a:ext cx="4572000" cy="3349140"/>
          </a:xfrm>
        </p:spPr>
        <p:txBody>
          <a:bodyPr>
            <a:normAutofit/>
          </a:bodyPr>
          <a:lstStyle>
            <a:lvl1pPr latinLnBrk="0">
              <a:defRPr lang="zh-CN" sz="1350"/>
            </a:lvl1pPr>
            <a:lvl2pPr latinLnBrk="0">
              <a:defRPr lang="zh-CN" sz="1200"/>
            </a:lvl2pPr>
            <a:lvl3pPr latinLnBrk="0">
              <a:defRPr lang="zh-CN" sz="1050"/>
            </a:lvl3pPr>
            <a:lvl4pPr latinLnBrk="0">
              <a:defRPr lang="zh-CN" sz="900"/>
            </a:lvl4pPr>
            <a:lvl5pPr latinLnBrk="0">
              <a:defRPr lang="zh-CN" sz="900"/>
            </a:lvl5pPr>
            <a:lvl6pPr latinLnBrk="0">
              <a:defRPr lang="zh-CN" sz="900"/>
            </a:lvl6pPr>
            <a:lvl7pPr latinLnBrk="0">
              <a:defRPr lang="zh-CN" sz="900"/>
            </a:lvl7pPr>
            <a:lvl8pPr latinLnBrk="0">
              <a:defRPr lang="zh-CN" sz="900"/>
            </a:lvl8pPr>
            <a:lvl9pPr latinLnBrk="0">
              <a:defRPr lang="zh-CN"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78880" y="1572768"/>
            <a:ext cx="4572000" cy="766588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CN" sz="1500" b="0"/>
            </a:lvl1pPr>
            <a:lvl2pPr marL="342900" indent="0" latinLnBrk="0">
              <a:buNone/>
              <a:defRPr lang="zh-CN" sz="1500" b="1"/>
            </a:lvl2pPr>
            <a:lvl3pPr marL="685800" indent="0" latinLnBrk="0">
              <a:buNone/>
              <a:defRPr lang="zh-CN" sz="1350" b="1"/>
            </a:lvl3pPr>
            <a:lvl4pPr marL="1028700" indent="0" latinLnBrk="0">
              <a:buNone/>
              <a:defRPr lang="zh-CN" sz="1200" b="1"/>
            </a:lvl4pPr>
            <a:lvl5pPr marL="1371600" indent="0" latinLnBrk="0">
              <a:buNone/>
              <a:defRPr lang="zh-CN" sz="1200" b="1"/>
            </a:lvl5pPr>
            <a:lvl6pPr marL="1714500" indent="0" latinLnBrk="0">
              <a:buNone/>
              <a:defRPr lang="zh-CN" sz="1200" b="1"/>
            </a:lvl6pPr>
            <a:lvl7pPr marL="2057400" indent="0" latinLnBrk="0">
              <a:buNone/>
              <a:defRPr lang="zh-CN" sz="1200" b="1"/>
            </a:lvl7pPr>
            <a:lvl8pPr marL="2400300" indent="0" latinLnBrk="0">
              <a:buNone/>
              <a:defRPr lang="zh-CN" sz="1200" b="1"/>
            </a:lvl8pPr>
            <a:lvl9pPr marL="2743200" indent="0" latinLnBrk="0">
              <a:buNone/>
              <a:defRPr lang="zh-CN"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78880" y="2365861"/>
            <a:ext cx="4572000" cy="3349140"/>
          </a:xfrm>
        </p:spPr>
        <p:txBody>
          <a:bodyPr>
            <a:normAutofit/>
          </a:bodyPr>
          <a:lstStyle>
            <a:lvl1pPr latinLnBrk="0">
              <a:defRPr lang="zh-CN" sz="1350"/>
            </a:lvl1pPr>
            <a:lvl2pPr latinLnBrk="0">
              <a:defRPr lang="zh-CN" sz="1200"/>
            </a:lvl2pPr>
            <a:lvl3pPr latinLnBrk="0">
              <a:defRPr lang="zh-CN" sz="1050"/>
            </a:lvl3pPr>
            <a:lvl4pPr latinLnBrk="0">
              <a:defRPr lang="zh-CN" sz="900"/>
            </a:lvl4pPr>
            <a:lvl5pPr latinLnBrk="0">
              <a:defRPr lang="zh-CN" sz="900"/>
            </a:lvl5pPr>
            <a:lvl6pPr latinLnBrk="0">
              <a:defRPr lang="zh-CN" sz="900"/>
            </a:lvl6pPr>
            <a:lvl7pPr latinLnBrk="0">
              <a:defRPr lang="zh-CN" sz="900"/>
            </a:lvl7pPr>
            <a:lvl8pPr latinLnBrk="0">
              <a:defRPr lang="zh-CN" sz="900"/>
            </a:lvl8pPr>
            <a:lvl9pPr latinLnBrk="0">
              <a:defRPr lang="zh-CN"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/>
              <a:pPr/>
              <a:t>2017/2/23</a:t>
            </a:fld>
            <a:endParaRPr 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pPr/>
              <a:t>‹#›</a:t>
            </a:fld>
            <a:endParaRPr lang="zh-CN"/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/>
          </a:p>
        </p:txBody>
      </p:sp>
    </p:spTree>
    <p:extLst>
      <p:ext uri="{BB962C8B-B14F-4D97-AF65-F5344CB8AC3E}">
        <p14:creationId xmlns="" xmlns:p14="http://schemas.microsoft.com/office/powerpoint/2010/main" val="10723781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/>
              <a:pPr/>
              <a:t>2017/2/23</a:t>
            </a:fld>
            <a:endParaRPr 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pPr/>
              <a:t>‹#›</a:t>
            </a:fld>
            <a:endParaRPr lang="zh-CN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/>
          </a:p>
        </p:txBody>
      </p:sp>
    </p:spTree>
    <p:extLst>
      <p:ext uri="{BB962C8B-B14F-4D97-AF65-F5344CB8AC3E}">
        <p14:creationId xmlns="" xmlns:p14="http://schemas.microsoft.com/office/powerpoint/2010/main" val="36818866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天空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220"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/>
              <a:pPr/>
              <a:t>2017/2/23</a:t>
            </a:fld>
            <a:endParaRPr 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pPr/>
              <a:t>‹#›</a:t>
            </a:fld>
            <a:endParaRPr lang="zh-CN"/>
          </a:p>
        </p:txBody>
      </p:sp>
    </p:spTree>
    <p:extLst>
      <p:ext uri="{BB962C8B-B14F-4D97-AF65-F5344CB8AC3E}">
        <p14:creationId xmlns="" xmlns:p14="http://schemas.microsoft.com/office/powerpoint/2010/main" val="4922624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27480" y="762000"/>
            <a:ext cx="3377133" cy="2743200"/>
          </a:xfrm>
        </p:spPr>
        <p:txBody>
          <a:bodyPr anchor="b">
            <a:normAutofit/>
          </a:bodyPr>
          <a:lstStyle>
            <a:lvl1pPr latinLnBrk="0">
              <a:defRPr lang="zh-CN"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60413" y="685800"/>
            <a:ext cx="6858000" cy="4572000"/>
          </a:xfrm>
        </p:spPr>
        <p:txBody>
          <a:bodyPr>
            <a:normAutofit/>
          </a:bodyPr>
          <a:lstStyle>
            <a:lvl1pPr latinLnBrk="0">
              <a:defRPr lang="zh-CN" sz="1500"/>
            </a:lvl1pPr>
            <a:lvl2pPr latinLnBrk="0">
              <a:defRPr lang="zh-CN" sz="1350"/>
            </a:lvl2pPr>
            <a:lvl3pPr latinLnBrk="0">
              <a:defRPr lang="zh-CN" sz="1200"/>
            </a:lvl3pPr>
            <a:lvl4pPr latinLnBrk="0">
              <a:defRPr lang="zh-CN" sz="1050"/>
            </a:lvl4pPr>
            <a:lvl5pPr latinLnBrk="0">
              <a:defRPr lang="zh-CN" sz="1050"/>
            </a:lvl5pPr>
            <a:lvl6pPr latinLnBrk="0">
              <a:defRPr lang="zh-CN" sz="1050"/>
            </a:lvl6pPr>
            <a:lvl7pPr latinLnBrk="0">
              <a:defRPr lang="zh-CN" sz="1050"/>
            </a:lvl7pPr>
            <a:lvl8pPr latinLnBrk="0">
              <a:defRPr lang="zh-CN" sz="1050"/>
            </a:lvl8pPr>
            <a:lvl9pPr latinLnBrk="0">
              <a:defRPr lang="zh-CN" sz="105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127480" y="3554104"/>
            <a:ext cx="3377133" cy="1703696"/>
          </a:xfrm>
        </p:spPr>
        <p:txBody>
          <a:bodyPr>
            <a:normAutofit/>
          </a:bodyPr>
          <a:lstStyle>
            <a:lvl1pPr marL="0" indent="0" latinLnBrk="0">
              <a:lnSpc>
                <a:spcPct val="90000"/>
              </a:lnSpc>
              <a:spcBef>
                <a:spcPts val="600"/>
              </a:spcBef>
              <a:buNone/>
              <a:defRPr lang="zh-CN" sz="1050"/>
            </a:lvl1pPr>
            <a:lvl2pPr marL="342900" indent="0" latinLnBrk="0">
              <a:buNone/>
              <a:defRPr lang="zh-CN" sz="900"/>
            </a:lvl2pPr>
            <a:lvl3pPr marL="685800" indent="0" latinLnBrk="0">
              <a:buNone/>
              <a:defRPr lang="zh-CN" sz="750"/>
            </a:lvl3pPr>
            <a:lvl4pPr marL="1028700" indent="0" latinLnBrk="0">
              <a:buNone/>
              <a:defRPr lang="zh-CN" sz="675"/>
            </a:lvl4pPr>
            <a:lvl5pPr marL="1371600" indent="0" latinLnBrk="0">
              <a:buNone/>
              <a:defRPr lang="zh-CN" sz="675"/>
            </a:lvl5pPr>
            <a:lvl6pPr marL="1714500" indent="0" latinLnBrk="0">
              <a:buNone/>
              <a:defRPr lang="zh-CN" sz="675"/>
            </a:lvl6pPr>
            <a:lvl7pPr marL="2057400" indent="0" latinLnBrk="0">
              <a:buNone/>
              <a:defRPr lang="zh-CN" sz="675"/>
            </a:lvl7pPr>
            <a:lvl8pPr marL="2400300" indent="0" latinLnBrk="0">
              <a:buNone/>
              <a:defRPr lang="zh-CN" sz="675"/>
            </a:lvl8pPr>
            <a:lvl9pPr marL="2743200" indent="0" latinLnBrk="0">
              <a:buNone/>
              <a:defRPr lang="zh-CN" sz="675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/>
              <a:pPr/>
              <a:t>2017/2/23</a:t>
            </a:fld>
            <a:endParaRPr 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pPr/>
              <a:t>‹#›</a:t>
            </a:fld>
            <a:endParaRPr lang="zh-CN"/>
          </a:p>
        </p:txBody>
      </p:sp>
    </p:spTree>
    <p:extLst>
      <p:ext uri="{BB962C8B-B14F-4D97-AF65-F5344CB8AC3E}">
        <p14:creationId xmlns="" xmlns:p14="http://schemas.microsoft.com/office/powerpoint/2010/main" val="14838976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27480" y="762000"/>
            <a:ext cx="3377133" cy="2743200"/>
          </a:xfrm>
        </p:spPr>
        <p:txBody>
          <a:bodyPr anchor="b">
            <a:normAutofit/>
          </a:bodyPr>
          <a:lstStyle>
            <a:lvl1pPr latinLnBrk="0">
              <a:defRPr lang="zh-CN" sz="2550" b="0"/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60413" y="685800"/>
            <a:ext cx="68580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zh-CN" sz="1800"/>
            </a:lvl1pPr>
            <a:lvl2pPr marL="342900" indent="0" latinLnBrk="0">
              <a:buNone/>
              <a:defRPr lang="zh-CN" sz="2100"/>
            </a:lvl2pPr>
            <a:lvl3pPr marL="685800" indent="0" latinLnBrk="0">
              <a:buNone/>
              <a:defRPr lang="zh-CN" sz="1800"/>
            </a:lvl3pPr>
            <a:lvl4pPr marL="1028700" indent="0" latinLnBrk="0">
              <a:buNone/>
              <a:defRPr lang="zh-CN" sz="1500"/>
            </a:lvl4pPr>
            <a:lvl5pPr marL="1371600" indent="0" latinLnBrk="0">
              <a:buNone/>
              <a:defRPr lang="zh-CN" sz="1500"/>
            </a:lvl5pPr>
            <a:lvl6pPr marL="1714500" indent="0" latinLnBrk="0">
              <a:buNone/>
              <a:defRPr lang="zh-CN" sz="1500"/>
            </a:lvl6pPr>
            <a:lvl7pPr marL="2057400" indent="0" latinLnBrk="0">
              <a:buNone/>
              <a:defRPr lang="zh-CN" sz="1500"/>
            </a:lvl7pPr>
            <a:lvl8pPr marL="2400300" indent="0" latinLnBrk="0">
              <a:buNone/>
              <a:defRPr lang="zh-CN" sz="1500"/>
            </a:lvl8pPr>
            <a:lvl9pPr marL="2743200" indent="0" latinLnBrk="0">
              <a:buNone/>
              <a:defRPr lang="zh-CN" sz="1500"/>
            </a:lvl9pPr>
          </a:lstStyle>
          <a:p>
            <a:r>
              <a:rPr lang="zh-CN" altLang="en-US" smtClean="0"/>
              <a:t>单击图标添加图片</a:t>
            </a:r>
            <a:endParaRPr 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127480" y="3554104"/>
            <a:ext cx="3377133" cy="1703696"/>
          </a:xfrm>
        </p:spPr>
        <p:txBody>
          <a:bodyPr>
            <a:normAutofit/>
          </a:bodyPr>
          <a:lstStyle>
            <a:lvl1pPr marL="0" indent="0" latinLnBrk="0">
              <a:lnSpc>
                <a:spcPct val="100000"/>
              </a:lnSpc>
              <a:spcBef>
                <a:spcPts val="600"/>
              </a:spcBef>
              <a:buNone/>
              <a:defRPr lang="zh-CN" sz="1050"/>
            </a:lvl1pPr>
            <a:lvl2pPr marL="342900" indent="0" latinLnBrk="0">
              <a:buNone/>
              <a:defRPr lang="zh-CN" sz="900"/>
            </a:lvl2pPr>
            <a:lvl3pPr marL="685800" indent="0" latinLnBrk="0">
              <a:buNone/>
              <a:defRPr lang="zh-CN" sz="750"/>
            </a:lvl3pPr>
            <a:lvl4pPr marL="1028700" indent="0" latinLnBrk="0">
              <a:buNone/>
              <a:defRPr lang="zh-CN" sz="675"/>
            </a:lvl4pPr>
            <a:lvl5pPr marL="1371600" indent="0" latinLnBrk="0">
              <a:buNone/>
              <a:defRPr lang="zh-CN" sz="675"/>
            </a:lvl5pPr>
            <a:lvl6pPr marL="1714500" indent="0" latinLnBrk="0">
              <a:buNone/>
              <a:defRPr lang="zh-CN" sz="675"/>
            </a:lvl6pPr>
            <a:lvl7pPr marL="2057400" indent="0" latinLnBrk="0">
              <a:buNone/>
              <a:defRPr lang="zh-CN" sz="675"/>
            </a:lvl7pPr>
            <a:lvl8pPr marL="2400300" indent="0" latinLnBrk="0">
              <a:buNone/>
              <a:defRPr lang="zh-CN" sz="675"/>
            </a:lvl8pPr>
            <a:lvl9pPr marL="2743200" indent="0" latinLnBrk="0">
              <a:buNone/>
              <a:defRPr lang="zh-CN" sz="675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/>
              <a:pPr/>
              <a:t>2017/2/23</a:t>
            </a:fld>
            <a:endParaRPr 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pPr/>
              <a:t>‹#›</a:t>
            </a:fld>
            <a:endParaRPr lang="zh-CN"/>
          </a:p>
        </p:txBody>
      </p:sp>
    </p:spTree>
    <p:extLst>
      <p:ext uri="{BB962C8B-B14F-4D97-AF65-F5344CB8AC3E}">
        <p14:creationId xmlns="" xmlns:p14="http://schemas.microsoft.com/office/powerpoint/2010/main" val="42166151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天空"/>
          <p:cNvSpPr/>
          <p:nvPr/>
        </p:nvSpPr>
        <p:spPr>
          <a:xfrm>
            <a:off x="3048" y="0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220" rtlCol="0" anchor="ctr"/>
          <a:lstStyle/>
          <a:p>
            <a:pPr algn="ctr"/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water3"/>
          <p:cNvSpPr/>
          <p:nvPr/>
        </p:nvSpPr>
        <p:spPr>
          <a:xfrm>
            <a:off x="3048" y="6064104"/>
            <a:ext cx="12188952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water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929" y="6256184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water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929" y="5979396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341618" y="265177"/>
            <a:ext cx="950975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341616" y="1572769"/>
            <a:ext cx="950976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dirty="0"/>
              <a:t>单击此处编辑母版文本样式</a:t>
            </a:r>
          </a:p>
          <a:p>
            <a:pPr lvl="1"/>
            <a:r>
              <a:rPr lang="zh-CN" dirty="0"/>
              <a:t>第二级</a:t>
            </a:r>
          </a:p>
          <a:p>
            <a:pPr lvl="2"/>
            <a:r>
              <a:rPr lang="zh-CN" dirty="0"/>
              <a:t>第三级</a:t>
            </a:r>
          </a:p>
          <a:p>
            <a:pPr lvl="3"/>
            <a:r>
              <a:rPr lang="zh-CN" dirty="0"/>
              <a:t>第四级</a:t>
            </a:r>
          </a:p>
          <a:p>
            <a:pPr lvl="4"/>
            <a:r>
              <a:rPr lang="zh-CN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76272" y="6601969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CN" sz="600" cap="all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586B75A-687E-405C-8A0B-8D00578BA2C3}" type="datetime1">
              <a:rPr lang="en-US" altLang="zh-CN" smtClean="0"/>
              <a:pPr/>
              <a:t>7/2/2017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1341616" y="6601969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CN" sz="600" cap="all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211296" y="6601969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CN" sz="600" cap="all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FAB73BC-B049-4115-A692-8D63A059BFB8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zh-CN" sz="2850" kern="1200">
          <a:solidFill>
            <a:schemeClr val="accent2">
              <a:lumMod val="50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05740" indent="-171450" algn="l" defTabSz="685800" rtl="0" eaLnBrk="1" latinLnBrk="0" hangingPunct="1">
        <a:lnSpc>
          <a:spcPct val="90000"/>
        </a:lnSpc>
        <a:spcBef>
          <a:spcPts val="1350"/>
        </a:spcBef>
        <a:buSzPct val="100000"/>
        <a:buFont typeface="Arial" pitchFamily="34" charset="0"/>
        <a:buChar char="•"/>
        <a:defRPr lang="zh-CN" sz="1500" kern="1200">
          <a:solidFill>
            <a:schemeClr val="accent2">
              <a:lumMod val="7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411480" indent="-171450" algn="l" defTabSz="685800" rtl="0" eaLnBrk="1" latinLnBrk="0" hangingPunct="1">
        <a:lnSpc>
          <a:spcPct val="90000"/>
        </a:lnSpc>
        <a:spcBef>
          <a:spcPts val="750"/>
        </a:spcBef>
        <a:buSzPct val="100000"/>
        <a:buFont typeface="Arial" pitchFamily="34" charset="0"/>
        <a:buChar char="•"/>
        <a:defRPr lang="zh-CN" sz="1350" kern="1200">
          <a:solidFill>
            <a:schemeClr val="accent2">
              <a:lumMod val="7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617220" indent="-171450" algn="l" defTabSz="6858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•"/>
        <a:defRPr lang="zh-CN" sz="1200" kern="1200">
          <a:solidFill>
            <a:schemeClr val="accent2">
              <a:lumMod val="7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822960" indent="-171450" algn="l" defTabSz="6858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•"/>
        <a:defRPr lang="zh-CN" sz="1050" kern="1200">
          <a:solidFill>
            <a:schemeClr val="accent2">
              <a:lumMod val="7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1028700" indent="-171450" algn="l" defTabSz="6858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•"/>
        <a:defRPr lang="zh-CN" sz="1050" kern="1200">
          <a:solidFill>
            <a:schemeClr val="accent2">
              <a:lumMod val="7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1234440" indent="-171450" algn="l" defTabSz="6858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•"/>
        <a:defRPr lang="zh-CN" sz="105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6pPr>
      <a:lvl7pPr marL="1440180" indent="-171450" algn="l" defTabSz="6858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•"/>
        <a:defRPr lang="zh-CN" sz="105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7pPr>
      <a:lvl8pPr marL="1645920" indent="-171450" algn="l" defTabSz="6858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•"/>
        <a:defRPr lang="zh-CN" sz="105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8pPr>
      <a:lvl9pPr marL="1851660" indent="-171450" algn="l" defTabSz="6858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•"/>
        <a:defRPr lang="zh-CN" sz="105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lang="zh-CN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lang="zh-CN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lang="zh-CN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lang="zh-CN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lang="zh-CN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lang="zh-CN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lang="zh-CN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lang="zh-CN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lang="zh-CN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6840" userDrawn="1">
          <p15:clr>
            <a:srgbClr val="F26B43"/>
          </p15:clr>
        </p15:guide>
        <p15:guide id="4" orient="horz" pos="984" userDrawn="1">
          <p15:clr>
            <a:srgbClr val="F26B43"/>
          </p15:clr>
        </p15:guide>
        <p15:guide id="5" orient="horz" pos="3600" userDrawn="1">
          <p15:clr>
            <a:srgbClr val="F26B43"/>
          </p15:clr>
        </p15:guide>
        <p15:guide id="6" pos="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13201" y="1261004"/>
            <a:ext cx="7202092" cy="2000250"/>
          </a:xfrm>
        </p:spPr>
        <p:txBody>
          <a:bodyPr/>
          <a:lstStyle/>
          <a:p>
            <a:r>
              <a:rPr lang="zh-CN" altLang="en-US" sz="4950" dirty="0"/>
              <a:t>教育云空间管理工作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503404" y="4160520"/>
            <a:ext cx="7200900" cy="742950"/>
          </a:xfrm>
        </p:spPr>
        <p:txBody>
          <a:bodyPr/>
          <a:lstStyle/>
          <a:p>
            <a:r>
              <a:rPr lang="zh-CN" altLang="en-US" dirty="0" smtClean="0">
                <a:solidFill>
                  <a:schemeClr val="accent2">
                    <a:lumMod val="75000"/>
                  </a:schemeClr>
                </a:solidFill>
              </a:rPr>
              <a:t>牡丹江市教育信息中心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zh-CN" altLang="en-US" dirty="0" smtClean="0">
                <a:solidFill>
                  <a:schemeClr val="accent2">
                    <a:lumMod val="75000"/>
                  </a:schemeClr>
                </a:solidFill>
              </a:rPr>
              <a:t>李本玲</a:t>
            </a:r>
            <a:endParaRPr lang="en-US" altLang="zh-CN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altLang="zh-CN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accent2">
                    <a:lumMod val="75000"/>
                  </a:schemeClr>
                </a:solidFill>
              </a:rPr>
              <a:t>2017.7</a:t>
            </a:r>
          </a:p>
        </p:txBody>
      </p:sp>
    </p:spTree>
    <p:extLst>
      <p:ext uri="{BB962C8B-B14F-4D97-AF65-F5344CB8AC3E}">
        <p14:creationId xmlns="" xmlns:p14="http://schemas.microsoft.com/office/powerpoint/2010/main" val="15039029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56322" y="0"/>
            <a:ext cx="8085468" cy="6625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直接箭头连接符 7"/>
          <p:cNvCxnSpPr/>
          <p:nvPr/>
        </p:nvCxnSpPr>
        <p:spPr>
          <a:xfrm rot="10800000">
            <a:off x="2952728" y="4987940"/>
            <a:ext cx="3143272" cy="146098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30442" y="4273193"/>
            <a:ext cx="2186081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按学校行政归属设置，不是按学校所在地理位置设置</a:t>
            </a:r>
            <a:endParaRPr lang="zh-CN" altLang="en-US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6042107" y="2022389"/>
            <a:ext cx="3143272" cy="42862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338766" y="2318418"/>
            <a:ext cx="2571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8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位</a:t>
            </a:r>
            <a:r>
              <a:rPr lang="zh-CN" altLang="en-US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以上</a:t>
            </a:r>
            <a:r>
              <a:rPr lang="en-US" altLang="zh-CN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字母加数字</a:t>
            </a:r>
            <a:endParaRPr lang="zh-CN" altLang="en-US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15" name="直接箭头连接符 14"/>
          <p:cNvCxnSpPr/>
          <p:nvPr/>
        </p:nvCxnSpPr>
        <p:spPr>
          <a:xfrm rot="10800000" flipV="1">
            <a:off x="3898968" y="2379580"/>
            <a:ext cx="2214578" cy="7145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0" y="257008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latin typeface="黑体" pitchFamily="49" charset="-122"/>
                <a:ea typeface="黑体" pitchFamily="49" charset="-122"/>
              </a:rPr>
              <a:t>教师注册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2633237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1368636" y="168963"/>
            <a:ext cx="6987613" cy="6689037"/>
            <a:chOff x="3495610" y="168963"/>
            <a:chExt cx="6987613" cy="6689037"/>
          </a:xfrm>
        </p:grpSpPr>
        <p:pic>
          <p:nvPicPr>
            <p:cNvPr id="37889" name="Picture 1" descr="C:\Users\Administrator\AppData\Roaming\Tencent\Users\1283467\QQ\WinTemp\RichOle\P9CH4FPU}`5RT%MRHZFU3JR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95610" y="504825"/>
              <a:ext cx="5924550" cy="6353175"/>
            </a:xfrm>
            <a:prstGeom prst="rect">
              <a:avLst/>
            </a:prstGeom>
            <a:noFill/>
          </p:spPr>
        </p:pic>
        <p:sp>
          <p:nvSpPr>
            <p:cNvPr id="6" name="椭圆 5"/>
            <p:cNvSpPr/>
            <p:nvPr/>
          </p:nvSpPr>
          <p:spPr>
            <a:xfrm>
              <a:off x="6798365" y="2017643"/>
              <a:ext cx="1441174" cy="30811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144121" y="1908313"/>
              <a:ext cx="2339102" cy="4816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zh-CN" altLang="en-US" sz="1400" b="1" dirty="0" smtClean="0">
                  <a:solidFill>
                    <a:srgbClr val="FF0000"/>
                  </a:solidFill>
                  <a:latin typeface="华文宋体" pitchFamily="2" charset="-122"/>
                  <a:ea typeface="华文宋体" pitchFamily="2" charset="-122"/>
                </a:rPr>
                <a:t>基层教师选此项</a:t>
              </a:r>
              <a:endParaRPr lang="en-US" altLang="zh-CN" sz="1400" b="1" dirty="0" smtClean="0">
                <a:solidFill>
                  <a:srgbClr val="FF0000"/>
                </a:solidFill>
                <a:latin typeface="华文宋体" pitchFamily="2" charset="-122"/>
                <a:ea typeface="华文宋体" pitchFamily="2" charset="-122"/>
              </a:endParaRPr>
            </a:p>
            <a:p>
              <a:pPr>
                <a:lnSpc>
                  <a:spcPct val="90000"/>
                </a:lnSpc>
              </a:pPr>
              <a:r>
                <a:rPr lang="zh-CN" altLang="en-US" sz="1400" b="1" dirty="0" smtClean="0">
                  <a:solidFill>
                    <a:srgbClr val="FF0000"/>
                  </a:solidFill>
                  <a:latin typeface="华文宋体" pitchFamily="2" charset="-122"/>
                  <a:ea typeface="华文宋体" pitchFamily="2" charset="-122"/>
                </a:rPr>
                <a:t>在活动中心要发活动至社团</a:t>
              </a:r>
              <a:endParaRPr lang="zh-CN" altLang="en-US" sz="1400" b="1" dirty="0">
                <a:solidFill>
                  <a:srgbClr val="FF0000"/>
                </a:solidFill>
                <a:latin typeface="华文宋体" pitchFamily="2" charset="-122"/>
                <a:ea typeface="华文宋体" pitchFamily="2" charset="-122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209304" y="168963"/>
              <a:ext cx="3236785" cy="2862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zh-CN" altLang="en-US" sz="1400" b="1" dirty="0" smtClean="0">
                  <a:solidFill>
                    <a:srgbClr val="FF0000"/>
                  </a:solidFill>
                  <a:latin typeface="华文宋体" pitchFamily="2" charset="-122"/>
                  <a:ea typeface="华文宋体" pitchFamily="2" charset="-122"/>
                </a:rPr>
                <a:t>德育主任可统计全校德育活动开展情况</a:t>
              </a:r>
              <a:endParaRPr lang="zh-CN" altLang="en-US" sz="1400" b="1" dirty="0">
                <a:solidFill>
                  <a:srgbClr val="FF0000"/>
                </a:solidFill>
                <a:latin typeface="华文宋体" pitchFamily="2" charset="-122"/>
                <a:ea typeface="华文宋体" pitchFamily="2" charset="-122"/>
              </a:endParaRP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6718852" y="636104"/>
              <a:ext cx="834887" cy="258418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4737653" y="4031973"/>
              <a:ext cx="768625" cy="30811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09824" y="2621981"/>
            <a:ext cx="6193941" cy="2139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7024312" y="4147931"/>
            <a:ext cx="2877711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1400" b="1" dirty="0" smtClean="0">
                <a:solidFill>
                  <a:srgbClr val="FF0000"/>
                </a:solidFill>
                <a:latin typeface="华文宋体" pitchFamily="2" charset="-122"/>
                <a:ea typeface="华文宋体" pitchFamily="2" charset="-122"/>
              </a:rPr>
              <a:t>身份为班主任可以有班级管理按钮</a:t>
            </a:r>
            <a:endParaRPr lang="zh-CN" altLang="en-US" sz="1400" b="1" dirty="0">
              <a:solidFill>
                <a:srgbClr val="FF0000"/>
              </a:solidFill>
              <a:latin typeface="华文宋体" pitchFamily="2" charset="-122"/>
              <a:ea typeface="华文宋体" pitchFamily="2" charset="-122"/>
            </a:endParaRPr>
          </a:p>
        </p:txBody>
      </p:sp>
      <p:cxnSp>
        <p:nvCxnSpPr>
          <p:cNvPr id="19" name="直接箭头连接符 18"/>
          <p:cNvCxnSpPr/>
          <p:nvPr/>
        </p:nvCxnSpPr>
        <p:spPr>
          <a:xfrm flipV="1">
            <a:off x="3240157" y="3916017"/>
            <a:ext cx="2445026" cy="7951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椭圆 20"/>
          <p:cNvSpPr/>
          <p:nvPr/>
        </p:nvSpPr>
        <p:spPr>
          <a:xfrm>
            <a:off x="11161644" y="4253947"/>
            <a:ext cx="685799" cy="30811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3641035" y="6384234"/>
            <a:ext cx="1099930" cy="4737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7285861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7363" y="1933575"/>
            <a:ext cx="8675687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487599" y="4515678"/>
            <a:ext cx="2877711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1400" b="1" dirty="0" smtClean="0">
                <a:solidFill>
                  <a:srgbClr val="FF0000"/>
                </a:solidFill>
                <a:latin typeface="华文宋体" pitchFamily="2" charset="-122"/>
                <a:ea typeface="华文宋体" pitchFamily="2" charset="-122"/>
              </a:rPr>
              <a:t>身份为班主任可以有班级管理按钮</a:t>
            </a:r>
            <a:endParaRPr lang="zh-CN" altLang="en-US" sz="1400" b="1" dirty="0">
              <a:solidFill>
                <a:srgbClr val="FF0000"/>
              </a:solidFill>
              <a:latin typeface="华文宋体" pitchFamily="2" charset="-122"/>
              <a:ea typeface="华文宋体" pitchFamily="2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8063948" y="2895599"/>
            <a:ext cx="593035" cy="30811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09720" y="1970478"/>
            <a:ext cx="850112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　　学生个人中心资料要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准确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国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网学籍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号应与学校学籍管理员掌握的一致，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每个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学生在云空间有唯一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的正确的学籍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号 。</a:t>
            </a:r>
            <a:endParaRPr lang="en-US" altLang="zh-CN" sz="32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      学校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名称、年级、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班级要填对，特别是学校所在的区域和学校名称要填对，现实中转学的学生要由管理员及时修改学生资料，以便学生正常进行空间学习活动。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24100" y="743346"/>
            <a:ext cx="67151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>
                <a:latin typeface="黑体" panose="02010609060101010101" pitchFamily="49" charset="-122"/>
                <a:ea typeface="黑体" panose="02010609060101010101" pitchFamily="49" charset="-122"/>
              </a:rPr>
              <a:t>学生注册注意事项</a:t>
            </a:r>
          </a:p>
        </p:txBody>
      </p:sp>
    </p:spTree>
    <p:extLst>
      <p:ext uri="{BB962C8B-B14F-4D97-AF65-F5344CB8AC3E}">
        <p14:creationId xmlns="" xmlns:p14="http://schemas.microsoft.com/office/powerpoint/2010/main" val="6206428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500187" y="754062"/>
            <a:ext cx="9115425" cy="5019675"/>
            <a:chOff x="1500187" y="754062"/>
            <a:chExt cx="9115425" cy="5019675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0187" y="754062"/>
              <a:ext cx="9115425" cy="5019675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1904980" y="4152900"/>
              <a:ext cx="714380" cy="21431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3146412" y="4152900"/>
              <a:ext cx="968387" cy="21431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9" name="Picture 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78152" y="4406839"/>
              <a:ext cx="1898904" cy="208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012156" y="4389120"/>
              <a:ext cx="2050611" cy="171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521624" y="4386253"/>
              <a:ext cx="1155658" cy="215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" name="椭圆 2"/>
          <p:cNvSpPr/>
          <p:nvPr/>
        </p:nvSpPr>
        <p:spPr>
          <a:xfrm>
            <a:off x="4888854" y="4130198"/>
            <a:ext cx="714380" cy="21431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5346054" y="213751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学生注册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34886173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6353" y="520838"/>
            <a:ext cx="5100638" cy="551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椭圆 5"/>
          <p:cNvSpPr/>
          <p:nvPr/>
        </p:nvSpPr>
        <p:spPr>
          <a:xfrm>
            <a:off x="5563668" y="5651208"/>
            <a:ext cx="766770" cy="2759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4243397" y="2071657"/>
            <a:ext cx="781034" cy="37009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185880" y="2162500"/>
            <a:ext cx="2489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8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位</a:t>
            </a:r>
            <a:r>
              <a:rPr lang="zh-CN" altLang="en-US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以上，字母加数字</a:t>
            </a:r>
            <a:endParaRPr lang="zh-CN" altLang="en-US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 flipH="1">
            <a:off x="3410857" y="2347166"/>
            <a:ext cx="83254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870162" y="1285337"/>
            <a:ext cx="26729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国网学籍号应与学校学籍</a:t>
            </a:r>
            <a:r>
              <a:rPr lang="zh-CN" altLang="en-US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管理员掌握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的一致</a:t>
            </a:r>
          </a:p>
        </p:txBody>
      </p:sp>
      <p:sp>
        <p:nvSpPr>
          <p:cNvPr id="12" name="椭圆 11"/>
          <p:cNvSpPr/>
          <p:nvPr/>
        </p:nvSpPr>
        <p:spPr>
          <a:xfrm>
            <a:off x="4243397" y="1642308"/>
            <a:ext cx="781034" cy="37009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箭头连接符 12"/>
          <p:cNvCxnSpPr/>
          <p:nvPr/>
        </p:nvCxnSpPr>
        <p:spPr>
          <a:xfrm flipH="1">
            <a:off x="3410857" y="1743376"/>
            <a:ext cx="83254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5489240" y="128008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学生注册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31908657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981591" y="488071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家长注册</a:t>
            </a:r>
            <a:endParaRPr lang="zh-CN" altLang="en-US" sz="2800" dirty="0"/>
          </a:p>
        </p:txBody>
      </p:sp>
      <p:pic>
        <p:nvPicPr>
          <p:cNvPr id="33793" name="Picture 1" descr="C:\Users\Administrator\AppData\Roaming\Tencent\Users\1283467\QQ\WinTemp\RichOle\)ZE7]2H)A}$AIR93Y2QY~8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4845" y="1123121"/>
            <a:ext cx="7201200" cy="4818407"/>
          </a:xfrm>
          <a:prstGeom prst="rect">
            <a:avLst/>
          </a:prstGeom>
          <a:noFill/>
        </p:spPr>
      </p:pic>
      <p:sp>
        <p:nvSpPr>
          <p:cNvPr id="5" name="椭圆 4"/>
          <p:cNvSpPr/>
          <p:nvPr/>
        </p:nvSpPr>
        <p:spPr>
          <a:xfrm>
            <a:off x="7372589" y="3693199"/>
            <a:ext cx="766770" cy="2759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8518902" y="3706451"/>
            <a:ext cx="766770" cy="2759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8557592" y="4035287"/>
            <a:ext cx="2031325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通过邮箱找回密码</a:t>
            </a:r>
            <a:endParaRPr lang="zh-CN" altLang="en-US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34033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14365" r="18263" b="18746"/>
          <a:stretch>
            <a:fillRect/>
          </a:stretch>
        </p:blipFill>
        <p:spPr bwMode="auto">
          <a:xfrm>
            <a:off x="3309919" y="1000110"/>
            <a:ext cx="6143636" cy="4753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椭圆 7"/>
          <p:cNvSpPr/>
          <p:nvPr/>
        </p:nvSpPr>
        <p:spPr>
          <a:xfrm>
            <a:off x="5238745" y="3786190"/>
            <a:ext cx="2000264" cy="2857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5238745" y="4214818"/>
            <a:ext cx="2000264" cy="2857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5238745" y="4643446"/>
            <a:ext cx="2000264" cy="2857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8596330" y="3786190"/>
            <a:ext cx="2000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学生姓名自动</a:t>
            </a:r>
            <a:r>
              <a:rPr lang="zh-CN" altLang="en-US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出现，填不了也改不了</a:t>
            </a:r>
            <a:r>
              <a:rPr lang="zh-CN" altLang="en-US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，姓名正确就</a:t>
            </a:r>
            <a:r>
              <a:rPr lang="zh-CN" altLang="en-US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行。</a:t>
            </a:r>
          </a:p>
        </p:txBody>
      </p:sp>
      <p:cxnSp>
        <p:nvCxnSpPr>
          <p:cNvPr id="13" name="直接箭头连接符 12"/>
          <p:cNvCxnSpPr/>
          <p:nvPr/>
        </p:nvCxnSpPr>
        <p:spPr>
          <a:xfrm rot="10800000" flipV="1">
            <a:off x="7810512" y="4214818"/>
            <a:ext cx="785818" cy="64294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13"/>
          <p:cNvSpPr/>
          <p:nvPr/>
        </p:nvSpPr>
        <p:spPr>
          <a:xfrm>
            <a:off x="5167307" y="2428869"/>
            <a:ext cx="2714644" cy="35719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1035002" y="2238132"/>
            <a:ext cx="2560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8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位</a:t>
            </a:r>
            <a:r>
              <a:rPr lang="zh-CN" altLang="en-US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以上，字母加数字</a:t>
            </a:r>
            <a:endParaRPr lang="zh-CN" altLang="en-US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16" name="直接箭头连接符 15"/>
          <p:cNvCxnSpPr/>
          <p:nvPr/>
        </p:nvCxnSpPr>
        <p:spPr>
          <a:xfrm rot="10800000">
            <a:off x="3809985" y="2571745"/>
            <a:ext cx="785818" cy="7143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5238745" y="309872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家长注册</a:t>
            </a:r>
            <a:endParaRPr lang="zh-CN" alt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23996433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125413" y="0"/>
            <a:ext cx="3852997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2800" b="1" dirty="0">
                <a:solidFill>
                  <a:schemeClr val="accent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班主任班级管理权限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943508" y="545374"/>
            <a:ext cx="7877175" cy="5334000"/>
            <a:chOff x="1943508" y="545374"/>
            <a:chExt cx="7877175" cy="533400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3508" y="545374"/>
              <a:ext cx="7877175" cy="5334000"/>
            </a:xfrm>
            <a:prstGeom prst="rect">
              <a:avLst/>
            </a:prstGeom>
          </p:spPr>
        </p:pic>
        <p:pic>
          <p:nvPicPr>
            <p:cNvPr id="31745" name="Picture 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002047" y="1282148"/>
              <a:ext cx="561785" cy="216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="" xmlns:p14="http://schemas.microsoft.com/office/powerpoint/2010/main" val="11320990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7098" y="2003631"/>
            <a:ext cx="84296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u="sng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班主任</a:t>
            </a:r>
            <a:r>
              <a:rPr lang="zh-CN" altLang="en-US" sz="2400" b="1" u="sng" dirty="0">
                <a:latin typeface="宋体" panose="02010600030101010101" pitchFamily="2" charset="-122"/>
                <a:ea typeface="宋体" panose="02010600030101010101" pitchFamily="2" charset="-122"/>
              </a:rPr>
              <a:t>登录云空间可以管理本班的学生和</a:t>
            </a:r>
            <a:r>
              <a:rPr lang="zh-CN" altLang="en-US" sz="2400" b="1" u="sng" dirty="0" smtClean="0">
                <a:latin typeface="宋体" panose="02010600030101010101" pitchFamily="2" charset="-122"/>
                <a:ea typeface="宋体" panose="02010600030101010101" pitchFamily="2" charset="-122"/>
              </a:rPr>
              <a:t>家长</a:t>
            </a:r>
            <a:endParaRPr lang="en-US" altLang="zh-CN" sz="2400" b="1" u="sng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2400" b="1" u="sng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学生管理：看看本班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学生全不全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，错没错，有没有重复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的，请保留唯一一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个正确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的账号，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不然云空间活动这个学生都参加不了。</a:t>
            </a:r>
          </a:p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班主任解决不了的，比如学生班级号不对、年级号不对、学校名称不对，那么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请学校管理员帮助解决。</a:t>
            </a:r>
            <a:endParaRPr lang="en-US" altLang="zh-CN" sz="24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家长管理：班主任可以管理本班家长。</a:t>
            </a:r>
          </a:p>
        </p:txBody>
      </p:sp>
      <p:sp>
        <p:nvSpPr>
          <p:cNvPr id="3" name="矩形 2"/>
          <p:cNvSpPr/>
          <p:nvPr/>
        </p:nvSpPr>
        <p:spPr>
          <a:xfrm>
            <a:off x="4290864" y="991540"/>
            <a:ext cx="56436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班级管理功能</a:t>
            </a:r>
            <a:endParaRPr lang="zh-CN" altLang="en-US" sz="36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91804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3"/>
          <p:cNvSpPr txBox="1">
            <a:spLocks noChangeArrowheads="1"/>
          </p:cNvSpPr>
          <p:nvPr/>
        </p:nvSpPr>
        <p:spPr bwMode="auto">
          <a:xfrm>
            <a:off x="2095501" y="3286127"/>
            <a:ext cx="69294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</a:rPr>
              <a:t>●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浏览器：</a:t>
            </a:r>
            <a:r>
              <a:rPr lang="zh-CN" altLang="en-US" sz="3200">
                <a:latin typeface="黑体" panose="02010609060101010101" pitchFamily="49" charset="-122"/>
                <a:ea typeface="黑体" panose="02010609060101010101" pitchFamily="49" charset="-122"/>
              </a:rPr>
              <a:t>火狐浏览器</a:t>
            </a:r>
          </a:p>
        </p:txBody>
      </p:sp>
      <p:pic>
        <p:nvPicPr>
          <p:cNvPr id="2150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064" y="1714501"/>
            <a:ext cx="3060700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矩形 4"/>
          <p:cNvSpPr>
            <a:spLocks noChangeArrowheads="1"/>
          </p:cNvSpPr>
          <p:nvPr/>
        </p:nvSpPr>
        <p:spPr bwMode="auto">
          <a:xfrm>
            <a:off x="1881189" y="4143377"/>
            <a:ext cx="85010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●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教育云空间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网址：</a:t>
            </a: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http://yun.mdjedu.net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57199" y="274320"/>
            <a:ext cx="75503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上云空间，用火狐</a:t>
            </a:r>
            <a:endParaRPr lang="zh-CN" alt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10405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1621"/>
            <a:ext cx="12192000" cy="499475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533219" y="155518"/>
            <a:ext cx="56436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班级</a:t>
            </a:r>
            <a:r>
              <a:rPr lang="zh-CN" altLang="en-US" sz="36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管理</a:t>
            </a:r>
            <a:r>
              <a:rPr lang="en-US" altLang="zh-CN" sz="36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lang="zh-CN" altLang="en-US" sz="36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学生管理</a:t>
            </a:r>
            <a:endParaRPr lang="zh-CN" altLang="en-US" sz="36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16978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1" y="1474092"/>
            <a:ext cx="10820400" cy="315494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520156" y="455964"/>
            <a:ext cx="56436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班级</a:t>
            </a:r>
            <a:r>
              <a:rPr lang="zh-CN" altLang="en-US" sz="36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管理</a:t>
            </a:r>
            <a:r>
              <a:rPr lang="en-US" altLang="zh-CN" sz="36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lang="zh-CN" altLang="en-US" sz="36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家长管理</a:t>
            </a:r>
            <a:endParaRPr lang="zh-CN" altLang="en-US" sz="36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2502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5648" y="2231295"/>
            <a:ext cx="84014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学校管理：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缩略图、通讯地址、网址等</a:t>
            </a: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班级管理：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增加班级、管理班级</a:t>
            </a:r>
          </a:p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教师管理：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重置密码和修改信息</a:t>
            </a:r>
          </a:p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家长管理：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管理全校的家长，重置密码和修改信息</a:t>
            </a:r>
          </a:p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学生管理：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管理全校的学生，可以查询和学籍信息、修改信息。</a:t>
            </a:r>
          </a:p>
        </p:txBody>
      </p:sp>
      <p:sp>
        <p:nvSpPr>
          <p:cNvPr id="3" name="矩形 2"/>
          <p:cNvSpPr/>
          <p:nvPr/>
        </p:nvSpPr>
        <p:spPr>
          <a:xfrm>
            <a:off x="4531413" y="683302"/>
            <a:ext cx="32720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学校管理功能</a:t>
            </a:r>
          </a:p>
        </p:txBody>
      </p:sp>
      <p:sp>
        <p:nvSpPr>
          <p:cNvPr id="4" name="矩形 3"/>
          <p:cNvSpPr/>
          <p:nvPr/>
        </p:nvSpPr>
        <p:spPr>
          <a:xfrm>
            <a:off x="1865648" y="1731228"/>
            <a:ext cx="95120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u="sng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云空间学校管理员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登录云空间可以管理全校的学生和家长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1675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1" descr="C:\Users\Administrator\AppData\Roaming\Tencent\Users\1283467\QQ\WinTemp\RichOle\5)O24P)}SR]_6B_P_B~67W2.png"/>
          <p:cNvPicPr>
            <a:picLocks noChangeAspect="1" noChangeArrowheads="1"/>
          </p:cNvPicPr>
          <p:nvPr/>
        </p:nvPicPr>
        <p:blipFill>
          <a:blip r:embed="rId3"/>
          <a:srcRect r="55289"/>
          <a:stretch>
            <a:fillRect/>
          </a:stretch>
        </p:blipFill>
        <p:spPr bwMode="auto">
          <a:xfrm>
            <a:off x="1666876" y="1347804"/>
            <a:ext cx="2214546" cy="4295775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  <p:pic>
        <p:nvPicPr>
          <p:cNvPr id="75778" name="Picture 2" descr="C:\Users\Administrator\AppData\Roaming\Tencent\Users\1283467\QQ\WinTemp\RichOle\YK8E%`[P71JK0M)IO9M33_Y.png"/>
          <p:cNvPicPr>
            <a:picLocks noChangeAspect="1" noChangeArrowheads="1"/>
          </p:cNvPicPr>
          <p:nvPr/>
        </p:nvPicPr>
        <p:blipFill>
          <a:blip r:embed="rId4"/>
          <a:srcRect t="3133" r="25668"/>
          <a:stretch>
            <a:fillRect/>
          </a:stretch>
        </p:blipFill>
        <p:spPr bwMode="auto">
          <a:xfrm>
            <a:off x="4238613" y="1357299"/>
            <a:ext cx="3571900" cy="435770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  <p:pic>
        <p:nvPicPr>
          <p:cNvPr id="75779" name="Picture 3" descr="C:\Users\Administrator\AppData\Roaming\Tencent\Users\1283467\QQ\WinTemp\RichOle\9${UF0$@`1)$A`Z)U}X873H.png"/>
          <p:cNvPicPr>
            <a:picLocks noChangeAspect="1" noChangeArrowheads="1"/>
          </p:cNvPicPr>
          <p:nvPr/>
        </p:nvPicPr>
        <p:blipFill>
          <a:blip r:embed="rId5"/>
          <a:srcRect l="23870" t="5696"/>
          <a:stretch>
            <a:fillRect/>
          </a:stretch>
        </p:blipFill>
        <p:spPr bwMode="auto">
          <a:xfrm>
            <a:off x="8239141" y="1571612"/>
            <a:ext cx="2050574" cy="354805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sp>
        <p:nvSpPr>
          <p:cNvPr id="5" name="椭圆 4"/>
          <p:cNvSpPr/>
          <p:nvPr/>
        </p:nvSpPr>
        <p:spPr>
          <a:xfrm>
            <a:off x="1666876" y="3776696"/>
            <a:ext cx="1143008" cy="35719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箭头连接符 6"/>
          <p:cNvCxnSpPr/>
          <p:nvPr/>
        </p:nvCxnSpPr>
        <p:spPr>
          <a:xfrm flipV="1">
            <a:off x="2952728" y="3348068"/>
            <a:ext cx="1285884" cy="57150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/>
        </p:nvSpPr>
        <p:spPr>
          <a:xfrm>
            <a:off x="5381620" y="2857497"/>
            <a:ext cx="857256" cy="3571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10" name="椭圆 9"/>
          <p:cNvSpPr/>
          <p:nvPr/>
        </p:nvSpPr>
        <p:spPr>
          <a:xfrm>
            <a:off x="5381620" y="3286125"/>
            <a:ext cx="857256" cy="3571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95868" y="2857497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1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95868" y="321468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2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39272" y="3929067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3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9525024" y="4000504"/>
            <a:ext cx="785818" cy="5000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6024562" y="3786190"/>
            <a:ext cx="428628" cy="2857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10314" y="4000505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4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238612" y="446111"/>
            <a:ext cx="346921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000" b="1" dirty="0">
                <a:latin typeface="宋体" panose="02010600030101010101" pitchFamily="2" charset="-122"/>
                <a:ea typeface="宋体" panose="02010600030101010101" pitchFamily="2" charset="-122"/>
              </a:rPr>
              <a:t>学校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管理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班级新建</a:t>
            </a:r>
            <a:endParaRPr lang="zh-CN" altLang="en-US" sz="3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19132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Administrator\AppData\Roaming\Tencent\Users\1283467\QQ\WinTemp\RichOle\~{BZ_MAGL$(LOVZ[[ZDWGE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3551" y="1627789"/>
            <a:ext cx="3467100" cy="5153025"/>
          </a:xfrm>
          <a:prstGeom prst="rect">
            <a:avLst/>
          </a:prstGeom>
          <a:noFill/>
        </p:spPr>
      </p:pic>
      <p:sp>
        <p:nvSpPr>
          <p:cNvPr id="5" name="椭圆 4"/>
          <p:cNvSpPr/>
          <p:nvPr/>
        </p:nvSpPr>
        <p:spPr>
          <a:xfrm>
            <a:off x="5472245" y="2199291"/>
            <a:ext cx="1143008" cy="42862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710636" y="376861"/>
            <a:ext cx="33000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3000" b="1" dirty="0">
                <a:solidFill>
                  <a:schemeClr val="accent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区县管理员权限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31312" y="944617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2000" dirty="0" smtClean="0">
                <a:solidFill>
                  <a:schemeClr val="accent1">
                    <a:lumMod val="50000"/>
                  </a:schemeClr>
                </a:solidFill>
              </a:rPr>
              <a:t>http://yun.mdjedu.net/admin</a:t>
            </a:r>
            <a:endParaRPr lang="zh-CN" alt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41830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01130" y="163980"/>
            <a:ext cx="487108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3200" b="1" dirty="0" smtClean="0">
                <a:solidFill>
                  <a:schemeClr val="accent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教研院管理员</a:t>
            </a:r>
            <a:r>
              <a:rPr lang="zh-CN" altLang="en-US" sz="3200" b="1" dirty="0">
                <a:solidFill>
                  <a:schemeClr val="accent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权限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49" y="1153986"/>
            <a:ext cx="10110651" cy="424907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601130" y="699511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2000" dirty="0" smtClean="0">
                <a:solidFill>
                  <a:schemeClr val="accent1">
                    <a:lumMod val="50000"/>
                  </a:schemeClr>
                </a:solidFill>
              </a:rPr>
              <a:t>http://yun.mdjedu.net/admin</a:t>
            </a:r>
            <a:endParaRPr lang="zh-CN" alt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8320762" y="3099927"/>
            <a:ext cx="2652038" cy="32254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28575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78028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13790" t="4018" r="20249" b="19732"/>
          <a:stretch/>
        </p:blipFill>
        <p:spPr>
          <a:xfrm>
            <a:off x="2037807" y="718459"/>
            <a:ext cx="8582297" cy="5577840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8791304" y="5394962"/>
            <a:ext cx="1593669" cy="4441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4"/>
          <p:cNvSpPr>
            <a:spLocks noChangeArrowheads="1"/>
          </p:cNvSpPr>
          <p:nvPr/>
        </p:nvSpPr>
        <p:spPr bwMode="auto">
          <a:xfrm>
            <a:off x="4554712" y="0"/>
            <a:ext cx="296427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3600" b="1" smtClean="0">
                <a:latin typeface="黑体" pitchFamily="49" charset="-122"/>
                <a:ea typeface="黑体" pitchFamily="49" charset="-122"/>
              </a:rPr>
              <a:t>后台资源管理</a:t>
            </a:r>
            <a:endParaRPr lang="en-US" altLang="zh-CN" sz="3600" b="1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6570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2" y="1071565"/>
            <a:ext cx="4494213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4"/>
          <p:cNvSpPr>
            <a:spLocks noChangeArrowheads="1"/>
          </p:cNvSpPr>
          <p:nvPr/>
        </p:nvSpPr>
        <p:spPr bwMode="auto">
          <a:xfrm>
            <a:off x="3929262" y="250096"/>
            <a:ext cx="430438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3200" b="1" smtClean="0">
                <a:latin typeface="黑体" pitchFamily="49" charset="-122"/>
                <a:ea typeface="黑体" pitchFamily="49" charset="-122"/>
              </a:rPr>
              <a:t>后台资源管理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登录界面</a:t>
            </a:r>
            <a:endParaRPr lang="en-US" altLang="zh-CN" sz="3200" b="1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23363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t="4018" r="1274" b="12768"/>
          <a:stretch/>
        </p:blipFill>
        <p:spPr>
          <a:xfrm>
            <a:off x="204379" y="772325"/>
            <a:ext cx="11656695" cy="552397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39634" y="1528354"/>
            <a:ext cx="875212" cy="22206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48788" y="2506452"/>
            <a:ext cx="875212" cy="60250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132216" y="2319218"/>
            <a:ext cx="779418" cy="28029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4189113" y="187550"/>
            <a:ext cx="36872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后台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管理</a:t>
            </a:r>
            <a:r>
              <a:rPr lang="en-US" altLang="zh-CN" sz="3200" b="1" dirty="0" smtClean="0">
                <a:latin typeface="黑体" pitchFamily="49" charset="-122"/>
                <a:ea typeface="黑体" pitchFamily="49" charset="-122"/>
              </a:rPr>
              <a:t>-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用户管理</a:t>
            </a:r>
            <a:endParaRPr lang="en-US" altLang="zh-CN" sz="3200" b="1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4038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t="4196" r="972" b="11697"/>
          <a:stretch/>
        </p:blipFill>
        <p:spPr>
          <a:xfrm>
            <a:off x="0" y="582540"/>
            <a:ext cx="11965577" cy="5713757"/>
          </a:xfrm>
          <a:prstGeom prst="rect">
            <a:avLst/>
          </a:prstGeom>
        </p:spPr>
      </p:pic>
      <p:sp>
        <p:nvSpPr>
          <p:cNvPr id="3" name="矩形 4"/>
          <p:cNvSpPr>
            <a:spLocks noChangeArrowheads="1"/>
          </p:cNvSpPr>
          <p:nvPr/>
        </p:nvSpPr>
        <p:spPr bwMode="auto">
          <a:xfrm>
            <a:off x="4254427" y="0"/>
            <a:ext cx="36872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后台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管理</a:t>
            </a:r>
            <a:r>
              <a:rPr lang="en-US" altLang="zh-CN" sz="3200" b="1" dirty="0" smtClean="0">
                <a:latin typeface="黑体" pitchFamily="49" charset="-122"/>
                <a:ea typeface="黑体" pitchFamily="49" charset="-122"/>
              </a:rPr>
              <a:t>-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用户管理</a:t>
            </a:r>
            <a:endParaRPr lang="en-US" altLang="zh-CN" sz="3200" b="1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84002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1851371" y="2910925"/>
            <a:ext cx="850106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用火狐浏览器</a:t>
            </a:r>
            <a:endParaRPr lang="en-US" altLang="zh-CN" sz="32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eaLnBrk="1" hangingPunct="1"/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打开</a:t>
            </a:r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网址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http://yun.mdjedu.net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1252166" y="742255"/>
            <a:ext cx="9509759" cy="1088136"/>
          </a:xfrm>
        </p:spPr>
        <p:txBody>
          <a:bodyPr>
            <a:normAutofit/>
          </a:bodyPr>
          <a:lstStyle/>
          <a:p>
            <a:pPr algn="ctr"/>
            <a:r>
              <a:rPr lang="zh-CN" altLang="en-US" sz="3600" b="1" dirty="0" smtClean="0"/>
              <a:t>云</a:t>
            </a:r>
            <a:r>
              <a:rPr altLang="en-US" sz="3600" b="1" dirty="0" smtClean="0"/>
              <a:t>空间资源介绍</a:t>
            </a:r>
            <a:endParaRPr lang="zh-CN" altLang="en-US" sz="3600" b="1" dirty="0"/>
          </a:p>
        </p:txBody>
      </p:sp>
    </p:spTree>
    <p:extLst>
      <p:ext uri="{BB962C8B-B14F-4D97-AF65-F5344CB8AC3E}">
        <p14:creationId xmlns="" xmlns:p14="http://schemas.microsoft.com/office/powerpoint/2010/main" val="15259541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36" t="4018" b="12246"/>
          <a:stretch/>
        </p:blipFill>
        <p:spPr>
          <a:xfrm>
            <a:off x="522514" y="666205"/>
            <a:ext cx="11094867" cy="522514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561907" y="1737360"/>
            <a:ext cx="779418" cy="3918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966650" y="3033320"/>
            <a:ext cx="779418" cy="7244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3654097" y="42241"/>
            <a:ext cx="36872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后台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管理</a:t>
            </a:r>
            <a:r>
              <a:rPr lang="en-US" altLang="zh-CN" sz="3200" b="1" dirty="0" smtClean="0">
                <a:latin typeface="黑体" pitchFamily="49" charset="-122"/>
                <a:ea typeface="黑体" pitchFamily="49" charset="-122"/>
              </a:rPr>
              <a:t>-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角色管理</a:t>
            </a:r>
            <a:endParaRPr lang="en-US" altLang="zh-CN" sz="3200" b="1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08390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t="4196" b="12411"/>
          <a:stretch/>
        </p:blipFill>
        <p:spPr>
          <a:xfrm>
            <a:off x="295820" y="561703"/>
            <a:ext cx="11618091" cy="544721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402080" y="1300316"/>
            <a:ext cx="779418" cy="2933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83771" y="2185605"/>
            <a:ext cx="779418" cy="66209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011952" y="3176329"/>
            <a:ext cx="9705431" cy="21795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4"/>
          <p:cNvSpPr>
            <a:spLocks noChangeArrowheads="1"/>
          </p:cNvSpPr>
          <p:nvPr/>
        </p:nvSpPr>
        <p:spPr bwMode="auto">
          <a:xfrm>
            <a:off x="2819352" y="0"/>
            <a:ext cx="368722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后台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管理</a:t>
            </a:r>
            <a:r>
              <a:rPr lang="en-US" altLang="zh-CN" sz="3200" b="1" dirty="0" smtClean="0">
                <a:latin typeface="黑体" pitchFamily="49" charset="-122"/>
                <a:ea typeface="黑体" pitchFamily="49" charset="-122"/>
              </a:rPr>
              <a:t>-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资源审核</a:t>
            </a:r>
            <a:endParaRPr lang="en-US" altLang="zh-CN" sz="3200" b="1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8860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t="4197" b="4732"/>
          <a:stretch/>
        </p:blipFill>
        <p:spPr>
          <a:xfrm>
            <a:off x="178253" y="888275"/>
            <a:ext cx="11888619" cy="6087292"/>
          </a:xfrm>
          <a:prstGeom prst="rect">
            <a:avLst/>
          </a:prstGeom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837046" y="104503"/>
            <a:ext cx="368722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后台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管理</a:t>
            </a:r>
            <a:r>
              <a:rPr lang="en-US" altLang="zh-CN" sz="3200" b="1" dirty="0" smtClean="0">
                <a:latin typeface="黑体" pitchFamily="49" charset="-122"/>
                <a:ea typeface="黑体" pitchFamily="49" charset="-122"/>
              </a:rPr>
              <a:t>-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资源审核</a:t>
            </a:r>
            <a:endParaRPr lang="en-US" altLang="zh-CN" sz="3200" b="1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61884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t="4197" b="4732"/>
          <a:stretch/>
        </p:blipFill>
        <p:spPr>
          <a:xfrm>
            <a:off x="99876" y="744585"/>
            <a:ext cx="11888619" cy="6087292"/>
          </a:xfrm>
          <a:prstGeom prst="rect">
            <a:avLst/>
          </a:prstGeom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2448" y="2007345"/>
            <a:ext cx="8193964" cy="4850655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837046" y="104503"/>
            <a:ext cx="368722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后台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管理</a:t>
            </a:r>
            <a:r>
              <a:rPr lang="en-US" altLang="zh-CN" sz="3200" b="1" dirty="0" smtClean="0">
                <a:latin typeface="黑体" pitchFamily="49" charset="-122"/>
                <a:ea typeface="黑体" pitchFamily="49" charset="-122"/>
              </a:rPr>
              <a:t>-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资源审核</a:t>
            </a:r>
            <a:endParaRPr lang="en-US" altLang="zh-CN" sz="3200" b="1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35914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t="3661" b="12054"/>
          <a:stretch/>
        </p:blipFill>
        <p:spPr>
          <a:xfrm>
            <a:off x="191316" y="728458"/>
            <a:ext cx="11722009" cy="555477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225040" y="1470133"/>
            <a:ext cx="779418" cy="2933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5314268" y="2027482"/>
            <a:ext cx="779418" cy="2933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203474" y="5841836"/>
            <a:ext cx="779418" cy="2933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4278947" y="104503"/>
            <a:ext cx="36872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后台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管理</a:t>
            </a:r>
            <a:r>
              <a:rPr lang="en-US" altLang="zh-CN" sz="3200" b="1" dirty="0" smtClean="0">
                <a:latin typeface="黑体" pitchFamily="49" charset="-122"/>
                <a:ea typeface="黑体" pitchFamily="49" charset="-122"/>
              </a:rPr>
              <a:t>-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教材管理</a:t>
            </a:r>
            <a:endParaRPr lang="en-US" altLang="zh-CN" sz="3200" b="1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31309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t="4376" b="12231"/>
          <a:stretch/>
        </p:blipFill>
        <p:spPr>
          <a:xfrm>
            <a:off x="182608" y="776280"/>
            <a:ext cx="11717655" cy="549389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857897" y="1483196"/>
            <a:ext cx="779418" cy="2933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40080" y="2419366"/>
            <a:ext cx="779418" cy="62427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4278947" y="104503"/>
            <a:ext cx="36872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后台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管理</a:t>
            </a:r>
            <a:r>
              <a:rPr lang="en-US" altLang="zh-CN" sz="3200" b="1" dirty="0" smtClean="0">
                <a:latin typeface="黑体" pitchFamily="49" charset="-122"/>
                <a:ea typeface="黑体" pitchFamily="49" charset="-122"/>
              </a:rPr>
              <a:t>-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评价管理</a:t>
            </a:r>
            <a:endParaRPr lang="en-US" altLang="zh-CN" sz="32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1" y="2872408"/>
            <a:ext cx="2305879" cy="5355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1600" b="1" dirty="0" smtClean="0">
                <a:solidFill>
                  <a:srgbClr val="FF0000"/>
                </a:solidFill>
                <a:latin typeface="仿宋_GB2312" pitchFamily="49" charset="-122"/>
                <a:ea typeface="仿宋_GB2312" pitchFamily="49" charset="-122"/>
              </a:rPr>
              <a:t>学校管理员可以给本校老师下发评价指标了，</a:t>
            </a:r>
            <a:endParaRPr lang="zh-CN" altLang="en-US" sz="1600" b="1" dirty="0">
              <a:solidFill>
                <a:srgbClr val="FF0000"/>
              </a:solidFill>
              <a:latin typeface="仿宋_GB2312" pitchFamily="49" charset="-122"/>
              <a:ea typeface="仿宋_GB2312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32189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t="3661" b="12589"/>
          <a:stretch/>
        </p:blipFill>
        <p:spPr>
          <a:xfrm>
            <a:off x="99877" y="640747"/>
            <a:ext cx="11983266" cy="564248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811486" y="1391755"/>
            <a:ext cx="1158240" cy="30641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3866976" y="104503"/>
            <a:ext cx="451117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后台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管理</a:t>
            </a:r>
            <a:r>
              <a:rPr lang="en-US" altLang="zh-CN" sz="3200" b="1" dirty="0" smtClean="0">
                <a:latin typeface="黑体" pitchFamily="49" charset="-122"/>
                <a:ea typeface="黑体" pitchFamily="49" charset="-122"/>
              </a:rPr>
              <a:t>-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体质健康管理</a:t>
            </a:r>
            <a:endParaRPr lang="en-US" altLang="zh-CN" sz="3200" b="1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59695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t="4196" b="12232"/>
          <a:stretch/>
        </p:blipFill>
        <p:spPr>
          <a:xfrm>
            <a:off x="0" y="963298"/>
            <a:ext cx="12100832" cy="568569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048000" y="1692200"/>
            <a:ext cx="818606" cy="37173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95943" y="2615309"/>
            <a:ext cx="1254034" cy="74184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2168434" y="4963884"/>
            <a:ext cx="11364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3866606" y="3357153"/>
            <a:ext cx="52643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9496696" y="2279781"/>
            <a:ext cx="1502229" cy="28408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连接符 10"/>
          <p:cNvCxnSpPr/>
          <p:nvPr/>
        </p:nvCxnSpPr>
        <p:spPr>
          <a:xfrm>
            <a:off x="9714411" y="3483427"/>
            <a:ext cx="11364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2524622" y="213215"/>
            <a:ext cx="718978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后台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管理</a:t>
            </a:r>
            <a:r>
              <a:rPr lang="en-US" altLang="zh-CN" sz="3200" b="1" dirty="0" smtClean="0">
                <a:latin typeface="黑体" pitchFamily="49" charset="-122"/>
                <a:ea typeface="黑体" pitchFamily="49" charset="-122"/>
              </a:rPr>
              <a:t>-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统计管理</a:t>
            </a:r>
            <a:r>
              <a:rPr lang="en-US" altLang="zh-CN" sz="3200" b="1" dirty="0" smtClean="0">
                <a:latin typeface="黑体" pitchFamily="49" charset="-122"/>
                <a:ea typeface="黑体" pitchFamily="49" charset="-122"/>
              </a:rPr>
              <a:t>-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教师上传资源统计</a:t>
            </a:r>
            <a:endParaRPr lang="en-US" altLang="zh-CN" sz="3200" b="1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59924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t="4018" b="12232"/>
          <a:stretch/>
        </p:blipFill>
        <p:spPr>
          <a:xfrm>
            <a:off x="143419" y="792872"/>
            <a:ext cx="12048581" cy="5673241"/>
          </a:xfrm>
          <a:prstGeom prst="rect">
            <a:avLst/>
          </a:prstGeom>
        </p:spPr>
      </p:pic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2936594" y="213215"/>
            <a:ext cx="636584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后台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管理</a:t>
            </a:r>
            <a:r>
              <a:rPr lang="en-US" altLang="zh-CN" sz="3200" b="1" dirty="0" smtClean="0">
                <a:latin typeface="黑体" pitchFamily="49" charset="-122"/>
                <a:ea typeface="黑体" pitchFamily="49" charset="-122"/>
              </a:rPr>
              <a:t>-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统计管理</a:t>
            </a:r>
            <a:r>
              <a:rPr lang="en-US" altLang="zh-CN" sz="3200" b="1" dirty="0" smtClean="0">
                <a:latin typeface="黑体" pitchFamily="49" charset="-122"/>
                <a:ea typeface="黑体" pitchFamily="49" charset="-122"/>
              </a:rPr>
              <a:t>-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教师上传资源</a:t>
            </a:r>
            <a:endParaRPr lang="en-US" altLang="zh-CN" sz="3200" b="1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86928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t="4018" b="12053"/>
          <a:stretch/>
        </p:blipFill>
        <p:spPr>
          <a:xfrm>
            <a:off x="152128" y="1471922"/>
            <a:ext cx="11774261" cy="555589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52127" y="3033322"/>
            <a:ext cx="1598295" cy="105535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>
            <a:off x="2285999" y="5786846"/>
            <a:ext cx="11364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3918857" y="4767943"/>
            <a:ext cx="7746274" cy="391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2444363" y="396095"/>
            <a:ext cx="718978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后台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管理</a:t>
            </a:r>
            <a:r>
              <a:rPr lang="en-US" altLang="zh-CN" sz="3200" b="1" dirty="0" smtClean="0">
                <a:latin typeface="黑体" pitchFamily="49" charset="-122"/>
                <a:ea typeface="黑体" pitchFamily="49" charset="-122"/>
              </a:rPr>
              <a:t>-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统计管理</a:t>
            </a:r>
            <a:r>
              <a:rPr lang="en-US" altLang="zh-CN" sz="3200" b="1" dirty="0" smtClean="0">
                <a:latin typeface="黑体" pitchFamily="49" charset="-122"/>
                <a:ea typeface="黑体" pitchFamily="49" charset="-122"/>
              </a:rPr>
              <a:t>-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教师上传试题统计</a:t>
            </a:r>
            <a:endParaRPr lang="en-US" altLang="zh-CN" sz="3200" b="1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29890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教育云空间管理工作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241809414"/>
              </p:ext>
            </p:extLst>
          </p:nvPr>
        </p:nvGraphicFramePr>
        <p:xfrm>
          <a:off x="2530079" y="2037160"/>
          <a:ext cx="7133034" cy="3106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5259541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t="4018" b="12410"/>
          <a:stretch/>
        </p:blipFill>
        <p:spPr>
          <a:xfrm>
            <a:off x="156756" y="926939"/>
            <a:ext cx="11761198" cy="552611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69694" y="2732878"/>
            <a:ext cx="1598295" cy="105535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2377440" y="4585066"/>
            <a:ext cx="11364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3683728" y="2240845"/>
            <a:ext cx="4336868" cy="53122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2524622" y="213215"/>
            <a:ext cx="718978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后台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管理</a:t>
            </a:r>
            <a:r>
              <a:rPr lang="en-US" altLang="zh-CN" sz="3200" b="1" dirty="0" smtClean="0">
                <a:latin typeface="黑体" pitchFamily="49" charset="-122"/>
                <a:ea typeface="黑体" pitchFamily="49" charset="-122"/>
              </a:rPr>
              <a:t>-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统计管理</a:t>
            </a:r>
            <a:r>
              <a:rPr lang="en-US" altLang="zh-CN" sz="3200" b="1" dirty="0" smtClean="0">
                <a:latin typeface="黑体" pitchFamily="49" charset="-122"/>
                <a:ea typeface="黑体" pitchFamily="49" charset="-122"/>
              </a:rPr>
              <a:t>-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教师上传资源统计</a:t>
            </a:r>
            <a:endParaRPr lang="en-US" altLang="zh-CN" sz="3200" b="1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86947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t="3839" b="12232"/>
          <a:stretch/>
        </p:blipFill>
        <p:spPr>
          <a:xfrm>
            <a:off x="235132" y="775610"/>
            <a:ext cx="11782697" cy="555987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35132" y="2850442"/>
            <a:ext cx="1598295" cy="105535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2521129" y="3605349"/>
            <a:ext cx="11364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3142580" y="213215"/>
            <a:ext cx="59538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后台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管理</a:t>
            </a:r>
            <a:r>
              <a:rPr lang="en-US" altLang="zh-CN" sz="3200" b="1" dirty="0" smtClean="0">
                <a:latin typeface="黑体" pitchFamily="49" charset="-122"/>
                <a:ea typeface="黑体" pitchFamily="49" charset="-122"/>
              </a:rPr>
              <a:t>-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统计管理</a:t>
            </a:r>
            <a:r>
              <a:rPr lang="en-US" altLang="zh-CN" sz="3200" b="1" dirty="0" smtClean="0">
                <a:latin typeface="黑体" pitchFamily="49" charset="-122"/>
                <a:ea typeface="黑体" pitchFamily="49" charset="-122"/>
              </a:rPr>
              <a:t>-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云课堂统计</a:t>
            </a:r>
            <a:endParaRPr lang="en-US" altLang="zh-CN" sz="3200" b="1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27075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t="4018" b="12410"/>
          <a:stretch/>
        </p:blipFill>
        <p:spPr>
          <a:xfrm>
            <a:off x="0" y="791909"/>
            <a:ext cx="12048581" cy="566114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95944" y="3161213"/>
            <a:ext cx="1598295" cy="125403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>
            <a:off x="2220684" y="4415247"/>
            <a:ext cx="11364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936594" y="213215"/>
            <a:ext cx="636584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后台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管理</a:t>
            </a:r>
            <a:r>
              <a:rPr lang="en-US" altLang="zh-CN" sz="3200" b="1" dirty="0" smtClean="0">
                <a:latin typeface="黑体" pitchFamily="49" charset="-122"/>
                <a:ea typeface="黑体" pitchFamily="49" charset="-122"/>
              </a:rPr>
              <a:t>-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统计管理</a:t>
            </a:r>
            <a:r>
              <a:rPr lang="en-US" altLang="zh-CN" sz="3200" b="1" dirty="0" smtClean="0">
                <a:latin typeface="黑体" pitchFamily="49" charset="-122"/>
                <a:ea typeface="黑体" pitchFamily="49" charset="-122"/>
              </a:rPr>
              <a:t>-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教研活动统计</a:t>
            </a:r>
            <a:endParaRPr lang="en-US" altLang="zh-CN" sz="3200" b="1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92396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t="3838" b="12411"/>
          <a:stretch/>
        </p:blipFill>
        <p:spPr>
          <a:xfrm>
            <a:off x="117567" y="991920"/>
            <a:ext cx="11931015" cy="5617884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>
            <a:off x="2390502" y="4702627"/>
            <a:ext cx="11364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222070" y="3566158"/>
            <a:ext cx="1598295" cy="118871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046651" y="265466"/>
            <a:ext cx="807284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后台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管理</a:t>
            </a:r>
            <a:r>
              <a:rPr lang="en-US" altLang="zh-CN" sz="3200" b="1" dirty="0" smtClean="0">
                <a:latin typeface="黑体" pitchFamily="49" charset="-122"/>
                <a:ea typeface="黑体" pitchFamily="49" charset="-122"/>
              </a:rPr>
              <a:t>-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统计管理</a:t>
            </a:r>
            <a:r>
              <a:rPr lang="en-US" altLang="zh-CN" sz="3200" b="1" dirty="0" smtClean="0">
                <a:latin typeface="黑体" pitchFamily="49" charset="-122"/>
                <a:ea typeface="黑体" pitchFamily="49" charset="-122"/>
              </a:rPr>
              <a:t>-</a:t>
            </a:r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综合评价统计</a:t>
            </a:r>
            <a:endParaRPr lang="en-US" altLang="zh-CN" sz="3200" b="1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06639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5515892" y="178709"/>
            <a:ext cx="183255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积分管理</a:t>
            </a:r>
            <a:endParaRPr lang="en-US" altLang="zh-CN" sz="3200" b="1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026" name="Picture 2" descr="C:\Users\Administrator\AppData\Roaming\Tencent\Users\1283467\QQ\WinTemp\RichOle\BI}OO5_3$A5Y6@NDSDW`_7V.png"/>
          <p:cNvPicPr>
            <a:picLocks noChangeAspect="1" noChangeArrowheads="1"/>
          </p:cNvPicPr>
          <p:nvPr/>
        </p:nvPicPr>
        <p:blipFill>
          <a:blip r:embed="rId2"/>
          <a:srcRect r="131" b="17382"/>
          <a:stretch>
            <a:fillRect/>
          </a:stretch>
        </p:blipFill>
        <p:spPr bwMode="auto">
          <a:xfrm>
            <a:off x="258793" y="854014"/>
            <a:ext cx="4794764" cy="3631721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78726" y="983560"/>
            <a:ext cx="5871776" cy="4908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5515892" y="178709"/>
            <a:ext cx="183255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积分管理</a:t>
            </a:r>
            <a:endParaRPr lang="en-US" altLang="zh-CN" sz="3200" b="1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62465" name="Picture 1" descr="C:\Users\Administrator\AppData\Roaming\Tencent\Users\1283467\QQ\WinTemp\RichOle\YW((EX}R~F9T)`0_F($L8$R.png"/>
          <p:cNvPicPr>
            <a:picLocks noChangeAspect="1" noChangeArrowheads="1"/>
          </p:cNvPicPr>
          <p:nvPr/>
        </p:nvPicPr>
        <p:blipFill>
          <a:blip r:embed="rId2"/>
          <a:srcRect r="18485"/>
          <a:stretch>
            <a:fillRect/>
          </a:stretch>
        </p:blipFill>
        <p:spPr bwMode="auto">
          <a:xfrm>
            <a:off x="2125549" y="853555"/>
            <a:ext cx="7896275" cy="833437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587134" y="2585230"/>
            <a:ext cx="8112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4000" dirty="0" smtClean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二、分组讨论任务</a:t>
            </a:r>
            <a:endParaRPr lang="zh-CN" altLang="en-US" sz="4000" dirty="0">
              <a:solidFill>
                <a:schemeClr val="accent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47944" y="3304938"/>
            <a:ext cx="9535885" cy="2613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en-US" altLang="zh-CN" sz="2600" u="sng" dirty="0" smtClean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26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26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谈谈对</a:t>
            </a:r>
            <a:r>
              <a:rPr lang="en-US" altLang="zh-CN" sz="26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26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人人通</a:t>
            </a:r>
            <a:r>
              <a:rPr lang="en-US" altLang="zh-CN" sz="26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zh-CN" altLang="en-US" sz="26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的理解。</a:t>
            </a:r>
            <a:r>
              <a:rPr lang="en-US" altLang="zh-CN" sz="26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sz="26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endParaRPr lang="en-US" altLang="zh-CN" sz="2600" dirty="0" smtClean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26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6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请简述本单位下步培训工作开展步骤。</a:t>
            </a:r>
            <a:endParaRPr lang="en-US" altLang="zh-CN" sz="2600" dirty="0" smtClean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90000"/>
              </a:lnSpc>
            </a:pPr>
            <a:endParaRPr lang="en-US" altLang="zh-CN" sz="2600" dirty="0">
              <a:solidFill>
                <a:srgbClr val="0033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90000"/>
              </a:lnSpc>
            </a:pPr>
            <a:r>
              <a:rPr lang="zh-CN" alt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授课教师：李本玲</a:t>
            </a:r>
            <a:endParaRPr lang="en-US" altLang="zh-CN" sz="2600" dirty="0" smtClean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90000"/>
              </a:lnSpc>
            </a:pPr>
            <a:endParaRPr lang="zh-CN" altLang="en-US" sz="2600" dirty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34881" y="290353"/>
            <a:ext cx="8112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4000" dirty="0" smtClean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一、上机操作任务</a:t>
            </a:r>
            <a:endParaRPr lang="zh-CN" altLang="en-US" sz="4000" dirty="0">
              <a:solidFill>
                <a:schemeClr val="accent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459873" y="936684"/>
            <a:ext cx="5554982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zh-CN" altLang="en-US" sz="2600" dirty="0" smtClean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用户班级管理</a:t>
            </a:r>
            <a:endParaRPr lang="en-US" altLang="zh-CN" sz="2600" dirty="0" smtClean="0">
              <a:solidFill>
                <a:srgbClr val="0033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zh-CN" altLang="en-US" sz="2600" dirty="0" smtClean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用户学校管理</a:t>
            </a:r>
            <a:endParaRPr lang="en-US" altLang="zh-CN" sz="2600" dirty="0" smtClean="0">
              <a:solidFill>
                <a:srgbClr val="0033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zh-CN" altLang="en-US" sz="2600" dirty="0" smtClean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后台资源统计</a:t>
            </a:r>
            <a:endParaRPr lang="en-US" altLang="zh-CN" sz="2600" dirty="0" smtClean="0">
              <a:solidFill>
                <a:srgbClr val="0033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90000"/>
              </a:lnSpc>
            </a:pPr>
            <a:r>
              <a:rPr lang="zh-CN" altLang="en-US" sz="2600" dirty="0" smtClean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2600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随机提问学员</a:t>
            </a:r>
            <a:endParaRPr lang="en-US" altLang="zh-CN" sz="2600" dirty="0" smtClean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2419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1"/>
          <p:cNvSpPr txBox="1">
            <a:spLocks noChangeArrowheads="1"/>
          </p:cNvSpPr>
          <p:nvPr/>
        </p:nvSpPr>
        <p:spPr bwMode="auto">
          <a:xfrm>
            <a:off x="3627529" y="2381931"/>
            <a:ext cx="582998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9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谢谢各位</a:t>
            </a:r>
            <a:endParaRPr lang="zh-CN" altLang="en-US" sz="9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17713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96000" y="980549"/>
            <a:ext cx="558763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云空间用户</a:t>
            </a:r>
            <a:r>
              <a:rPr lang="zh-CN" altLang="en-US" sz="3300" dirty="0">
                <a:latin typeface="黑体" panose="02010609060101010101" pitchFamily="49" charset="-122"/>
                <a:ea typeface="黑体" panose="02010609060101010101" pitchFamily="49" charset="-122"/>
              </a:rPr>
              <a:t>注意</a:t>
            </a:r>
            <a:r>
              <a:rPr lang="zh-CN" altLang="en-US" sz="33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事项</a:t>
            </a:r>
            <a:endParaRPr lang="zh-CN" altLang="en-US" sz="32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881159" y="2197464"/>
            <a:ext cx="86300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2400" b="1" u="sng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云空间的每一个应用都与用户“个人中心”资料息息相关，每一位用户都要保证个人资料的准确性完整性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。</a:t>
            </a:r>
            <a:endParaRPr lang="zh-CN" alt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18287993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95472" y="2479127"/>
            <a:ext cx="771530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>
                <a:solidFill>
                  <a:schemeClr val="accent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　　</a:t>
            </a:r>
            <a:r>
              <a:rPr lang="en-US" altLang="zh-CN" sz="2600" dirty="0">
                <a:solidFill>
                  <a:schemeClr val="accent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2600" dirty="0">
                <a:solidFill>
                  <a:schemeClr val="accent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教师个人中心资料每一条授课记录都要填全，教师教几个班级就有几条授课关系，如果在同一个班级教不同学科，那么还要继续填加授课关系记录，直到所有的班级所有的学科都填全。</a:t>
            </a:r>
            <a:endParaRPr lang="en-US" altLang="zh-CN" sz="2600" dirty="0">
              <a:solidFill>
                <a:schemeClr val="accent2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600" dirty="0">
                <a:solidFill>
                  <a:schemeClr val="accent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</a:t>
            </a:r>
            <a:r>
              <a:rPr lang="en-US" altLang="zh-CN" sz="2600" dirty="0">
                <a:solidFill>
                  <a:schemeClr val="accent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en-US" sz="2600" dirty="0">
                <a:solidFill>
                  <a:schemeClr val="accent2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每学期开学或个人资料有变化时都要到云空间里修改个人中心资料。</a:t>
            </a:r>
          </a:p>
          <a:p>
            <a:endParaRPr lang="zh-CN" altLang="en-US" sz="2600" dirty="0">
              <a:solidFill>
                <a:schemeClr val="accent2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24232" y="1537446"/>
            <a:ext cx="507209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800" b="1" dirty="0">
                <a:latin typeface="黑体" pitchFamily="49" charset="-122"/>
                <a:ea typeface="黑体" pitchFamily="49" charset="-122"/>
              </a:rPr>
              <a:t>　教师注册注意事项</a:t>
            </a:r>
            <a:endParaRPr lang="en-US" altLang="zh-CN" sz="3800" b="1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13050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186099" y="292128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latin typeface="黑体" pitchFamily="49" charset="-122"/>
                <a:ea typeface="黑体" pitchFamily="49" charset="-122"/>
              </a:rPr>
              <a:t>教师注册</a:t>
            </a:r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1500187" y="754062"/>
            <a:ext cx="9115425" cy="5019675"/>
            <a:chOff x="1500187" y="754062"/>
            <a:chExt cx="9115425" cy="5019675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0187" y="754062"/>
              <a:ext cx="9115425" cy="5019675"/>
            </a:xfrm>
            <a:prstGeom prst="rect">
              <a:avLst/>
            </a:prstGeom>
          </p:spPr>
        </p:pic>
        <p:sp>
          <p:nvSpPr>
            <p:cNvPr id="6" name="椭圆 5"/>
            <p:cNvSpPr/>
            <p:nvPr/>
          </p:nvSpPr>
          <p:spPr>
            <a:xfrm>
              <a:off x="1904980" y="4152900"/>
              <a:ext cx="714380" cy="21431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3146412" y="4152900"/>
              <a:ext cx="968387" cy="21431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1985" name="Picture 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78152" y="4406839"/>
              <a:ext cx="1898904" cy="208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1986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012156" y="4389120"/>
              <a:ext cx="2050611" cy="171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1987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521624" y="4386253"/>
              <a:ext cx="1155658" cy="215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="" xmlns:p14="http://schemas.microsoft.com/office/powerpoint/2010/main" val="39859902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5" y="1639889"/>
            <a:ext cx="6937375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矩形 1"/>
          <p:cNvSpPr/>
          <p:nvPr/>
        </p:nvSpPr>
        <p:spPr>
          <a:xfrm>
            <a:off x="5329791" y="801580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latin typeface="黑体" pitchFamily="49" charset="-122"/>
                <a:ea typeface="黑体" pitchFamily="49" charset="-122"/>
              </a:rPr>
              <a:t>教师注册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4410692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447356" y="749329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latin typeface="黑体" pitchFamily="49" charset="-122"/>
                <a:ea typeface="黑体" pitchFamily="49" charset="-122"/>
              </a:rPr>
              <a:t>教师注册</a:t>
            </a:r>
            <a:endParaRPr lang="zh-CN" altLang="en-US" dirty="0"/>
          </a:p>
        </p:txBody>
      </p:sp>
      <p:grpSp>
        <p:nvGrpSpPr>
          <p:cNvPr id="7" name="组合 6"/>
          <p:cNvGrpSpPr/>
          <p:nvPr/>
        </p:nvGrpSpPr>
        <p:grpSpPr>
          <a:xfrm>
            <a:off x="2565400" y="1524000"/>
            <a:ext cx="6451600" cy="2859157"/>
            <a:chOff x="2565400" y="1524000"/>
            <a:chExt cx="6451600" cy="2859157"/>
          </a:xfrm>
        </p:grpSpPr>
        <p:pic>
          <p:nvPicPr>
            <p:cNvPr id="39937" name="Picture 1"/>
            <p:cNvPicPr>
              <a:picLocks noChangeAspect="1" noChangeArrowheads="1"/>
            </p:cNvPicPr>
            <p:nvPr/>
          </p:nvPicPr>
          <p:blipFill>
            <a:blip r:embed="rId2"/>
            <a:srcRect l="33194" t="18025" r="31528" b="54182"/>
            <a:stretch>
              <a:fillRect/>
            </a:stretch>
          </p:blipFill>
          <p:spPr bwMode="auto">
            <a:xfrm>
              <a:off x="2565400" y="1524000"/>
              <a:ext cx="6451600" cy="2859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6" name="直接连接符 5"/>
            <p:cNvCxnSpPr/>
            <p:nvPr/>
          </p:nvCxnSpPr>
          <p:spPr>
            <a:xfrm flipV="1">
              <a:off x="5004079" y="3295860"/>
              <a:ext cx="1999622" cy="2009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3180522" y="4482546"/>
            <a:ext cx="58143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2000" b="1" dirty="0" smtClean="0">
                <a:solidFill>
                  <a:schemeClr val="accent2"/>
                </a:solidFill>
                <a:latin typeface="黑体" pitchFamily="49" charset="-122"/>
                <a:ea typeface="黑体" pitchFamily="49" charset="-122"/>
              </a:rPr>
              <a:t>提示：如果教师没继续完善信息，窗口关掉了，重新登录不了，重新注册时提示已存在，请教师用身份证号当用户名，密码用</a:t>
            </a:r>
            <a:r>
              <a:rPr lang="en-US" altLang="zh-CN" sz="2000" b="1" dirty="0" smtClean="0">
                <a:solidFill>
                  <a:schemeClr val="accent2"/>
                </a:solidFill>
                <a:latin typeface="黑体" pitchFamily="49" charset="-122"/>
                <a:ea typeface="黑体" pitchFamily="49" charset="-122"/>
              </a:rPr>
              <a:t>123456，</a:t>
            </a:r>
            <a:r>
              <a:rPr lang="zh-CN" altLang="en-US" sz="2000" b="1" dirty="0" smtClean="0">
                <a:solidFill>
                  <a:schemeClr val="accent2"/>
                </a:solidFill>
                <a:latin typeface="黑体" pitchFamily="49" charset="-122"/>
                <a:ea typeface="黑体" pitchFamily="49" charset="-122"/>
              </a:rPr>
              <a:t>点</a:t>
            </a:r>
            <a:r>
              <a:rPr lang="en-US" altLang="zh-CN" sz="2000" b="1" dirty="0" smtClean="0">
                <a:solidFill>
                  <a:schemeClr val="accent2"/>
                </a:solidFill>
                <a:latin typeface="黑体" pitchFamily="49" charset="-122"/>
                <a:ea typeface="黑体" pitchFamily="49" charset="-122"/>
              </a:rPr>
              <a:t>“</a:t>
            </a:r>
            <a:r>
              <a:rPr lang="zh-CN" altLang="en-US" sz="2000" b="1" dirty="0" smtClean="0">
                <a:solidFill>
                  <a:schemeClr val="accent2"/>
                </a:solidFill>
                <a:latin typeface="黑体" pitchFamily="49" charset="-122"/>
                <a:ea typeface="黑体" pitchFamily="49" charset="-122"/>
              </a:rPr>
              <a:t>登录</a:t>
            </a:r>
            <a:r>
              <a:rPr lang="en-US" altLang="zh-CN" sz="2000" b="1" dirty="0" smtClean="0">
                <a:solidFill>
                  <a:schemeClr val="accent2"/>
                </a:solidFill>
                <a:latin typeface="黑体" pitchFamily="49" charset="-122"/>
                <a:ea typeface="黑体" pitchFamily="49" charset="-122"/>
              </a:rPr>
              <a:t>”</a:t>
            </a:r>
            <a:endParaRPr lang="zh-CN" altLang="en-US" sz="2000" b="1" dirty="0">
              <a:solidFill>
                <a:schemeClr val="accent2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37064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cean 16x9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2F3FC63-BF9C-4B26-82E5-BA4335A36E1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海洋绘画演示文稿（宽屏）</Template>
  <TotalTime>0</TotalTime>
  <Words>672</Words>
  <Application>Microsoft Office PowerPoint</Application>
  <PresentationFormat>自定义</PresentationFormat>
  <Paragraphs>106</Paragraphs>
  <Slides>47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47</vt:i4>
      </vt:variant>
    </vt:vector>
  </HeadingPairs>
  <TitlesOfParts>
    <vt:vector size="48" baseType="lpstr">
      <vt:lpstr>Ocean 16x9</vt:lpstr>
      <vt:lpstr>教育云空间管理工作</vt:lpstr>
      <vt:lpstr>幻灯片 2</vt:lpstr>
      <vt:lpstr>云空间资源介绍</vt:lpstr>
      <vt:lpstr>教育云空间管理工作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  <vt:lpstr>幻灯片 43</vt:lpstr>
      <vt:lpstr>幻灯片 44</vt:lpstr>
      <vt:lpstr>幻灯片 45</vt:lpstr>
      <vt:lpstr>幻灯片 46</vt:lpstr>
      <vt:lpstr>幻灯片 47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2017-02-21T13:27:51Z</dcterms:created>
  <dcterms:modified xsi:type="dcterms:W3CDTF">2017-07-02T07:12:27Z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TC028952569991</vt:lpwstr>
  </property>
</Properties>
</file>