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69" r:id="rId3"/>
    <p:sldId id="272" r:id="rId4"/>
    <p:sldId id="273" r:id="rId5"/>
    <p:sldId id="270" r:id="rId6"/>
    <p:sldId id="258" r:id="rId7"/>
    <p:sldId id="257" r:id="rId8"/>
    <p:sldId id="260" r:id="rId9"/>
    <p:sldId id="261" r:id="rId10"/>
    <p:sldId id="271" r:id="rId11"/>
    <p:sldId id="276" r:id="rId12"/>
    <p:sldId id="262" r:id="rId13"/>
    <p:sldId id="274" r:id="rId14"/>
    <p:sldId id="275" r:id="rId15"/>
    <p:sldId id="263" r:id="rId16"/>
    <p:sldId id="264" r:id="rId17"/>
    <p:sldId id="277" r:id="rId18"/>
    <p:sldId id="278" r:id="rId19"/>
    <p:sldId id="279" r:id="rId20"/>
    <p:sldId id="280" r:id="rId21"/>
    <p:sldId id="265" r:id="rId22"/>
    <p:sldId id="283" r:id="rId23"/>
    <p:sldId id="266" r:id="rId24"/>
    <p:sldId id="281" r:id="rId25"/>
    <p:sldId id="282" r:id="rId26"/>
    <p:sldId id="267" r:id="rId27"/>
    <p:sldId id="296"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92" autoAdjust="0"/>
  </p:normalViewPr>
  <p:slideViewPr>
    <p:cSldViewPr snapToGrid="0">
      <p:cViewPr varScale="1">
        <p:scale>
          <a:sx n="100" d="100"/>
          <a:sy n="100" d="100"/>
        </p:scale>
        <p:origin x="7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0068F-819B-45B4-823E-73F9AA74B5B0}" type="datetimeFigureOut">
              <a:rPr lang="zh-CN" altLang="en-US" smtClean="0"/>
              <a:t>2017/7/5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99A42F-20DE-4767-8B44-E3CEEF1C57E0}" type="slidenum">
              <a:rPr lang="zh-CN" altLang="en-US" smtClean="0"/>
              <a:t>‹#›</a:t>
            </a:fld>
            <a:endParaRPr lang="zh-CN" altLang="en-US"/>
          </a:p>
        </p:txBody>
      </p:sp>
    </p:spTree>
    <p:extLst>
      <p:ext uri="{BB962C8B-B14F-4D97-AF65-F5344CB8AC3E}">
        <p14:creationId xmlns:p14="http://schemas.microsoft.com/office/powerpoint/2010/main" val="2971628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1</a:t>
            </a:fld>
            <a:endParaRPr lang="zh-CN" altLang="en-US"/>
          </a:p>
        </p:txBody>
      </p:sp>
    </p:spTree>
    <p:extLst>
      <p:ext uri="{BB962C8B-B14F-4D97-AF65-F5344CB8AC3E}">
        <p14:creationId xmlns:p14="http://schemas.microsoft.com/office/powerpoint/2010/main" val="3278703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945566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extLst>
      <p:ext uri="{BB962C8B-B14F-4D97-AF65-F5344CB8AC3E}">
        <p14:creationId xmlns:p14="http://schemas.microsoft.com/office/powerpoint/2010/main" val="37191123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12</a:t>
            </a:fld>
            <a:endParaRPr lang="zh-CN" altLang="en-US"/>
          </a:p>
        </p:txBody>
      </p:sp>
    </p:spTree>
    <p:extLst>
      <p:ext uri="{BB962C8B-B14F-4D97-AF65-F5344CB8AC3E}">
        <p14:creationId xmlns:p14="http://schemas.microsoft.com/office/powerpoint/2010/main" val="348384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2629101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5167524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15</a:t>
            </a:fld>
            <a:endParaRPr lang="zh-CN" altLang="en-US"/>
          </a:p>
        </p:txBody>
      </p:sp>
    </p:spTree>
    <p:extLst>
      <p:ext uri="{BB962C8B-B14F-4D97-AF65-F5344CB8AC3E}">
        <p14:creationId xmlns:p14="http://schemas.microsoft.com/office/powerpoint/2010/main" val="3277129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16</a:t>
            </a:fld>
            <a:endParaRPr lang="zh-CN" altLang="en-US"/>
          </a:p>
        </p:txBody>
      </p:sp>
    </p:spTree>
    <p:extLst>
      <p:ext uri="{BB962C8B-B14F-4D97-AF65-F5344CB8AC3E}">
        <p14:creationId xmlns:p14="http://schemas.microsoft.com/office/powerpoint/2010/main" val="1800457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1728627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9024753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21</a:t>
            </a:fld>
            <a:endParaRPr lang="zh-CN" altLang="en-US"/>
          </a:p>
        </p:txBody>
      </p:sp>
    </p:spTree>
    <p:extLst>
      <p:ext uri="{BB962C8B-B14F-4D97-AF65-F5344CB8AC3E}">
        <p14:creationId xmlns:p14="http://schemas.microsoft.com/office/powerpoint/2010/main" val="304474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33630191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065067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23</a:t>
            </a:fld>
            <a:endParaRPr lang="zh-CN" altLang="en-US"/>
          </a:p>
        </p:txBody>
      </p:sp>
    </p:spTree>
    <p:extLst>
      <p:ext uri="{BB962C8B-B14F-4D97-AF65-F5344CB8AC3E}">
        <p14:creationId xmlns:p14="http://schemas.microsoft.com/office/powerpoint/2010/main" val="23523998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18364835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1005798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26</a:t>
            </a:fld>
            <a:endParaRPr lang="zh-CN" altLang="en-US"/>
          </a:p>
        </p:txBody>
      </p:sp>
    </p:spTree>
    <p:extLst>
      <p:ext uri="{BB962C8B-B14F-4D97-AF65-F5344CB8AC3E}">
        <p14:creationId xmlns:p14="http://schemas.microsoft.com/office/powerpoint/2010/main" val="2691631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dirty="0"/>
              <a:t>改版理由：考虑到手机互联网用户在不断的增多，家中可能没有电脑但一般都会有一部智能手机，为了增加学生和家长的参与度，我们首先开发了教讯通家长端</a:t>
            </a:r>
            <a:r>
              <a:rPr lang="en-US" altLang="zh-CN" dirty="0"/>
              <a:t>APP</a:t>
            </a:r>
            <a:r>
              <a:rPr lang="zh-CN" altLang="en-US" dirty="0"/>
              <a:t>，这样可以使绝大部分的学生和家长在家可以完成教师布置下来的任务和活动。又根据多所学校的校长和老师的反馈，如果教师也能出教讯通</a:t>
            </a:r>
            <a:r>
              <a:rPr lang="en-US" altLang="zh-CN" dirty="0"/>
              <a:t>APP</a:t>
            </a:r>
            <a:r>
              <a:rPr lang="zh-CN" altLang="en-US" dirty="0"/>
              <a:t>更能提高我们教师的作业批改的效率和评价学生的速度。同时教师不必在电脑跟前，只要有空闲的时间就可以打开教讯通</a:t>
            </a:r>
            <a:r>
              <a:rPr lang="en-US" altLang="zh-CN" dirty="0"/>
              <a:t>APP</a:t>
            </a:r>
            <a:r>
              <a:rPr lang="zh-CN" altLang="en-US" dirty="0"/>
              <a:t>批改几份作业，看看学生的反馈等，这样就可以使让我们的教师想什么时候登陆云平台就可以很便捷的登陆云平台操作。</a:t>
            </a:r>
          </a:p>
        </p:txBody>
      </p:sp>
      <p:sp>
        <p:nvSpPr>
          <p:cNvPr id="4" name="灯片编号占位符 3"/>
          <p:cNvSpPr>
            <a:spLocks noGrp="1"/>
          </p:cNvSpPr>
          <p:nvPr>
            <p:ph type="sldNum" sz="quarter" idx="10"/>
          </p:nvPr>
        </p:nvSpPr>
        <p:spPr/>
        <p:txBody>
          <a:bodyPr/>
          <a:lstStyle/>
          <a:p>
            <a:fld id="{4E38F04A-84B0-4E5D-A1A7-EE43D6EF2A66}" type="slidenum">
              <a:rPr lang="zh-CN" altLang="en-US" smtClean="0"/>
              <a:t>27</a:t>
            </a:fld>
            <a:endParaRPr lang="zh-CN" altLang="en-US"/>
          </a:p>
        </p:txBody>
      </p:sp>
    </p:spTree>
    <p:extLst>
      <p:ext uri="{BB962C8B-B14F-4D97-AF65-F5344CB8AC3E}">
        <p14:creationId xmlns:p14="http://schemas.microsoft.com/office/powerpoint/2010/main" val="3400164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3381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extLst>
      <p:ext uri="{BB962C8B-B14F-4D97-AF65-F5344CB8AC3E}">
        <p14:creationId xmlns:p14="http://schemas.microsoft.com/office/powerpoint/2010/main" val="2292875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5</a:t>
            </a:fld>
            <a:endParaRPr lang="zh-CN" altLang="en-US"/>
          </a:p>
        </p:txBody>
      </p:sp>
    </p:spTree>
    <p:extLst>
      <p:ext uri="{BB962C8B-B14F-4D97-AF65-F5344CB8AC3E}">
        <p14:creationId xmlns:p14="http://schemas.microsoft.com/office/powerpoint/2010/main" val="1706396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6</a:t>
            </a:fld>
            <a:endParaRPr lang="zh-CN" altLang="en-US"/>
          </a:p>
        </p:txBody>
      </p:sp>
    </p:spTree>
    <p:extLst>
      <p:ext uri="{BB962C8B-B14F-4D97-AF65-F5344CB8AC3E}">
        <p14:creationId xmlns:p14="http://schemas.microsoft.com/office/powerpoint/2010/main" val="135491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7</a:t>
            </a:fld>
            <a:endParaRPr lang="zh-CN" altLang="en-US"/>
          </a:p>
        </p:txBody>
      </p:sp>
    </p:spTree>
    <p:extLst>
      <p:ext uri="{BB962C8B-B14F-4D97-AF65-F5344CB8AC3E}">
        <p14:creationId xmlns:p14="http://schemas.microsoft.com/office/powerpoint/2010/main" val="31067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8</a:t>
            </a:fld>
            <a:endParaRPr lang="zh-CN" altLang="en-US"/>
          </a:p>
        </p:txBody>
      </p:sp>
    </p:spTree>
    <p:extLst>
      <p:ext uri="{BB962C8B-B14F-4D97-AF65-F5344CB8AC3E}">
        <p14:creationId xmlns:p14="http://schemas.microsoft.com/office/powerpoint/2010/main" val="148269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lang="zh-CN" altLang="en-US" dirty="0"/>
          </a:p>
        </p:txBody>
      </p:sp>
      <p:sp>
        <p:nvSpPr>
          <p:cNvPr id="4" name="灯片编号占位符 3"/>
          <p:cNvSpPr>
            <a:spLocks noGrp="1"/>
          </p:cNvSpPr>
          <p:nvPr>
            <p:ph type="sldNum" sz="quarter" idx="10"/>
          </p:nvPr>
        </p:nvSpPr>
        <p:spPr/>
        <p:txBody>
          <a:bodyPr/>
          <a:lstStyle/>
          <a:p>
            <a:fld id="{4E38F04A-84B0-4E5D-A1A7-EE43D6EF2A66}" type="slidenum">
              <a:rPr lang="zh-CN" altLang="en-US" smtClean="0"/>
              <a:t>9</a:t>
            </a:fld>
            <a:endParaRPr lang="zh-CN" altLang="en-US"/>
          </a:p>
        </p:txBody>
      </p:sp>
    </p:spTree>
    <p:extLst>
      <p:ext uri="{BB962C8B-B14F-4D97-AF65-F5344CB8AC3E}">
        <p14:creationId xmlns:p14="http://schemas.microsoft.com/office/powerpoint/2010/main" val="2746171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grpSp>
        <p:nvGrpSpPr>
          <p:cNvPr id="60" name="组合 59"/>
          <p:cNvGrpSpPr/>
          <p:nvPr/>
        </p:nvGrpSpPr>
        <p:grpSpPr>
          <a:xfrm>
            <a:off x="281032" y="243070"/>
            <a:ext cx="11664041" cy="6380197"/>
            <a:chOff x="281032" y="243070"/>
            <a:chExt cx="11664041" cy="6380197"/>
          </a:xfrm>
        </p:grpSpPr>
        <p:sp>
          <p:nvSpPr>
            <p:cNvPr id="66" name="任意多边形 65"/>
            <p:cNvSpPr/>
            <p:nvPr/>
          </p:nvSpPr>
          <p:spPr>
            <a:xfrm>
              <a:off x="281032" y="243070"/>
              <a:ext cx="9125961" cy="5890171"/>
            </a:xfrm>
            <a:custGeom>
              <a:avLst/>
              <a:gdLst>
                <a:gd name="connsiteX0" fmla="*/ 0 w 9125961"/>
                <a:gd name="connsiteY0" fmla="*/ 0 h 5890171"/>
                <a:gd name="connsiteX1" fmla="*/ 9125961 w 9125961"/>
                <a:gd name="connsiteY1" fmla="*/ 0 h 5890171"/>
                <a:gd name="connsiteX2" fmla="*/ 3055475 w 9125961"/>
                <a:gd name="connsiteY2" fmla="*/ 5890171 h 5890171"/>
                <a:gd name="connsiteX3" fmla="*/ 0 w 9125961"/>
                <a:gd name="connsiteY3" fmla="*/ 2834696 h 5890171"/>
              </a:gdLst>
              <a:ahLst/>
              <a:cxnLst>
                <a:cxn ang="0">
                  <a:pos x="connsiteX0" y="connsiteY0"/>
                </a:cxn>
                <a:cxn ang="0">
                  <a:pos x="connsiteX1" y="connsiteY1"/>
                </a:cxn>
                <a:cxn ang="0">
                  <a:pos x="connsiteX2" y="connsiteY2"/>
                </a:cxn>
                <a:cxn ang="0">
                  <a:pos x="connsiteX3" y="connsiteY3"/>
                </a:cxn>
              </a:cxnLst>
              <a:rect l="l" t="t" r="r" b="b"/>
              <a:pathLst>
                <a:path w="9125961" h="5890171">
                  <a:moveTo>
                    <a:pt x="0" y="0"/>
                  </a:moveTo>
                  <a:lnTo>
                    <a:pt x="9125961" y="0"/>
                  </a:lnTo>
                  <a:lnTo>
                    <a:pt x="3055475" y="5890171"/>
                  </a:lnTo>
                  <a:lnTo>
                    <a:pt x="0" y="2834696"/>
                  </a:lnTo>
                  <a:close/>
                </a:path>
              </a:pathLst>
            </a:custGeom>
            <a:solidFill>
              <a:srgbClr val="E0E1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任意多边形 66"/>
            <p:cNvSpPr/>
            <p:nvPr/>
          </p:nvSpPr>
          <p:spPr>
            <a:xfrm flipH="1" flipV="1">
              <a:off x="3336391" y="243070"/>
              <a:ext cx="8608682" cy="6380197"/>
            </a:xfrm>
            <a:custGeom>
              <a:avLst/>
              <a:gdLst>
                <a:gd name="connsiteX0" fmla="*/ 2550447 w 8608682"/>
                <a:gd name="connsiteY0" fmla="*/ 6380197 h 6380197"/>
                <a:gd name="connsiteX1" fmla="*/ 0 w 8608682"/>
                <a:gd name="connsiteY1" fmla="*/ 6380197 h 6380197"/>
                <a:gd name="connsiteX2" fmla="*/ 0 w 8608682"/>
                <a:gd name="connsiteY2" fmla="*/ 0 h 6380197"/>
                <a:gd name="connsiteX3" fmla="*/ 8106769 w 8608682"/>
                <a:gd name="connsiteY3" fmla="*/ 0 h 6380197"/>
                <a:gd name="connsiteX4" fmla="*/ 8608682 w 8608682"/>
                <a:gd name="connsiteY4" fmla="*/ 501914 h 63801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08682" h="6380197">
                  <a:moveTo>
                    <a:pt x="2550447" y="6380197"/>
                  </a:moveTo>
                  <a:lnTo>
                    <a:pt x="0" y="6380197"/>
                  </a:lnTo>
                  <a:lnTo>
                    <a:pt x="0" y="0"/>
                  </a:lnTo>
                  <a:lnTo>
                    <a:pt x="8106769" y="0"/>
                  </a:lnTo>
                  <a:lnTo>
                    <a:pt x="8608682" y="501914"/>
                  </a:lnTo>
                  <a:close/>
                </a:path>
              </a:pathLst>
            </a:cu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直角三角形 67"/>
          <p:cNvSpPr/>
          <p:nvPr/>
        </p:nvSpPr>
        <p:spPr>
          <a:xfrm>
            <a:off x="0" y="3133383"/>
            <a:ext cx="3727048" cy="3727048"/>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直角三角形 68"/>
          <p:cNvSpPr/>
          <p:nvPr/>
        </p:nvSpPr>
        <p:spPr>
          <a:xfrm rot="18914386">
            <a:off x="9608550" y="-648068"/>
            <a:ext cx="1296133" cy="1296133"/>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任意多边形 69"/>
          <p:cNvSpPr/>
          <p:nvPr/>
        </p:nvSpPr>
        <p:spPr>
          <a:xfrm rot="18914386">
            <a:off x="9871951" y="149846"/>
            <a:ext cx="769329" cy="769329"/>
          </a:xfrm>
          <a:custGeom>
            <a:avLst/>
            <a:gdLst>
              <a:gd name="connsiteX0" fmla="*/ 0 w 1296133"/>
              <a:gd name="connsiteY0" fmla="*/ 0 h 1296133"/>
              <a:gd name="connsiteX1" fmla="*/ 63602 w 1296133"/>
              <a:gd name="connsiteY1" fmla="*/ 63602 h 1296133"/>
              <a:gd name="connsiteX2" fmla="*/ 63602 w 1296133"/>
              <a:gd name="connsiteY2" fmla="*/ 1231995 h 1296133"/>
              <a:gd name="connsiteX3" fmla="*/ 1231995 w 1296133"/>
              <a:gd name="connsiteY3" fmla="*/ 1231995 h 1296133"/>
              <a:gd name="connsiteX4" fmla="*/ 1296133 w 1296133"/>
              <a:gd name="connsiteY4" fmla="*/ 1296133 h 1296133"/>
              <a:gd name="connsiteX5" fmla="*/ 0 w 1296133"/>
              <a:gd name="connsiteY5" fmla="*/ 1296133 h 1296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6133" h="1296133">
                <a:moveTo>
                  <a:pt x="0" y="0"/>
                </a:moveTo>
                <a:lnTo>
                  <a:pt x="63602" y="63602"/>
                </a:lnTo>
                <a:lnTo>
                  <a:pt x="63602" y="1231995"/>
                </a:lnTo>
                <a:lnTo>
                  <a:pt x="1231995" y="1231995"/>
                </a:lnTo>
                <a:lnTo>
                  <a:pt x="1296133" y="1296133"/>
                </a:lnTo>
                <a:lnTo>
                  <a:pt x="0" y="1296133"/>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任意多边形 70"/>
          <p:cNvSpPr/>
          <p:nvPr/>
        </p:nvSpPr>
        <p:spPr>
          <a:xfrm>
            <a:off x="281032" y="3072964"/>
            <a:ext cx="3538728" cy="3538728"/>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
        <p:nvSpPr>
          <p:cNvPr id="3" name="KSO_CT2"/>
          <p:cNvSpPr>
            <a:spLocks noGrp="1"/>
          </p:cNvSpPr>
          <p:nvPr>
            <p:ph type="subTitle" idx="1" hasCustomPrompt="1"/>
          </p:nvPr>
        </p:nvSpPr>
        <p:spPr>
          <a:xfrm>
            <a:off x="6859263" y="3399365"/>
            <a:ext cx="4313850" cy="411460"/>
          </a:xfrm>
          <a:noFill/>
        </p:spPr>
        <p:txBody>
          <a:bodyPr>
            <a:noAutofit/>
          </a:bodyPr>
          <a:lstStyle>
            <a:lvl1pPr marL="0" indent="0" algn="r">
              <a:buNone/>
              <a:defRPr sz="2400" b="0">
                <a:solidFill>
                  <a:schemeClr val="tx1">
                    <a:lumMod val="50000"/>
                  </a:schemeClr>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smtClean="0"/>
              <a:t>单击此处添加您的副标题</a:t>
            </a:r>
          </a:p>
        </p:txBody>
      </p:sp>
      <p:sp>
        <p:nvSpPr>
          <p:cNvPr id="7" name="KSO_CT1"/>
          <p:cNvSpPr>
            <a:spLocks noGrp="1"/>
          </p:cNvSpPr>
          <p:nvPr>
            <p:ph type="title" hasCustomPrompt="1"/>
          </p:nvPr>
        </p:nvSpPr>
        <p:spPr>
          <a:xfrm>
            <a:off x="3336391" y="2324100"/>
            <a:ext cx="7836721" cy="966758"/>
          </a:xfrm>
        </p:spPr>
        <p:txBody>
          <a:bodyPr anchor="b">
            <a:noAutofit/>
          </a:bodyPr>
          <a:lstStyle>
            <a:lvl1pPr algn="r">
              <a:lnSpc>
                <a:spcPct val="100000"/>
              </a:lnSpc>
              <a:defRPr sz="4000" b="1" kern="1000" baseline="0">
                <a:solidFill>
                  <a:schemeClr val="accent1"/>
                </a:solidFill>
                <a:effectLst/>
                <a:latin typeface="+mj-ea"/>
                <a:ea typeface="+mj-ea"/>
              </a:defRPr>
            </a:lvl1pPr>
          </a:lstStyle>
          <a:p>
            <a:r>
              <a:rPr lang="zh-CN" altLang="en-US" dirty="0" smtClean="0"/>
              <a:t>单击此处添加您的标题文字</a:t>
            </a:r>
            <a:endParaRPr lang="zh-CN" altLang="en-US" dirty="0"/>
          </a:p>
        </p:txBody>
      </p:sp>
      <p:cxnSp>
        <p:nvCxnSpPr>
          <p:cNvPr id="73" name="直接连接符 72"/>
          <p:cNvCxnSpPr/>
          <p:nvPr/>
        </p:nvCxnSpPr>
        <p:spPr>
          <a:xfrm>
            <a:off x="3336391" y="3288054"/>
            <a:ext cx="7840009"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6859263" y="3916548"/>
            <a:ext cx="4325426"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1"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2113843" y="365125"/>
            <a:ext cx="7933269" cy="5811838"/>
          </a:xfrm>
        </p:spPr>
        <p:txBody>
          <a:bodyPr vert="eaVert"/>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a:xfrm>
            <a:off x="838200" y="86919"/>
            <a:ext cx="10852859" cy="796011"/>
          </a:xfrm>
        </p:spPr>
        <p:txBody>
          <a:bodyPr>
            <a:normAutofit/>
          </a:bodyPr>
          <a:lstStyle>
            <a:lvl1pPr>
              <a:defRPr sz="3200">
                <a:solidFill>
                  <a:schemeClr val="accent1"/>
                </a:solidFill>
              </a:defRPr>
            </a:lvl1pPr>
          </a:lstStyle>
          <a:p>
            <a:r>
              <a:rPr lang="zh-CN" altLang="en-US" smtClean="0"/>
              <a:t>单击此处编辑母版标题样式</a:t>
            </a:r>
            <a:endParaRPr lang="en-US" dirty="0"/>
          </a:p>
        </p:txBody>
      </p:sp>
      <p:sp>
        <p:nvSpPr>
          <p:cNvPr id="3" name="KSO_BC1"/>
          <p:cNvSpPr>
            <a:spLocks noGrp="1"/>
          </p:cNvSpPr>
          <p:nvPr>
            <p:ph idx="1"/>
          </p:nvPr>
        </p:nvSpPr>
        <p:spPr/>
        <p:txBody>
          <a:bodyPr>
            <a:normAutofit/>
          </a:bodyPr>
          <a:lstStyle>
            <a:lvl1pPr>
              <a:defRPr sz="2800">
                <a:solidFill>
                  <a:schemeClr val="accent1"/>
                </a:solidFill>
              </a:defRPr>
            </a:lvl1pPr>
            <a:lvl2pPr>
              <a:defRPr sz="1800"/>
            </a:lvl2pPr>
          </a:lstStyle>
          <a:p>
            <a:pPr lvl="0"/>
            <a:r>
              <a:rPr lang="zh-CN" altLang="en-US" smtClean="0"/>
              <a:t>单击此处编辑母版文本样式</a:t>
            </a:r>
          </a:p>
          <a:p>
            <a:pPr lvl="1"/>
            <a:r>
              <a:rPr lang="zh-CN" altLang="en-US" smtClean="0"/>
              <a:t>第二级</a:t>
            </a:r>
          </a:p>
        </p:txBody>
      </p:sp>
      <p:sp>
        <p:nvSpPr>
          <p:cNvPr id="4"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6" y="2108202"/>
            <a:ext cx="7994651" cy="1235075"/>
          </a:xfrm>
        </p:spPr>
        <p:txBody>
          <a:bodyPr anchor="b">
            <a:normAutofit/>
          </a:bodyPr>
          <a:lstStyle>
            <a:lvl1pPr algn="ctr">
              <a:defRPr sz="2700">
                <a:solidFill>
                  <a:schemeClr val="tx2"/>
                </a:solidFill>
                <a:effectLst/>
              </a:defRPr>
            </a:lvl1pPr>
          </a:lstStyle>
          <a:p>
            <a:r>
              <a:rPr lang="zh-CN" altLang="en-US" dirty="0" smtClean="0"/>
              <a:t>此处添加您的标题</a:t>
            </a:r>
            <a:endParaRPr lang="en-US" dirty="0"/>
          </a:p>
        </p:txBody>
      </p:sp>
      <p:sp>
        <p:nvSpPr>
          <p:cNvPr id="3" name="KSO_ST2"/>
          <p:cNvSpPr>
            <a:spLocks noGrp="1"/>
          </p:cNvSpPr>
          <p:nvPr>
            <p:ph type="body" idx="1" hasCustomPrompt="1"/>
          </p:nvPr>
        </p:nvSpPr>
        <p:spPr>
          <a:xfrm>
            <a:off x="4050894"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zh-CN" altLang="en-US" dirty="0" smtClean="0"/>
              <a:t>单击此处添加您的副标题</a:t>
            </a:r>
            <a:endParaRPr lang="en-US" altLang="zh-CN" dirty="0"/>
          </a:p>
        </p:txBody>
      </p:sp>
      <p:sp>
        <p:nvSpPr>
          <p:cNvPr id="4"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3"/>
            <a:ext cx="5080000" cy="4932363"/>
          </a:xfrm>
        </p:spPr>
        <p:txBody>
          <a:bodyPr/>
          <a:lstStyle/>
          <a:p>
            <a:pPr lvl="0"/>
            <a:r>
              <a:rPr lang="zh-CN" altLang="en-US" smtClean="0"/>
              <a:t>单击此处编辑母版文本样式</a:t>
            </a:r>
          </a:p>
          <a:p>
            <a:pPr lvl="1"/>
            <a:r>
              <a:rPr lang="zh-CN" altLang="en-US" smtClean="0"/>
              <a:t>第二级</a:t>
            </a:r>
          </a:p>
        </p:txBody>
      </p:sp>
      <p:sp>
        <p:nvSpPr>
          <p:cNvPr id="4" name="KSO_BC2"/>
          <p:cNvSpPr>
            <a:spLocks noGrp="1"/>
          </p:cNvSpPr>
          <p:nvPr>
            <p:ph sz="half" idx="2"/>
          </p:nvPr>
        </p:nvSpPr>
        <p:spPr>
          <a:xfrm>
            <a:off x="6519334" y="1244603"/>
            <a:ext cx="5094116" cy="4932363"/>
          </a:xfrm>
        </p:spPr>
        <p:txBody>
          <a:bodyPr/>
          <a:lstStyle/>
          <a:p>
            <a:pPr lvl="0"/>
            <a:r>
              <a:rPr lang="zh-CN" altLang="en-US" smtClean="0"/>
              <a:t>单击此处编辑母版文本样式</a:t>
            </a:r>
          </a:p>
          <a:p>
            <a:pPr lvl="1"/>
            <a:r>
              <a:rPr lang="zh-CN" altLang="en-US" smtClean="0"/>
              <a:t>第二级</a:t>
            </a:r>
          </a:p>
        </p:txBody>
      </p:sp>
      <p:sp>
        <p:nvSpPr>
          <p:cNvPr id="5"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KSO_BC1"/>
          <p:cNvSpPr>
            <a:spLocks noGrp="1"/>
          </p:cNvSpPr>
          <p:nvPr>
            <p:ph sz="half" idx="2"/>
          </p:nvPr>
        </p:nvSpPr>
        <p:spPr>
          <a:xfrm>
            <a:off x="1099436" y="2200274"/>
            <a:ext cx="5157787" cy="3684588"/>
          </a:xfrm>
        </p:spPr>
        <p:txBody>
          <a:bodyPr/>
          <a:lstStyle/>
          <a:p>
            <a:pPr lvl="0"/>
            <a:r>
              <a:rPr lang="zh-CN" altLang="en-US" smtClean="0"/>
              <a:t>单击此处编辑母版文本样式</a:t>
            </a:r>
          </a:p>
          <a:p>
            <a:pPr lvl="1"/>
            <a:r>
              <a:rPr lang="zh-CN" altLang="en-US" smtClean="0"/>
              <a:t>第二级</a:t>
            </a:r>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KSO_BC2"/>
          <p:cNvSpPr>
            <a:spLocks noGrp="1"/>
          </p:cNvSpPr>
          <p:nvPr>
            <p:ph sz="quarter" idx="4"/>
          </p:nvPr>
        </p:nvSpPr>
        <p:spPr>
          <a:xfrm>
            <a:off x="6431847" y="2200274"/>
            <a:ext cx="5183188" cy="3684588"/>
          </a:xfrm>
        </p:spPr>
        <p:txBody>
          <a:bodyPr/>
          <a:lstStyle/>
          <a:p>
            <a:pPr lvl="0"/>
            <a:r>
              <a:rPr lang="zh-CN" altLang="en-US" smtClean="0"/>
              <a:t>单击此处编辑母版文本样式</a:t>
            </a:r>
          </a:p>
          <a:p>
            <a:pPr lvl="1"/>
            <a:r>
              <a:rPr lang="zh-CN" altLang="en-US" smtClean="0"/>
              <a:t>第二级</a:t>
            </a:r>
          </a:p>
        </p:txBody>
      </p:sp>
      <p:sp>
        <p:nvSpPr>
          <p:cNvPr id="7"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1" y="533402"/>
            <a:ext cx="3932237"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p:cNvSpPr>
          <p:nvPr>
            <p:ph idx="1"/>
          </p:nvPr>
        </p:nvSpPr>
        <p:spPr>
          <a:xfrm>
            <a:off x="5487989" y="1063631"/>
            <a:ext cx="6172200" cy="4873625"/>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p:txBody>
      </p:sp>
      <p:sp>
        <p:nvSpPr>
          <p:cNvPr id="4" name="KSO_BC2"/>
          <p:cNvSpPr>
            <a:spLocks noGrp="1"/>
          </p:cNvSpPr>
          <p:nvPr>
            <p:ph type="body" sz="half" idx="2"/>
          </p:nvPr>
        </p:nvSpPr>
        <p:spPr>
          <a:xfrm>
            <a:off x="1144591" y="2133602"/>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24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KSO_FD"/>
          <p:cNvSpPr>
            <a:spLocks noGrp="1"/>
          </p:cNvSpPr>
          <p:nvPr>
            <p:ph type="dt" sz="half" idx="10"/>
          </p:nvPr>
        </p:nvSpPr>
        <p:spPr/>
        <p:txBody>
          <a:bodyPr/>
          <a:lstStyle/>
          <a:p>
            <a:fld id="{51ADD4BB-0FEA-4146-897D-0E0984C4CBD3}" type="datetimeFigureOut">
              <a:rPr lang="zh-CN" altLang="en-US" smtClean="0"/>
              <a:t>2017/7/5</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5F008100-E36E-4E3C-A9E5-F3E5C825D42B}" type="slidenum">
              <a:rPr lang="zh-CN" altLang="en-US" smtClean="0"/>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组合 17"/>
          <p:cNvGrpSpPr/>
          <p:nvPr/>
        </p:nvGrpSpPr>
        <p:grpSpPr>
          <a:xfrm>
            <a:off x="0" y="210312"/>
            <a:ext cx="740664" cy="512064"/>
            <a:chOff x="0" y="192024"/>
            <a:chExt cx="740664" cy="512064"/>
          </a:xfrm>
        </p:grpSpPr>
        <p:sp>
          <p:nvSpPr>
            <p:cNvPr id="19" name="矩形 18"/>
            <p:cNvSpPr/>
            <p:nvPr/>
          </p:nvSpPr>
          <p:spPr>
            <a:xfrm>
              <a:off x="0" y="192024"/>
              <a:ext cx="576072" cy="51206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30936" y="192024"/>
              <a:ext cx="109728" cy="51206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p:cNvGrpSpPr/>
          <p:nvPr/>
        </p:nvGrpSpPr>
        <p:grpSpPr>
          <a:xfrm>
            <a:off x="0" y="4394200"/>
            <a:ext cx="2487259" cy="2466231"/>
            <a:chOff x="0" y="3072964"/>
            <a:chExt cx="3819760" cy="3787467"/>
          </a:xfrm>
        </p:grpSpPr>
        <p:sp>
          <p:nvSpPr>
            <p:cNvPr id="22" name="直角三角形 21"/>
            <p:cNvSpPr/>
            <p:nvPr userDrawn="1"/>
          </p:nvSpPr>
          <p:spPr>
            <a:xfrm>
              <a:off x="0" y="3133383"/>
              <a:ext cx="3727048" cy="3727048"/>
            </a:xfrm>
            <a:prstGeom prst="r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userDrawn="1"/>
          </p:nvSpPr>
          <p:spPr>
            <a:xfrm>
              <a:off x="281032" y="3072964"/>
              <a:ext cx="3538728" cy="3538728"/>
            </a:xfrm>
            <a:custGeom>
              <a:avLst/>
              <a:gdLst>
                <a:gd name="connsiteX0" fmla="*/ 0 w 3538728"/>
                <a:gd name="connsiteY0" fmla="*/ 0 h 3538728"/>
                <a:gd name="connsiteX1" fmla="*/ 3538728 w 3538728"/>
                <a:gd name="connsiteY1" fmla="*/ 3538728 h 3538728"/>
                <a:gd name="connsiteX2" fmla="*/ 3405621 w 3538728"/>
                <a:gd name="connsiteY2" fmla="*/ 3538728 h 3538728"/>
                <a:gd name="connsiteX3" fmla="*/ 0 w 3538728"/>
                <a:gd name="connsiteY3" fmla="*/ 133107 h 3538728"/>
              </a:gdLst>
              <a:ahLst/>
              <a:cxnLst>
                <a:cxn ang="0">
                  <a:pos x="connsiteX0" y="connsiteY0"/>
                </a:cxn>
                <a:cxn ang="0">
                  <a:pos x="connsiteX1" y="connsiteY1"/>
                </a:cxn>
                <a:cxn ang="0">
                  <a:pos x="connsiteX2" y="connsiteY2"/>
                </a:cxn>
                <a:cxn ang="0">
                  <a:pos x="connsiteX3" y="connsiteY3"/>
                </a:cxn>
              </a:cxnLst>
              <a:rect l="l" t="t" r="r" b="b"/>
              <a:pathLst>
                <a:path w="3538728" h="3538728">
                  <a:moveTo>
                    <a:pt x="0" y="0"/>
                  </a:moveTo>
                  <a:lnTo>
                    <a:pt x="3538728" y="3538728"/>
                  </a:lnTo>
                  <a:lnTo>
                    <a:pt x="3405621" y="3538728"/>
                  </a:lnTo>
                  <a:lnTo>
                    <a:pt x="0" y="133107"/>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KSO_FD"/>
          <p:cNvSpPr>
            <a:spLocks noGrp="1"/>
          </p:cNvSpPr>
          <p:nvPr>
            <p:ph type="dt" sz="half" idx="2"/>
          </p:nvPr>
        </p:nvSpPr>
        <p:spPr>
          <a:xfrm>
            <a:off x="838200" y="64198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ADD4BB-0FEA-4146-897D-0E0984C4CBD3}" type="datetimeFigureOut">
              <a:rPr lang="zh-CN" altLang="en-US" smtClean="0"/>
              <a:t>2017/7/5</a:t>
            </a:fld>
            <a:endParaRPr lang="zh-CN" altLang="en-US"/>
          </a:p>
        </p:txBody>
      </p:sp>
      <p:sp>
        <p:nvSpPr>
          <p:cNvPr id="5" name="KSO_FT"/>
          <p:cNvSpPr>
            <a:spLocks noGrp="1"/>
          </p:cNvSpPr>
          <p:nvPr>
            <p:ph type="ftr" sz="quarter" idx="3"/>
          </p:nvPr>
        </p:nvSpPr>
        <p:spPr>
          <a:xfrm>
            <a:off x="4038600" y="64198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KSO_FN"/>
          <p:cNvSpPr>
            <a:spLocks noGrp="1"/>
          </p:cNvSpPr>
          <p:nvPr>
            <p:ph type="sldNum" sz="quarter" idx="4"/>
          </p:nvPr>
        </p:nvSpPr>
        <p:spPr>
          <a:xfrm>
            <a:off x="8610600" y="64198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08100-E36E-4E3C-A9E5-F3E5C825D42B}" type="slidenum">
              <a:rPr lang="zh-CN" altLang="en-US" smtClean="0"/>
              <a:t>‹#›</a:t>
            </a:fld>
            <a:endParaRPr lang="zh-CN" altLang="en-US"/>
          </a:p>
        </p:txBody>
      </p:sp>
      <p:sp>
        <p:nvSpPr>
          <p:cNvPr id="3" name="KSO_BC1"/>
          <p:cNvSpPr>
            <a:spLocks noGrp="1"/>
          </p:cNvSpPr>
          <p:nvPr>
            <p:ph type="body" idx="1"/>
          </p:nvPr>
        </p:nvSpPr>
        <p:spPr>
          <a:xfrm>
            <a:off x="838200" y="1133474"/>
            <a:ext cx="10852859" cy="5254625"/>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p:txBody>
      </p:sp>
      <p:sp>
        <p:nvSpPr>
          <p:cNvPr id="2" name="KSO_BT1"/>
          <p:cNvSpPr>
            <a:spLocks noGrp="1"/>
          </p:cNvSpPr>
          <p:nvPr>
            <p:ph type="title"/>
          </p:nvPr>
        </p:nvSpPr>
        <p:spPr>
          <a:xfrm>
            <a:off x="838200" y="124696"/>
            <a:ext cx="10377969" cy="796011"/>
          </a:xfrm>
          <a:prstGeom prst="rect">
            <a:avLst/>
          </a:prstGeom>
        </p:spPr>
        <p:txBody>
          <a:bodyPr vert="horz" lIns="91440" tIns="45720" rIns="91440" bIns="45720" rtlCol="0" anchor="ctr">
            <a:normAutofit/>
          </a:bodyPr>
          <a:lstStyle/>
          <a:p>
            <a:r>
              <a:rPr lang="zh-CN" altLang="en-US" dirty="0" smtClean="0"/>
              <a:t>单击此处编辑母版标题样式</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200" b="1" i="0" kern="1200" baseline="0">
          <a:solidFill>
            <a:schemeClr val="accent1"/>
          </a:solidFill>
          <a:effectLst/>
          <a:latin typeface="+mj-ea"/>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1"/>
        </a:buClr>
        <a:buSzPct val="50000"/>
        <a:buFont typeface="Wingdings" panose="05000000000000000000" pitchFamily="2" charset="2"/>
        <a:buChar char="u"/>
        <a:defRPr lang="zh-CN" altLang="en-US" sz="2800" kern="1200" baseline="0" dirty="0" smtClean="0">
          <a:solidFill>
            <a:schemeClr val="accent1"/>
          </a:solidFill>
          <a:latin typeface="+mj-ea"/>
          <a:ea typeface="+mj-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副标题 6"/>
          <p:cNvSpPr>
            <a:spLocks noGrp="1"/>
          </p:cNvSpPr>
          <p:nvPr>
            <p:ph type="subTitle" idx="1"/>
          </p:nvPr>
        </p:nvSpPr>
        <p:spPr/>
        <p:txBody>
          <a:bodyPr/>
          <a:lstStyle/>
          <a:p>
            <a:r>
              <a:rPr lang="zh-CN" altLang="en-US" dirty="0" smtClean="0"/>
              <a:t>牡丹江市教育信息中心  于红</a:t>
            </a:r>
            <a:endParaRPr lang="en-US" altLang="zh-CN" dirty="0"/>
          </a:p>
        </p:txBody>
      </p:sp>
      <p:sp>
        <p:nvSpPr>
          <p:cNvPr id="6" name="标题 5"/>
          <p:cNvSpPr>
            <a:spLocks noGrp="1"/>
          </p:cNvSpPr>
          <p:nvPr>
            <p:ph type="title"/>
          </p:nvPr>
        </p:nvSpPr>
        <p:spPr/>
        <p:txBody>
          <a:bodyPr>
            <a:normAutofit/>
          </a:bodyPr>
          <a:lstStyle/>
          <a:p>
            <a:r>
              <a:rPr lang="zh-CN" altLang="en-US" dirty="0" smtClean="0"/>
              <a:t>云平台</a:t>
            </a:r>
            <a:r>
              <a:rPr lang="en-US" altLang="zh-CN" dirty="0" smtClean="0"/>
              <a:t>2017</a:t>
            </a:r>
            <a:r>
              <a:rPr lang="zh-CN" altLang="en-US" dirty="0" smtClean="0"/>
              <a:t>年改版情况介绍</a:t>
            </a:r>
            <a:endParaRPr lang="zh-CN" altLang="en-US" dirty="0"/>
          </a:p>
        </p:txBody>
      </p:sp>
      <p:sp>
        <p:nvSpPr>
          <p:cNvPr id="2" name="灯片编号占位符 1"/>
          <p:cNvSpPr>
            <a:spLocks noGrp="1"/>
          </p:cNvSpPr>
          <p:nvPr>
            <p:ph type="sldNum" sz="quarter" idx="12"/>
          </p:nvPr>
        </p:nvSpPr>
        <p:spPr/>
        <p:txBody>
          <a:bodyPr/>
          <a:lstStyle/>
          <a:p>
            <a:fld id="{5F008100-E36E-4E3C-A9E5-F3E5C825D42B}" type="slidenum">
              <a:rPr lang="zh-CN" altLang="en-US" smtClean="0"/>
              <a:t>1</a:t>
            </a:fld>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个人资源中心</a:t>
            </a:r>
            <a:r>
              <a:rPr lang="en-US" altLang="zh-CN" dirty="0" smtClean="0"/>
              <a:t>---</a:t>
            </a:r>
            <a:r>
              <a:rPr lang="zh-CN" altLang="en-US" sz="2400" dirty="0" smtClean="0"/>
              <a:t>查看学生</a:t>
            </a:r>
            <a:r>
              <a:rPr lang="zh-CN" altLang="en-US" sz="2400" dirty="0"/>
              <a:t>回传资源</a:t>
            </a: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32951" y="1215771"/>
            <a:ext cx="7767836" cy="5254625"/>
          </a:xfrm>
        </p:spPr>
      </p:pic>
      <p:sp>
        <p:nvSpPr>
          <p:cNvPr id="5" name="矩形 4"/>
          <p:cNvSpPr/>
          <p:nvPr/>
        </p:nvSpPr>
        <p:spPr>
          <a:xfrm>
            <a:off x="487680" y="1307211"/>
            <a:ext cx="3462975" cy="3693319"/>
          </a:xfrm>
          <a:prstGeom prst="rect">
            <a:avLst/>
          </a:prstGeom>
        </p:spPr>
        <p:txBody>
          <a:bodyPr wrap="square">
            <a:spAutoFit/>
          </a:bodyPr>
          <a:lstStyle/>
          <a:p>
            <a:pPr>
              <a:lnSpc>
                <a:spcPct val="130000"/>
              </a:lnSpc>
            </a:pPr>
            <a:r>
              <a:rPr lang="zh-CN" altLang="en-US" b="1" dirty="0">
                <a:solidFill>
                  <a:srgbClr val="FF0000"/>
                </a:solidFill>
                <a:latin typeface="Arial" panose="020B0604020202020204" pitchFamily="34" charset="0"/>
                <a:ea typeface="微软雅黑" panose="020B0503020204020204" pitchFamily="34" charset="-122"/>
              </a:rPr>
              <a:t>改版前</a:t>
            </a:r>
            <a:endParaRPr lang="en-US" altLang="zh-CN" b="1" dirty="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教师查看下发记录只能看到学生</a:t>
            </a:r>
            <a:endParaRPr lang="en-US" altLang="zh-CN" b="1" dirty="0" smtClean="0">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已学习和未学习。</a:t>
            </a:r>
            <a:endParaRPr lang="en-US" altLang="zh-CN" b="1" dirty="0" smtClean="0">
              <a:latin typeface="Arial" panose="020B0604020202020204" pitchFamily="34" charset="0"/>
              <a:ea typeface="微软雅黑" panose="020B0503020204020204" pitchFamily="34" charset="-122"/>
            </a:endParaRPr>
          </a:p>
          <a:p>
            <a:pPr>
              <a:lnSpc>
                <a:spcPct val="130000"/>
              </a:lnSpc>
            </a:pPr>
            <a:endParaRPr lang="en-US" altLang="zh-CN" b="1" dirty="0">
              <a:latin typeface="Arial" panose="020B0604020202020204" pitchFamily="34" charset="0"/>
              <a:ea typeface="微软雅黑" panose="020B0503020204020204" pitchFamily="34" charset="-122"/>
            </a:endParaRPr>
          </a:p>
          <a:p>
            <a:pPr>
              <a:lnSpc>
                <a:spcPct val="130000"/>
              </a:lnSpc>
            </a:pPr>
            <a:r>
              <a:rPr lang="zh-CN" altLang="en-US" b="1" dirty="0">
                <a:solidFill>
                  <a:srgbClr val="FF0000"/>
                </a:solidFill>
                <a:latin typeface="Arial" panose="020B0604020202020204" pitchFamily="34" charset="0"/>
                <a:ea typeface="微软雅黑" panose="020B0503020204020204" pitchFamily="34" charset="-122"/>
              </a:rPr>
              <a:t>改版后</a:t>
            </a:r>
            <a:endParaRPr lang="en-US" altLang="zh-CN" b="1" dirty="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教师查看下发记录，可以选择年</a:t>
            </a:r>
            <a:endParaRPr lang="en-US" altLang="zh-CN" b="1" dirty="0" smtClean="0">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级和班级，如果需要学生回传的可以看到哪些已回传，哪些未回传，同时可以查看学生回传的资源。</a:t>
            </a:r>
            <a:endParaRPr lang="zh-CN" altLang="en-US" b="1" dirty="0">
              <a:latin typeface="Arial" panose="020B0604020202020204" pitchFamily="34" charset="0"/>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5F008100-E36E-4E3C-A9E5-F3E5C825D42B}" type="slidenum">
              <a:rPr lang="zh-CN" altLang="en-US" smtClean="0"/>
              <a:t>10</a:t>
            </a:fld>
            <a:endParaRPr lang="zh-CN"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个人资源中心</a:t>
            </a:r>
            <a:r>
              <a:rPr lang="en-US" altLang="zh-CN" dirty="0" smtClean="0"/>
              <a:t>---</a:t>
            </a:r>
            <a:r>
              <a:rPr lang="zh-CN" altLang="en-US" sz="2400" dirty="0" smtClean="0"/>
              <a:t>二维码分享资源</a:t>
            </a:r>
            <a:endParaRPr lang="zh-CN" altLang="en-US" sz="24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67150" y="1044575"/>
            <a:ext cx="7948930" cy="5254625"/>
          </a:xfrm>
        </p:spPr>
      </p:pic>
      <p:sp>
        <p:nvSpPr>
          <p:cNvPr id="3" name="文本框 2"/>
          <p:cNvSpPr txBox="1"/>
          <p:nvPr/>
        </p:nvSpPr>
        <p:spPr>
          <a:xfrm>
            <a:off x="214630" y="1170305"/>
            <a:ext cx="3839845" cy="4250690"/>
          </a:xfrm>
          <a:prstGeom prst="rect">
            <a:avLst/>
          </a:prstGeom>
          <a:noFill/>
        </p:spPr>
        <p:txBody>
          <a:bodyPr wrap="square" rtlCol="0">
            <a:spAutoFit/>
          </a:bodyPr>
          <a:lstStyle/>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改版前</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smtClean="0">
                <a:latin typeface="Arial" panose="020B0604020202020204" pitchFamily="34" charset="0"/>
                <a:ea typeface="微软雅黑" panose="020B0503020204020204" pitchFamily="34" charset="-122"/>
              </a:rPr>
              <a:t>个人资源中心上传的每一个资源都有一个二维码，扫描二维码只能是查看本人的资源，要想让其他人查看自己的资源必须先公开到公共资源中心，其他人扫描二维码才能查看资源。</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改版后</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smtClean="0">
                <a:latin typeface="Arial" panose="020B0604020202020204" pitchFamily="34" charset="0"/>
                <a:ea typeface="微软雅黑" panose="020B0503020204020204" pitchFamily="34" charset="-122"/>
              </a:rPr>
              <a:t>个人资源中心上传的资源可以通过扫描二维码分享给好友、分享到朋友圈、分享到班级圈。分享的资源不管是否为云空间用户都可以查看分享资源，如果不是空间用户只能查看当前分享资源，云空间用户可以正常对云空间操作。</a:t>
            </a:r>
          </a:p>
        </p:txBody>
      </p:sp>
      <p:sp>
        <p:nvSpPr>
          <p:cNvPr id="5" name="灯片编号占位符 4"/>
          <p:cNvSpPr>
            <a:spLocks noGrp="1"/>
          </p:cNvSpPr>
          <p:nvPr>
            <p:ph type="sldNum" sz="quarter" idx="12"/>
          </p:nvPr>
        </p:nvSpPr>
        <p:spPr/>
        <p:txBody>
          <a:bodyPr/>
          <a:lstStyle/>
          <a:p>
            <a:fld id="{5F008100-E36E-4E3C-A9E5-F3E5C825D42B}" type="slidenum">
              <a:rPr lang="zh-CN" altLang="en-US" smtClean="0"/>
              <a:t>11</a:t>
            </a:fld>
            <a:endParaRPr lang="zh-CN"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作业中心（任务中心）</a:t>
            </a:r>
            <a:r>
              <a:rPr lang="en-US" altLang="zh-CN" dirty="0" smtClean="0"/>
              <a:t>---</a:t>
            </a:r>
            <a:r>
              <a:rPr lang="zh-CN" altLang="en-US" sz="2400" dirty="0" smtClean="0"/>
              <a:t>新增创建闯关作业</a:t>
            </a:r>
            <a:endParaRPr lang="zh-CN" altLang="en-US" sz="2400" dirty="0"/>
          </a:p>
        </p:txBody>
      </p:sp>
      <p:sp>
        <p:nvSpPr>
          <p:cNvPr id="3" name="文本框 2"/>
          <p:cNvSpPr txBox="1"/>
          <p:nvPr/>
        </p:nvSpPr>
        <p:spPr>
          <a:xfrm>
            <a:off x="442595" y="1213485"/>
            <a:ext cx="2825115" cy="2968625"/>
          </a:xfrm>
          <a:prstGeom prst="rect">
            <a:avLst/>
          </a:prstGeom>
          <a:noFill/>
        </p:spPr>
        <p:txBody>
          <a:bodyPr wrap="square" rtlCol="0">
            <a:spAutoFit/>
          </a:bodyPr>
          <a:lstStyle/>
          <a:p>
            <a:pPr>
              <a:lnSpc>
                <a:spcPct val="130000"/>
              </a:lnSpc>
            </a:pPr>
            <a:r>
              <a:rPr lang="zh-CN" altLang="en-US" b="1" dirty="0" smtClean="0">
                <a:latin typeface="Arial" panose="020B0604020202020204" pitchFamily="34" charset="0"/>
                <a:ea typeface="微软雅黑" panose="020B0503020204020204" pitchFamily="34" charset="-122"/>
              </a:rPr>
              <a:t>闯关作业是教师创建设置不同难以程度的作业，学生达到教师设置的通关分数，可以闯关进入第二关，以此类推，闯关作业可以设置五关内容，每关可以设置</a:t>
            </a:r>
            <a:r>
              <a:rPr lang="en-US" altLang="zh-CN" b="1" dirty="0" smtClean="0">
                <a:latin typeface="Arial" panose="020B0604020202020204" pitchFamily="34" charset="0"/>
                <a:ea typeface="微软雅黑" panose="020B0503020204020204" pitchFamily="34" charset="-122"/>
              </a:rPr>
              <a:t>4</a:t>
            </a:r>
            <a:r>
              <a:rPr lang="zh-CN" altLang="en-US" b="1" dirty="0" smtClean="0">
                <a:latin typeface="Arial" panose="020B0604020202020204" pitchFamily="34" charset="0"/>
                <a:ea typeface="微软雅黑" panose="020B0503020204020204" pitchFamily="34" charset="-122"/>
              </a:rPr>
              <a:t>次难易程度类似的不同试题。</a:t>
            </a: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40760" y="882650"/>
            <a:ext cx="8337550" cy="5624195"/>
          </a:xfr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3880" y="2412533"/>
            <a:ext cx="3513107" cy="3082744"/>
          </a:xfrm>
          <a:prstGeom prst="rect">
            <a:avLst/>
          </a:prstGeom>
        </p:spPr>
      </p:pic>
      <p:sp>
        <p:nvSpPr>
          <p:cNvPr id="2" name="灯片编号占位符 1"/>
          <p:cNvSpPr>
            <a:spLocks noGrp="1"/>
          </p:cNvSpPr>
          <p:nvPr>
            <p:ph type="sldNum" sz="quarter" idx="12"/>
          </p:nvPr>
        </p:nvSpPr>
        <p:spPr/>
        <p:txBody>
          <a:bodyPr/>
          <a:lstStyle/>
          <a:p>
            <a:fld id="{5F008100-E36E-4E3C-A9E5-F3E5C825D42B}" type="slidenum">
              <a:rPr lang="zh-CN" altLang="en-US" smtClean="0"/>
              <a:t>12</a:t>
            </a:fld>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作业中心</a:t>
            </a:r>
            <a:r>
              <a:rPr lang="zh-CN" altLang="en-US" dirty="0" smtClean="0">
                <a:sym typeface="+mn-ea"/>
              </a:rPr>
              <a:t>（任务中心）</a:t>
            </a:r>
            <a:r>
              <a:rPr lang="en-US" altLang="zh-CN" dirty="0" smtClean="0"/>
              <a:t>---</a:t>
            </a:r>
            <a:r>
              <a:rPr lang="zh-CN" altLang="en-US" sz="2400" dirty="0" smtClean="0"/>
              <a:t>设置闯关</a:t>
            </a:r>
            <a:r>
              <a:rPr lang="zh-CN" altLang="en-US" sz="2400" dirty="0"/>
              <a:t>试题</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59945" y="1168986"/>
            <a:ext cx="8131113" cy="5254625"/>
          </a:xfrm>
        </p:spPr>
      </p:pic>
      <p:sp>
        <p:nvSpPr>
          <p:cNvPr id="3" name="文本框 2"/>
          <p:cNvSpPr txBox="1"/>
          <p:nvPr/>
        </p:nvSpPr>
        <p:spPr>
          <a:xfrm>
            <a:off x="568325" y="1522095"/>
            <a:ext cx="2825115" cy="1529715"/>
          </a:xfrm>
          <a:prstGeom prst="rect">
            <a:avLst/>
          </a:prstGeom>
          <a:noFill/>
        </p:spPr>
        <p:txBody>
          <a:bodyPr wrap="square" rtlCol="0">
            <a:spAutoFit/>
          </a:bodyPr>
          <a:lstStyle/>
          <a:p>
            <a:pPr>
              <a:lnSpc>
                <a:spcPct val="130000"/>
              </a:lnSpc>
            </a:pPr>
            <a:r>
              <a:rPr lang="zh-CN" altLang="en-US" b="1" dirty="0" smtClean="0">
                <a:latin typeface="Arial" panose="020B0604020202020204" pitchFamily="34" charset="0"/>
                <a:ea typeface="微软雅黑" panose="020B0503020204020204" pitchFamily="34" charset="-122"/>
              </a:rPr>
              <a:t>闯关作业设置试题与作业试题的创建一致，只是需要设置过关分数，判断学生是否过关。</a:t>
            </a:r>
          </a:p>
        </p:txBody>
      </p:sp>
      <p:sp>
        <p:nvSpPr>
          <p:cNvPr id="5" name="灯片编号占位符 4"/>
          <p:cNvSpPr>
            <a:spLocks noGrp="1"/>
          </p:cNvSpPr>
          <p:nvPr>
            <p:ph type="sldNum" sz="quarter" idx="12"/>
          </p:nvPr>
        </p:nvSpPr>
        <p:spPr/>
        <p:txBody>
          <a:bodyPr/>
          <a:lstStyle/>
          <a:p>
            <a:fld id="{5F008100-E36E-4E3C-A9E5-F3E5C825D42B}" type="slidenum">
              <a:rPr lang="zh-CN" altLang="en-US" smtClean="0"/>
              <a:t>13</a:t>
            </a:fld>
            <a:endParaRPr lang="zh-CN" alt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作业中心</a:t>
            </a:r>
            <a:r>
              <a:rPr lang="zh-CN" altLang="en-US" dirty="0" smtClean="0">
                <a:sym typeface="+mn-ea"/>
              </a:rPr>
              <a:t>（任务中心）</a:t>
            </a:r>
            <a:r>
              <a:rPr lang="en-US" altLang="zh-CN" dirty="0" smtClean="0"/>
              <a:t>---</a:t>
            </a:r>
            <a:r>
              <a:rPr lang="zh-CN" altLang="en-US" sz="2400" dirty="0" smtClean="0"/>
              <a:t>批量导入客观试题</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4630" y="1132205"/>
            <a:ext cx="7666355" cy="5254625"/>
          </a:xfrm>
        </p:spPr>
      </p:pic>
      <p:sp>
        <p:nvSpPr>
          <p:cNvPr id="5" name="文本框 4"/>
          <p:cNvSpPr txBox="1"/>
          <p:nvPr/>
        </p:nvSpPr>
        <p:spPr>
          <a:xfrm>
            <a:off x="214630" y="1170305"/>
            <a:ext cx="3839845" cy="3610610"/>
          </a:xfrm>
          <a:prstGeom prst="rect">
            <a:avLst/>
          </a:prstGeom>
          <a:noFill/>
        </p:spPr>
        <p:txBody>
          <a:bodyPr wrap="square" rtlCol="0">
            <a:spAutoFit/>
          </a:bodyPr>
          <a:lstStyle/>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改版前</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smtClean="0">
                <a:latin typeface="Arial" panose="020B0604020202020204" pitchFamily="34" charset="0"/>
                <a:ea typeface="微软雅黑" panose="020B0503020204020204" pitchFamily="34" charset="-122"/>
              </a:rPr>
              <a:t>我的题库创建试题要一道题一道题的创建，没有批量创建试题的功能。</a:t>
            </a:r>
          </a:p>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改版后</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1</a:t>
            </a:r>
            <a:r>
              <a:rPr lang="zh-CN" altLang="en-US" sz="1600" b="1" dirty="0" smtClean="0">
                <a:latin typeface="Arial" panose="020B0604020202020204" pitchFamily="34" charset="0"/>
                <a:ea typeface="微软雅黑" panose="020B0503020204020204" pitchFamily="34" charset="-122"/>
              </a:rPr>
              <a:t>、增加客观题批量导入功能，教师下载模板，按照模板要求录入试题，这样就可以批量导入试题。</a:t>
            </a:r>
          </a:p>
          <a:p>
            <a:pPr>
              <a:lnSpc>
                <a:spcPct val="130000"/>
              </a:lnSpc>
            </a:pPr>
            <a:r>
              <a:rPr lang="en-US" altLang="zh-CN" sz="1600" b="1" dirty="0" smtClean="0">
                <a:latin typeface="Arial" panose="020B0604020202020204" pitchFamily="34" charset="0"/>
                <a:ea typeface="微软雅黑" panose="020B0503020204020204" pitchFamily="34" charset="-122"/>
              </a:rPr>
              <a:t>2</a:t>
            </a:r>
            <a:r>
              <a:rPr lang="zh-CN" altLang="en-US" sz="1600" b="1" dirty="0" smtClean="0">
                <a:latin typeface="Arial" panose="020B0604020202020204" pitchFamily="34" charset="0"/>
                <a:ea typeface="微软雅黑" panose="020B0503020204020204" pitchFamily="34" charset="-122"/>
              </a:rPr>
              <a:t>、进一步增加整张试卷可以图片形式下发，如何创建学生答题卡，让学生对照试卷在答题卡上作答。同样客观题可以自动批改主观题教师手动批改。</a:t>
            </a:r>
          </a:p>
        </p:txBody>
      </p:sp>
      <p:sp>
        <p:nvSpPr>
          <p:cNvPr id="3" name="灯片编号占位符 2"/>
          <p:cNvSpPr>
            <a:spLocks noGrp="1"/>
          </p:cNvSpPr>
          <p:nvPr>
            <p:ph type="sldNum" sz="quarter" idx="12"/>
          </p:nvPr>
        </p:nvSpPr>
        <p:spPr/>
        <p:txBody>
          <a:bodyPr/>
          <a:lstStyle/>
          <a:p>
            <a:fld id="{5F008100-E36E-4E3C-A9E5-F3E5C825D42B}" type="slidenum">
              <a:rPr lang="zh-CN" altLang="en-US" smtClean="0"/>
              <a:t>14</a:t>
            </a:fld>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教研中心</a:t>
            </a:r>
            <a:r>
              <a:rPr lang="en-US" altLang="zh-CN" dirty="0" smtClean="0"/>
              <a:t>---</a:t>
            </a:r>
            <a:r>
              <a:rPr lang="zh-CN" altLang="en-US" sz="2400" dirty="0" smtClean="0"/>
              <a:t>新增晒课活动</a:t>
            </a:r>
            <a:endParaRPr lang="zh-CN" altLang="en-US" sz="2400" dirty="0"/>
          </a:p>
        </p:txBody>
      </p:sp>
      <p:sp>
        <p:nvSpPr>
          <p:cNvPr id="3" name="文本框 2"/>
          <p:cNvSpPr txBox="1"/>
          <p:nvPr/>
        </p:nvSpPr>
        <p:spPr>
          <a:xfrm>
            <a:off x="501015" y="1207770"/>
            <a:ext cx="3106420" cy="3293209"/>
          </a:xfrm>
          <a:prstGeom prst="rect">
            <a:avLst/>
          </a:prstGeom>
          <a:noFill/>
        </p:spPr>
        <p:txBody>
          <a:bodyPr wrap="square" rtlCol="0">
            <a:spAutoFit/>
          </a:bodyPr>
          <a:lstStyle/>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改版前</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1</a:t>
            </a:r>
            <a:r>
              <a:rPr lang="zh-CN" altLang="en-US" sz="1600" b="1" dirty="0" smtClean="0">
                <a:latin typeface="Arial" panose="020B0604020202020204" pitchFamily="34" charset="0"/>
                <a:ea typeface="微软雅黑" panose="020B0503020204020204" pitchFamily="34" charset="-122"/>
              </a:rPr>
              <a:t>、教研中心可以发起教研活动，进行个人和集体备课，没有晒课功能</a:t>
            </a:r>
          </a:p>
          <a:p>
            <a:pPr>
              <a:lnSpc>
                <a:spcPct val="130000"/>
              </a:lnSpc>
            </a:pPr>
            <a:r>
              <a:rPr lang="zh-CN" altLang="en-US" sz="1600" b="1" dirty="0">
                <a:solidFill>
                  <a:srgbClr val="FF0000"/>
                </a:solidFill>
                <a:latin typeface="Arial" panose="020B0604020202020204" pitchFamily="34" charset="0"/>
                <a:ea typeface="微软雅黑" panose="020B0503020204020204" pitchFamily="34" charset="-122"/>
              </a:rPr>
              <a:t>改版</a:t>
            </a:r>
            <a:r>
              <a:rPr lang="zh-CN" altLang="en-US" sz="1600" b="1" dirty="0" smtClean="0">
                <a:solidFill>
                  <a:srgbClr val="FF0000"/>
                </a:solidFill>
                <a:latin typeface="Arial" panose="020B0604020202020204" pitchFamily="34" charset="0"/>
                <a:ea typeface="微软雅黑" panose="020B0503020204020204" pitchFamily="34" charset="-122"/>
              </a:rPr>
              <a:t>后</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smtClean="0">
                <a:latin typeface="Arial" panose="020B0604020202020204" pitchFamily="34" charset="0"/>
                <a:ea typeface="微软雅黑" panose="020B0503020204020204" pitchFamily="34" charset="-122"/>
              </a:rPr>
              <a:t>创建晒课活动，活动来源三种途径：</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1</a:t>
            </a:r>
            <a:r>
              <a:rPr lang="zh-CN" altLang="en-US" sz="1600" b="1" dirty="0" smtClean="0">
                <a:latin typeface="Arial" panose="020B0604020202020204" pitchFamily="34" charset="0"/>
                <a:ea typeface="微软雅黑" panose="020B0503020204020204" pitchFamily="34" charset="-122"/>
              </a:rPr>
              <a:t>、从我上传的资源中选择。</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2</a:t>
            </a:r>
            <a:r>
              <a:rPr lang="zh-CN" altLang="en-US" sz="1600" b="1" dirty="0" smtClean="0">
                <a:latin typeface="Arial" panose="020B0604020202020204" pitchFamily="34" charset="0"/>
                <a:ea typeface="微软雅黑" panose="020B0503020204020204" pitchFamily="34" charset="-122"/>
              </a:rPr>
              <a:t>、本地上传晒课内容。</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3</a:t>
            </a:r>
            <a:r>
              <a:rPr lang="zh-CN" altLang="en-US" sz="1600" b="1" dirty="0" smtClean="0">
                <a:latin typeface="Arial" panose="020B0604020202020204" pitchFamily="34" charset="0"/>
                <a:ea typeface="微软雅黑" panose="020B0503020204020204" pitchFamily="34" charset="-122"/>
              </a:rPr>
              <a:t>、从课堂记录中添加晒课。</a:t>
            </a: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5351" y="1012782"/>
            <a:ext cx="7766420" cy="3843304"/>
          </a:xfr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216" y="2934434"/>
            <a:ext cx="4980372" cy="3492999"/>
          </a:xfrm>
          <a:prstGeom prst="rect">
            <a:avLst/>
          </a:prstGeom>
        </p:spPr>
      </p:pic>
      <p:sp>
        <p:nvSpPr>
          <p:cNvPr id="2" name="灯片编号占位符 1"/>
          <p:cNvSpPr>
            <a:spLocks noGrp="1"/>
          </p:cNvSpPr>
          <p:nvPr>
            <p:ph type="sldNum" sz="quarter" idx="12"/>
          </p:nvPr>
        </p:nvSpPr>
        <p:spPr/>
        <p:txBody>
          <a:bodyPr/>
          <a:lstStyle/>
          <a:p>
            <a:fld id="{5F008100-E36E-4E3C-A9E5-F3E5C825D42B}" type="slidenum">
              <a:rPr lang="zh-CN" altLang="en-US" smtClean="0"/>
              <a:t>15</a:t>
            </a:fld>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校本课程</a:t>
            </a:r>
            <a:r>
              <a:rPr lang="en-US" altLang="zh-CN" dirty="0" smtClean="0"/>
              <a:t>---</a:t>
            </a:r>
            <a:r>
              <a:rPr lang="zh-CN" altLang="en-US" sz="2400" dirty="0" smtClean="0"/>
              <a:t>新增创建校本课程</a:t>
            </a:r>
            <a:endParaRPr lang="zh-CN" altLang="en-US" sz="24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62380" y="970280"/>
            <a:ext cx="10003790" cy="5254625"/>
          </a:xfrm>
        </p:spPr>
      </p:pic>
      <p:sp>
        <p:nvSpPr>
          <p:cNvPr id="2" name="灯片编号占位符 1"/>
          <p:cNvSpPr>
            <a:spLocks noGrp="1"/>
          </p:cNvSpPr>
          <p:nvPr>
            <p:ph type="sldNum" sz="quarter" idx="12"/>
          </p:nvPr>
        </p:nvSpPr>
        <p:spPr/>
        <p:txBody>
          <a:bodyPr/>
          <a:lstStyle/>
          <a:p>
            <a:fld id="{5F008100-E36E-4E3C-A9E5-F3E5C825D42B}" type="slidenum">
              <a:rPr lang="zh-CN" altLang="en-US" smtClean="0"/>
              <a:t>16</a:t>
            </a:fld>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校本课程</a:t>
            </a:r>
            <a:r>
              <a:rPr lang="en-US" altLang="zh-CN" dirty="0" smtClean="0"/>
              <a:t>---</a:t>
            </a:r>
            <a:r>
              <a:rPr lang="zh-CN" altLang="en-US" sz="2400" dirty="0" smtClean="0"/>
              <a:t>下发校本课程资源</a:t>
            </a:r>
            <a:endParaRPr lang="zh-CN" altLang="en-US" sz="2400"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690" y="1110615"/>
            <a:ext cx="9343390" cy="5262880"/>
          </a:xfrm>
          <a:prstGeom prst="rect">
            <a:avLst/>
          </a:prstGeom>
        </p:spPr>
      </p:pic>
      <p:sp>
        <p:nvSpPr>
          <p:cNvPr id="3" name="灯片编号占位符 2"/>
          <p:cNvSpPr>
            <a:spLocks noGrp="1"/>
          </p:cNvSpPr>
          <p:nvPr>
            <p:ph type="sldNum" sz="quarter" idx="12"/>
          </p:nvPr>
        </p:nvSpPr>
        <p:spPr/>
        <p:txBody>
          <a:bodyPr/>
          <a:lstStyle/>
          <a:p>
            <a:fld id="{5F008100-E36E-4E3C-A9E5-F3E5C825D42B}" type="slidenum">
              <a:rPr lang="zh-CN" altLang="en-US" smtClean="0"/>
              <a:t>17</a:t>
            </a:fld>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校本课程</a:t>
            </a:r>
            <a:r>
              <a:rPr lang="en-US" altLang="zh-CN" dirty="0"/>
              <a:t>---</a:t>
            </a:r>
            <a:r>
              <a:rPr lang="zh-CN" altLang="en-US" sz="2400" dirty="0"/>
              <a:t>下发校本</a:t>
            </a:r>
            <a:r>
              <a:rPr lang="zh-CN" altLang="en-US" sz="2400" dirty="0" smtClean="0"/>
              <a:t>课程作业</a:t>
            </a:r>
            <a:endParaRPr lang="zh-CN" altLang="en-US" sz="2400"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61745" y="1143000"/>
            <a:ext cx="9609455" cy="5254625"/>
          </a:xfrm>
        </p:spPr>
      </p:pic>
      <p:sp>
        <p:nvSpPr>
          <p:cNvPr id="3" name="灯片编号占位符 2"/>
          <p:cNvSpPr>
            <a:spLocks noGrp="1"/>
          </p:cNvSpPr>
          <p:nvPr>
            <p:ph type="sldNum" sz="quarter" idx="12"/>
          </p:nvPr>
        </p:nvSpPr>
        <p:spPr/>
        <p:txBody>
          <a:bodyPr/>
          <a:lstStyle/>
          <a:p>
            <a:fld id="{5F008100-E36E-4E3C-A9E5-F3E5C825D42B}" type="slidenum">
              <a:rPr lang="zh-CN" altLang="en-US" smtClean="0"/>
              <a:t>18</a:t>
            </a:fld>
            <a:endParaRPr lang="zh-CN"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校本课程</a:t>
            </a:r>
            <a:r>
              <a:rPr lang="en-US" altLang="zh-CN" dirty="0"/>
              <a:t>---</a:t>
            </a:r>
            <a:r>
              <a:rPr lang="zh-CN" altLang="en-US" dirty="0"/>
              <a:t>下发校本</a:t>
            </a:r>
            <a:r>
              <a:rPr lang="zh-CN" altLang="en-US" dirty="0" smtClean="0"/>
              <a:t>课程活动</a:t>
            </a:r>
            <a:endParaRPr lang="zh-CN" altLang="en-US" dirty="0"/>
          </a:p>
        </p:txBody>
      </p:sp>
      <p:pic>
        <p:nvPicPr>
          <p:cNvPr id="4" name="内容占位符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28974" y="882930"/>
            <a:ext cx="7916147" cy="5254625"/>
          </a:xfr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518" y="3835154"/>
            <a:ext cx="4786211" cy="2889682"/>
          </a:xfrm>
          <a:prstGeom prst="rect">
            <a:avLst/>
          </a:prstGeom>
        </p:spPr>
      </p:pic>
      <p:sp>
        <p:nvSpPr>
          <p:cNvPr id="3" name="灯片编号占位符 2"/>
          <p:cNvSpPr>
            <a:spLocks noGrp="1"/>
          </p:cNvSpPr>
          <p:nvPr>
            <p:ph type="sldNum" sz="quarter" idx="12"/>
          </p:nvPr>
        </p:nvSpPr>
        <p:spPr/>
        <p:txBody>
          <a:bodyPr/>
          <a:lstStyle/>
          <a:p>
            <a:fld id="{5F008100-E36E-4E3C-A9E5-F3E5C825D42B}" type="slidenum">
              <a:rPr lang="zh-CN" altLang="en-US" smtClean="0"/>
              <a:t>19</a:t>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新增用户</a:t>
            </a:r>
            <a:r>
              <a:rPr lang="zh-CN" altLang="en-US" dirty="0" smtClean="0"/>
              <a:t>角色</a:t>
            </a:r>
            <a:r>
              <a:rPr lang="en-US" altLang="zh-CN" dirty="0" smtClean="0"/>
              <a:t>---</a:t>
            </a:r>
            <a:r>
              <a:rPr lang="zh-CN" altLang="en-US" sz="2400" dirty="0" smtClean="0"/>
              <a:t>教研员和幼儿园师生和家长</a:t>
            </a:r>
            <a:endParaRPr lang="zh-CN" altLang="en-US" dirty="0"/>
          </a:p>
        </p:txBody>
      </p:sp>
      <p:sp>
        <p:nvSpPr>
          <p:cNvPr id="3" name="内容占位符 2"/>
          <p:cNvSpPr>
            <a:spLocks noGrp="1"/>
          </p:cNvSpPr>
          <p:nvPr>
            <p:ph idx="1"/>
          </p:nvPr>
        </p:nvSpPr>
        <p:spPr/>
        <p:txBody>
          <a:bodyPr/>
          <a:lstStyle/>
          <a:p>
            <a:r>
              <a:rPr lang="zh-CN" altLang="en-US" dirty="0" smtClean="0"/>
              <a:t>教研员角色</a:t>
            </a:r>
            <a:endParaRPr lang="en-US" altLang="zh-CN" dirty="0" smtClean="0"/>
          </a:p>
          <a:p>
            <a:r>
              <a:rPr lang="zh-CN" altLang="en-US" dirty="0" smtClean="0"/>
              <a:t>进入课程中心</a:t>
            </a:r>
            <a:r>
              <a:rPr lang="en-US" altLang="zh-CN" dirty="0" smtClean="0"/>
              <a:t>---</a:t>
            </a:r>
            <a:r>
              <a:rPr lang="zh-CN" altLang="en-US" dirty="0" smtClean="0"/>
              <a:t>个人资源中心、公共资源中心、教研中心、课堂记录</a:t>
            </a:r>
            <a:endParaRPr lang="en-US" altLang="zh-CN" dirty="0" smtClean="0"/>
          </a:p>
          <a:p>
            <a:endParaRPr lang="en-US" altLang="zh-CN" dirty="0" smtClean="0"/>
          </a:p>
          <a:p>
            <a:r>
              <a:rPr lang="zh-CN" altLang="en-US" dirty="0" smtClean="0"/>
              <a:t>幼儿园师生和家长角色</a:t>
            </a:r>
            <a:endParaRPr lang="en-US" altLang="zh-CN" dirty="0" smtClean="0"/>
          </a:p>
          <a:p>
            <a:r>
              <a:rPr lang="zh-CN" altLang="en-US" dirty="0"/>
              <a:t>进入课程中心</a:t>
            </a:r>
            <a:r>
              <a:rPr lang="en-US" altLang="zh-CN" dirty="0"/>
              <a:t>---</a:t>
            </a:r>
            <a:r>
              <a:rPr lang="zh-CN" altLang="en-US" dirty="0"/>
              <a:t>个人资源中心、公共资源中心、教研中心、课堂</a:t>
            </a:r>
            <a:r>
              <a:rPr lang="zh-CN" altLang="en-US" dirty="0" smtClean="0"/>
              <a:t>记录、活动中心</a:t>
            </a:r>
            <a:endParaRPr lang="en-US" altLang="zh-CN" dirty="0"/>
          </a:p>
          <a:p>
            <a:endParaRPr lang="zh-CN" altLang="en-US" dirty="0"/>
          </a:p>
          <a:p>
            <a:endParaRPr lang="zh-CN" altLang="en-US" dirty="0"/>
          </a:p>
        </p:txBody>
      </p:sp>
      <p:sp>
        <p:nvSpPr>
          <p:cNvPr id="4" name="灯片编号占位符 3"/>
          <p:cNvSpPr>
            <a:spLocks noGrp="1"/>
          </p:cNvSpPr>
          <p:nvPr>
            <p:ph type="sldNum" sz="quarter" idx="12"/>
          </p:nvPr>
        </p:nvSpPr>
        <p:spPr/>
        <p:txBody>
          <a:bodyPr/>
          <a:lstStyle/>
          <a:p>
            <a:fld id="{5F008100-E36E-4E3C-A9E5-F3E5C825D42B}" type="slidenum">
              <a:rPr lang="zh-CN" altLang="en-US" smtClean="0"/>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综合评价</a:t>
            </a:r>
            <a:r>
              <a:rPr lang="en-US" altLang="zh-CN" dirty="0" smtClean="0"/>
              <a:t>---</a:t>
            </a:r>
            <a:r>
              <a:rPr lang="zh-CN" altLang="en-US" sz="2400" dirty="0" smtClean="0"/>
              <a:t>默认四颗星</a:t>
            </a:r>
            <a:endParaRPr lang="zh-CN" altLang="en-US" sz="2400"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2665" y="1133475"/>
            <a:ext cx="10688320" cy="5254625"/>
          </a:xfr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6708" y="3031073"/>
            <a:ext cx="3105150" cy="1619250"/>
          </a:xfrm>
          <a:prstGeom prst="rect">
            <a:avLst/>
          </a:prstGeom>
        </p:spPr>
      </p:pic>
      <p:sp>
        <p:nvSpPr>
          <p:cNvPr id="3" name="灯片编号占位符 2"/>
          <p:cNvSpPr>
            <a:spLocks noGrp="1"/>
          </p:cNvSpPr>
          <p:nvPr>
            <p:ph type="sldNum" sz="quarter" idx="12"/>
          </p:nvPr>
        </p:nvSpPr>
        <p:spPr/>
        <p:txBody>
          <a:bodyPr/>
          <a:lstStyle/>
          <a:p>
            <a:fld id="{5F008100-E36E-4E3C-A9E5-F3E5C825D42B}" type="slidenum">
              <a:rPr lang="zh-CN" altLang="en-US" smtClean="0"/>
              <a:t>20</a:t>
            </a:fld>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学情分析</a:t>
            </a:r>
            <a:r>
              <a:rPr lang="en-US" altLang="zh-CN" dirty="0" smtClean="0"/>
              <a:t>---</a:t>
            </a:r>
            <a:r>
              <a:rPr lang="zh-CN" altLang="en-US" sz="2400" dirty="0" smtClean="0"/>
              <a:t>新增发布历史考试</a:t>
            </a:r>
            <a:endParaRPr lang="zh-CN" altLang="en-US" sz="2400" dirty="0"/>
          </a:p>
        </p:txBody>
      </p:sp>
      <p:sp>
        <p:nvSpPr>
          <p:cNvPr id="3" name="文本框 2"/>
          <p:cNvSpPr txBox="1"/>
          <p:nvPr/>
        </p:nvSpPr>
        <p:spPr>
          <a:xfrm>
            <a:off x="462280" y="1115695"/>
            <a:ext cx="3172460" cy="3328670"/>
          </a:xfrm>
          <a:prstGeom prst="rect">
            <a:avLst/>
          </a:prstGeom>
          <a:noFill/>
        </p:spPr>
        <p:txBody>
          <a:bodyPr wrap="square" rtlCol="0">
            <a:spAutoFit/>
          </a:bodyPr>
          <a:lstStyle/>
          <a:p>
            <a:pPr>
              <a:lnSpc>
                <a:spcPct val="130000"/>
              </a:lnSpc>
            </a:pPr>
            <a:r>
              <a:rPr lang="zh-CN" altLang="en-US" b="1" dirty="0" smtClean="0">
                <a:solidFill>
                  <a:srgbClr val="FF0000"/>
                </a:solidFill>
                <a:latin typeface="Arial" panose="020B0604020202020204" pitchFamily="34" charset="0"/>
                <a:ea typeface="微软雅黑" panose="020B0503020204020204" pitchFamily="34" charset="-122"/>
              </a:rPr>
              <a:t>改版前</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只有当年成绩的录入，没有历史成绩的录入。</a:t>
            </a:r>
          </a:p>
          <a:p>
            <a:pPr>
              <a:lnSpc>
                <a:spcPct val="130000"/>
              </a:lnSpc>
            </a:pPr>
            <a:endParaRPr lang="zh-CN" altLang="en-US" b="1" dirty="0" smtClean="0">
              <a:latin typeface="Arial" panose="020B0604020202020204" pitchFamily="34" charset="0"/>
              <a:ea typeface="微软雅黑" panose="020B0503020204020204" pitchFamily="34" charset="-122"/>
            </a:endParaRPr>
          </a:p>
          <a:p>
            <a:pPr>
              <a:lnSpc>
                <a:spcPct val="130000"/>
              </a:lnSpc>
            </a:pPr>
            <a:r>
              <a:rPr lang="zh-CN" altLang="en-US" b="1" dirty="0">
                <a:solidFill>
                  <a:srgbClr val="FF0000"/>
                </a:solidFill>
                <a:latin typeface="Arial" panose="020B0604020202020204" pitchFamily="34" charset="0"/>
                <a:ea typeface="微软雅黑" panose="020B0503020204020204" pitchFamily="34" charset="-122"/>
              </a:rPr>
              <a:t>改版</a:t>
            </a:r>
            <a:r>
              <a:rPr lang="zh-CN" altLang="en-US" b="1" dirty="0" smtClean="0">
                <a:solidFill>
                  <a:srgbClr val="FF0000"/>
                </a:solidFill>
                <a:latin typeface="Arial" panose="020B0604020202020204" pitchFamily="34" charset="0"/>
                <a:ea typeface="微软雅黑" panose="020B0503020204020204" pitchFamily="34" charset="-122"/>
              </a:rPr>
              <a:t>后</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增加历史成绩的录入，只要设置好考试时间，就可以按照考试年份进行录入成绩，分析学生成绩情况。</a:t>
            </a:r>
          </a:p>
        </p:txBody>
      </p:sp>
      <p:pic>
        <p:nvPicPr>
          <p:cNvPr id="8" name="内容占位符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75027" y="1009187"/>
            <a:ext cx="7916032" cy="5254625"/>
          </a:xfrm>
        </p:spPr>
      </p:pic>
      <p:sp>
        <p:nvSpPr>
          <p:cNvPr id="2" name="灯片编号占位符 1"/>
          <p:cNvSpPr>
            <a:spLocks noGrp="1"/>
          </p:cNvSpPr>
          <p:nvPr>
            <p:ph type="sldNum" sz="quarter" idx="12"/>
          </p:nvPr>
        </p:nvSpPr>
        <p:spPr/>
        <p:txBody>
          <a:bodyPr/>
          <a:lstStyle/>
          <a:p>
            <a:fld id="{5F008100-E36E-4E3C-A9E5-F3E5C825D42B}" type="slidenum">
              <a:rPr lang="zh-CN" altLang="en-US" smtClean="0"/>
              <a:t>21</a:t>
            </a:fld>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学情分析</a:t>
            </a:r>
            <a:r>
              <a:rPr lang="en-US" altLang="zh-CN" dirty="0" smtClean="0"/>
              <a:t>---</a:t>
            </a:r>
            <a:r>
              <a:rPr lang="zh-CN" altLang="en-US" sz="2400" dirty="0" smtClean="0"/>
              <a:t>新增录入历史成绩</a:t>
            </a: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55670" y="984250"/>
            <a:ext cx="8110855" cy="5254625"/>
          </a:xfrm>
        </p:spPr>
      </p:pic>
      <p:sp>
        <p:nvSpPr>
          <p:cNvPr id="3" name="文本框 2"/>
          <p:cNvSpPr txBox="1"/>
          <p:nvPr/>
        </p:nvSpPr>
        <p:spPr>
          <a:xfrm>
            <a:off x="548640" y="1385570"/>
            <a:ext cx="2748280" cy="1529715"/>
          </a:xfrm>
          <a:prstGeom prst="rect">
            <a:avLst/>
          </a:prstGeom>
          <a:noFill/>
        </p:spPr>
        <p:txBody>
          <a:bodyPr wrap="square" rtlCol="0">
            <a:spAutoFit/>
          </a:bodyPr>
          <a:lstStyle/>
          <a:p>
            <a:pPr>
              <a:lnSpc>
                <a:spcPct val="130000"/>
              </a:lnSpc>
            </a:pPr>
            <a:r>
              <a:rPr lang="zh-CN" altLang="en-US" b="1" dirty="0" smtClean="0">
                <a:latin typeface="Arial" panose="020B0604020202020204" pitchFamily="34" charset="0"/>
                <a:ea typeface="微软雅黑" panose="020B0503020204020204" pitchFamily="34" charset="-122"/>
              </a:rPr>
              <a:t>下载成绩录入模板，按照要求录入成绩，然后选择是哪一次的考试，导入成绩。</a:t>
            </a:r>
          </a:p>
        </p:txBody>
      </p:sp>
      <p:sp>
        <p:nvSpPr>
          <p:cNvPr id="5" name="灯片编号占位符 4"/>
          <p:cNvSpPr>
            <a:spLocks noGrp="1"/>
          </p:cNvSpPr>
          <p:nvPr>
            <p:ph type="sldNum" sz="quarter" idx="12"/>
          </p:nvPr>
        </p:nvSpPr>
        <p:spPr/>
        <p:txBody>
          <a:bodyPr/>
          <a:lstStyle/>
          <a:p>
            <a:fld id="{5F008100-E36E-4E3C-A9E5-F3E5C825D42B}" type="slidenum">
              <a:rPr lang="zh-CN" altLang="en-US" smtClean="0"/>
              <a:t>22</a:t>
            </a:fld>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smtClean="0"/>
              <a:t>后台管理</a:t>
            </a:r>
            <a:r>
              <a:rPr lang="en-US" altLang="zh-CN" dirty="0" smtClean="0"/>
              <a:t>---</a:t>
            </a:r>
            <a:r>
              <a:rPr lang="zh-CN" altLang="en-US" sz="2400" dirty="0" smtClean="0"/>
              <a:t>统计排序</a:t>
            </a:r>
            <a:endParaRPr lang="zh-CN" altLang="en-US" sz="2400" dirty="0"/>
          </a:p>
        </p:txBody>
      </p:sp>
      <p:sp>
        <p:nvSpPr>
          <p:cNvPr id="3" name="文本框 2"/>
          <p:cNvSpPr txBox="1"/>
          <p:nvPr/>
        </p:nvSpPr>
        <p:spPr>
          <a:xfrm>
            <a:off x="501015" y="1183640"/>
            <a:ext cx="3264535" cy="3290570"/>
          </a:xfrm>
          <a:prstGeom prst="rect">
            <a:avLst/>
          </a:prstGeom>
          <a:noFill/>
        </p:spPr>
        <p:txBody>
          <a:bodyPr wrap="square" rtlCol="0">
            <a:spAutoFit/>
          </a:bodyPr>
          <a:lstStyle/>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改版前</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1</a:t>
            </a:r>
            <a:r>
              <a:rPr lang="zh-CN" altLang="en-US" sz="1600" b="1" dirty="0" smtClean="0">
                <a:latin typeface="Arial" panose="020B0604020202020204" pitchFamily="34" charset="0"/>
                <a:ea typeface="微软雅黑" panose="020B0503020204020204" pitchFamily="34" charset="-122"/>
              </a:rPr>
              <a:t>、统计列表没有排序功能，顺序是按照云空间注册的顺序显示。</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2</a:t>
            </a:r>
            <a:r>
              <a:rPr lang="zh-CN" altLang="en-US" sz="1600" b="1" dirty="0" smtClean="0">
                <a:latin typeface="Arial" panose="020B0604020202020204" pitchFamily="34" charset="0"/>
                <a:ea typeface="微软雅黑" panose="020B0503020204020204" pitchFamily="34" charset="-122"/>
              </a:rPr>
              <a:t>、统计列表是全校教师的统计，不能按照年级分类只能按时间查询。</a:t>
            </a:r>
          </a:p>
          <a:p>
            <a:pPr>
              <a:lnSpc>
                <a:spcPct val="130000"/>
              </a:lnSpc>
            </a:pPr>
            <a:endParaRPr lang="zh-CN" altLang="en-US"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a:solidFill>
                  <a:srgbClr val="FF0000"/>
                </a:solidFill>
                <a:latin typeface="Arial" panose="020B0604020202020204" pitchFamily="34" charset="0"/>
                <a:ea typeface="微软雅黑" panose="020B0503020204020204" pitchFamily="34" charset="-122"/>
              </a:rPr>
              <a:t>改版</a:t>
            </a:r>
            <a:r>
              <a:rPr lang="zh-CN" altLang="en-US" sz="1600" b="1" dirty="0" smtClean="0">
                <a:solidFill>
                  <a:srgbClr val="FF0000"/>
                </a:solidFill>
                <a:latin typeface="Arial" panose="020B0604020202020204" pitchFamily="34" charset="0"/>
                <a:ea typeface="微软雅黑" panose="020B0503020204020204" pitchFamily="34" charset="-122"/>
              </a:rPr>
              <a:t>后</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1</a:t>
            </a:r>
            <a:r>
              <a:rPr lang="zh-CN" altLang="en-US" sz="1600" b="1" dirty="0" smtClean="0">
                <a:latin typeface="Arial" panose="020B0604020202020204" pitchFamily="34" charset="0"/>
                <a:ea typeface="微软雅黑" panose="020B0503020204020204" pitchFamily="34" charset="-122"/>
              </a:rPr>
              <a:t>、统计增加排序功能，增加分类排序统计。</a:t>
            </a:r>
          </a:p>
          <a:p>
            <a:pPr>
              <a:lnSpc>
                <a:spcPct val="130000"/>
              </a:lnSpc>
            </a:pPr>
            <a:r>
              <a:rPr lang="en-US" altLang="zh-CN" sz="1600" b="1" dirty="0" smtClean="0">
                <a:latin typeface="Arial" panose="020B0604020202020204" pitchFamily="34" charset="0"/>
                <a:ea typeface="微软雅黑" panose="020B0503020204020204" pitchFamily="34" charset="-122"/>
              </a:rPr>
              <a:t>2</a:t>
            </a:r>
            <a:r>
              <a:rPr lang="zh-CN" altLang="en-US" sz="1600" b="1" dirty="0" smtClean="0">
                <a:latin typeface="Arial" panose="020B0604020202020204" pitchFamily="34" charset="0"/>
                <a:ea typeface="微软雅黑" panose="020B0503020204020204" pitchFamily="34" charset="-122"/>
              </a:rPr>
              <a:t>、增加按学年统计。</a:t>
            </a: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65351" y="1044699"/>
            <a:ext cx="8041949" cy="5254625"/>
          </a:xfrm>
        </p:spPr>
      </p:pic>
      <p:sp>
        <p:nvSpPr>
          <p:cNvPr id="2" name="灯片编号占位符 1"/>
          <p:cNvSpPr>
            <a:spLocks noGrp="1"/>
          </p:cNvSpPr>
          <p:nvPr>
            <p:ph type="sldNum" sz="quarter" idx="12"/>
          </p:nvPr>
        </p:nvSpPr>
        <p:spPr/>
        <p:txBody>
          <a:bodyPr/>
          <a:lstStyle/>
          <a:p>
            <a:fld id="{5F008100-E36E-4E3C-A9E5-F3E5C825D42B}" type="slidenum">
              <a:rPr lang="zh-CN" altLang="en-US" smtClean="0"/>
              <a:t>23</a:t>
            </a:fld>
            <a:endParaRPr lang="zh-CN"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后台管理</a:t>
            </a:r>
            <a:r>
              <a:rPr lang="en-US" altLang="zh-CN" dirty="0" smtClean="0"/>
              <a:t>---</a:t>
            </a:r>
            <a:r>
              <a:rPr lang="zh-CN" altLang="en-US" sz="2400" dirty="0" smtClean="0"/>
              <a:t>新增评价管理下发评价指标</a:t>
            </a:r>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77260" y="1257300"/>
            <a:ext cx="8392160" cy="4610735"/>
          </a:xfrm>
        </p:spPr>
      </p:pic>
      <p:sp>
        <p:nvSpPr>
          <p:cNvPr id="3" name="文本框 2"/>
          <p:cNvSpPr txBox="1"/>
          <p:nvPr/>
        </p:nvSpPr>
        <p:spPr>
          <a:xfrm>
            <a:off x="212725" y="1522730"/>
            <a:ext cx="3264535" cy="2331085"/>
          </a:xfrm>
          <a:prstGeom prst="rect">
            <a:avLst/>
          </a:prstGeom>
          <a:noFill/>
        </p:spPr>
        <p:txBody>
          <a:bodyPr wrap="square" rtlCol="0">
            <a:spAutoFit/>
          </a:bodyPr>
          <a:lstStyle/>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改版前</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smtClean="0">
                <a:latin typeface="Arial" panose="020B0604020202020204" pitchFamily="34" charset="0"/>
                <a:ea typeface="微软雅黑" panose="020B0503020204020204" pitchFamily="34" charset="-122"/>
              </a:rPr>
              <a:t>只有系统管理员可进行各学校指标的下发。</a:t>
            </a:r>
          </a:p>
          <a:p>
            <a:pPr>
              <a:lnSpc>
                <a:spcPct val="130000"/>
              </a:lnSpc>
            </a:pPr>
            <a:endParaRPr lang="zh-CN" altLang="en-US"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a:solidFill>
                  <a:srgbClr val="FF0000"/>
                </a:solidFill>
                <a:latin typeface="Arial" panose="020B0604020202020204" pitchFamily="34" charset="0"/>
                <a:ea typeface="微软雅黑" panose="020B0503020204020204" pitchFamily="34" charset="-122"/>
              </a:rPr>
              <a:t>改版</a:t>
            </a:r>
            <a:r>
              <a:rPr lang="zh-CN" altLang="en-US" sz="1600" b="1" dirty="0" smtClean="0">
                <a:solidFill>
                  <a:srgbClr val="FF0000"/>
                </a:solidFill>
                <a:latin typeface="Arial" panose="020B0604020202020204" pitchFamily="34" charset="0"/>
                <a:ea typeface="微软雅黑" panose="020B0503020204020204" pitchFamily="34" charset="-122"/>
              </a:rPr>
              <a:t>后</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smtClean="0">
                <a:latin typeface="Arial" panose="020B0604020202020204" pitchFamily="34" charset="0"/>
                <a:ea typeface="微软雅黑" panose="020B0503020204020204" pitchFamily="34" charset="-122"/>
              </a:rPr>
              <a:t>学校管理员可下发本学校的评价指标。</a:t>
            </a:r>
          </a:p>
        </p:txBody>
      </p:sp>
      <p:sp>
        <p:nvSpPr>
          <p:cNvPr id="4" name="灯片编号占位符 3"/>
          <p:cNvSpPr>
            <a:spLocks noGrp="1"/>
          </p:cNvSpPr>
          <p:nvPr>
            <p:ph type="sldNum" sz="quarter" idx="12"/>
          </p:nvPr>
        </p:nvSpPr>
        <p:spPr/>
        <p:txBody>
          <a:bodyPr/>
          <a:lstStyle/>
          <a:p>
            <a:fld id="{5F008100-E36E-4E3C-A9E5-F3E5C825D42B}" type="slidenum">
              <a:rPr lang="zh-CN" altLang="en-US" smtClean="0"/>
              <a:t>24</a:t>
            </a:fld>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后台管理</a:t>
            </a:r>
            <a:r>
              <a:rPr lang="en-US" altLang="zh-CN" dirty="0" smtClean="0"/>
              <a:t>---</a:t>
            </a:r>
            <a:r>
              <a:rPr lang="zh-CN" altLang="en-US" sz="2400" dirty="0" smtClean="0"/>
              <a:t>新增评价管理创建评价指标</a:t>
            </a: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11600" y="1185545"/>
            <a:ext cx="7904480" cy="4487545"/>
          </a:xfrm>
        </p:spPr>
      </p:pic>
      <p:sp>
        <p:nvSpPr>
          <p:cNvPr id="3" name="文本框 2"/>
          <p:cNvSpPr txBox="1"/>
          <p:nvPr/>
        </p:nvSpPr>
        <p:spPr>
          <a:xfrm>
            <a:off x="501015" y="1183640"/>
            <a:ext cx="3264535" cy="3610610"/>
          </a:xfrm>
          <a:prstGeom prst="rect">
            <a:avLst/>
          </a:prstGeom>
          <a:noFill/>
        </p:spPr>
        <p:txBody>
          <a:bodyPr wrap="square" rtlCol="0">
            <a:spAutoFit/>
          </a:bodyPr>
          <a:lstStyle/>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改版前</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smtClean="0">
                <a:latin typeface="Arial" panose="020B0604020202020204" pitchFamily="34" charset="0"/>
                <a:ea typeface="微软雅黑" panose="020B0503020204020204" pitchFamily="34" charset="-122"/>
              </a:rPr>
              <a:t>接收教育局统一制定的评价指标。</a:t>
            </a:r>
          </a:p>
          <a:p>
            <a:pPr>
              <a:lnSpc>
                <a:spcPct val="130000"/>
              </a:lnSpc>
            </a:pPr>
            <a:endParaRPr lang="zh-CN" altLang="en-US"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sz="1600" b="1" dirty="0">
                <a:solidFill>
                  <a:srgbClr val="FF0000"/>
                </a:solidFill>
                <a:latin typeface="Arial" panose="020B0604020202020204" pitchFamily="34" charset="0"/>
                <a:ea typeface="微软雅黑" panose="020B0503020204020204" pitchFamily="34" charset="-122"/>
              </a:rPr>
              <a:t>改版</a:t>
            </a:r>
            <a:r>
              <a:rPr lang="zh-CN" altLang="en-US" sz="1600" b="1" dirty="0" smtClean="0">
                <a:solidFill>
                  <a:srgbClr val="FF0000"/>
                </a:solidFill>
                <a:latin typeface="Arial" panose="020B0604020202020204" pitchFamily="34" charset="0"/>
                <a:ea typeface="微软雅黑" panose="020B0503020204020204" pitchFamily="34" charset="-122"/>
              </a:rPr>
              <a:t>后</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1</a:t>
            </a:r>
            <a:r>
              <a:rPr lang="zh-CN" altLang="en-US" sz="1600" b="1" dirty="0" smtClean="0">
                <a:latin typeface="Arial" panose="020B0604020202020204" pitchFamily="34" charset="0"/>
                <a:ea typeface="微软雅黑" panose="020B0503020204020204" pitchFamily="34" charset="-122"/>
              </a:rPr>
              <a:t>、学校管理员可以选择年级、学期、学科、评价内容下载模板修改相应的评价指标，然后导入修改好的评价指标。</a:t>
            </a:r>
          </a:p>
          <a:p>
            <a:pPr>
              <a:lnSpc>
                <a:spcPct val="130000"/>
              </a:lnSpc>
            </a:pPr>
            <a:r>
              <a:rPr lang="en-US" altLang="zh-CN" sz="1600" b="1" dirty="0" smtClean="0">
                <a:latin typeface="Arial" panose="020B0604020202020204" pitchFamily="34" charset="0"/>
                <a:ea typeface="微软雅黑" panose="020B0503020204020204" pitchFamily="34" charset="-122"/>
              </a:rPr>
              <a:t>2</a:t>
            </a:r>
            <a:r>
              <a:rPr lang="zh-CN" altLang="en-US" sz="1600" b="1" dirty="0" smtClean="0">
                <a:latin typeface="Arial" panose="020B0604020202020204" pitchFamily="34" charset="0"/>
                <a:ea typeface="微软雅黑" panose="020B0503020204020204" pitchFamily="34" charset="-122"/>
              </a:rPr>
              <a:t>、学校管理员可自定义下发评价指标。同时可以创建学校校本课程的评价指标。</a:t>
            </a:r>
          </a:p>
        </p:txBody>
      </p:sp>
      <p:sp>
        <p:nvSpPr>
          <p:cNvPr id="5" name="灯片编号占位符 4"/>
          <p:cNvSpPr>
            <a:spLocks noGrp="1"/>
          </p:cNvSpPr>
          <p:nvPr>
            <p:ph type="sldNum" sz="quarter" idx="12"/>
          </p:nvPr>
        </p:nvSpPr>
        <p:spPr/>
        <p:txBody>
          <a:bodyPr/>
          <a:lstStyle/>
          <a:p>
            <a:fld id="{5F008100-E36E-4E3C-A9E5-F3E5C825D42B}" type="slidenum">
              <a:rPr lang="zh-CN" altLang="en-US" smtClean="0"/>
              <a:t>25</a:t>
            </a:fld>
            <a:endParaRPr lang="zh-CN" alt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云</a:t>
            </a:r>
            <a:r>
              <a:rPr lang="zh-CN" altLang="en-US" dirty="0" smtClean="0"/>
              <a:t>平台教讯通</a:t>
            </a:r>
            <a:r>
              <a:rPr lang="en-US" altLang="zh-CN" dirty="0" smtClean="0"/>
              <a:t>APP</a:t>
            </a:r>
            <a:endParaRPr lang="zh-CN" altLang="en-US" dirty="0"/>
          </a:p>
        </p:txBody>
      </p:sp>
      <p:sp>
        <p:nvSpPr>
          <p:cNvPr id="3" name="文本框 2"/>
          <p:cNvSpPr txBox="1"/>
          <p:nvPr/>
        </p:nvSpPr>
        <p:spPr>
          <a:xfrm>
            <a:off x="268605" y="1718945"/>
            <a:ext cx="4476115" cy="3446145"/>
          </a:xfrm>
          <a:prstGeom prst="rect">
            <a:avLst/>
          </a:prstGeom>
          <a:noFill/>
        </p:spPr>
        <p:txBody>
          <a:bodyPr wrap="square" rtlCol="0">
            <a:spAutoFit/>
          </a:bodyPr>
          <a:lstStyle/>
          <a:p>
            <a:pPr>
              <a:lnSpc>
                <a:spcPct val="130000"/>
              </a:lnSpc>
            </a:pPr>
            <a:r>
              <a:rPr lang="zh-CN" altLang="en-US" sz="1400" b="1" dirty="0" smtClean="0">
                <a:solidFill>
                  <a:srgbClr val="FF0000"/>
                </a:solidFill>
                <a:latin typeface="Arial" panose="020B0604020202020204" pitchFamily="34" charset="0"/>
                <a:ea typeface="微软雅黑" panose="020B0503020204020204" pitchFamily="34" charset="-122"/>
              </a:rPr>
              <a:t>改版前</a:t>
            </a:r>
            <a:endParaRPr lang="en-US" altLang="zh-CN" sz="14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400" b="1" dirty="0" smtClean="0">
                <a:latin typeface="Arial" panose="020B0604020202020204" pitchFamily="34" charset="0"/>
                <a:ea typeface="微软雅黑" panose="020B0503020204020204" pitchFamily="34" charset="-122"/>
              </a:rPr>
              <a:t>1</a:t>
            </a:r>
            <a:r>
              <a:rPr lang="zh-CN" altLang="en-US" sz="1400" b="1" dirty="0" smtClean="0">
                <a:latin typeface="Arial" panose="020B0604020202020204" pitchFamily="34" charset="0"/>
                <a:ea typeface="微软雅黑" panose="020B0503020204020204" pitchFamily="34" charset="-122"/>
              </a:rPr>
              <a:t>、</a:t>
            </a:r>
            <a:r>
              <a:rPr lang="zh-CN" altLang="en-US" sz="1400" b="1" dirty="0" smtClean="0">
                <a:latin typeface="Arial" panose="020B0604020202020204" pitchFamily="34" charset="0"/>
                <a:ea typeface="微软雅黑" panose="020B0503020204020204" pitchFamily="34" charset="-122"/>
                <a:sym typeface="+mn-ea"/>
              </a:rPr>
              <a:t>教讯通</a:t>
            </a:r>
            <a:r>
              <a:rPr lang="en-US" sz="1400" b="1" dirty="0" smtClean="0">
                <a:latin typeface="Arial" panose="020B0604020202020204" pitchFamily="34" charset="0"/>
                <a:ea typeface="微软雅黑" panose="020B0503020204020204" pitchFamily="34" charset="-122"/>
              </a:rPr>
              <a:t>APP</a:t>
            </a:r>
            <a:r>
              <a:rPr lang="zh-CN" altLang="en-US" sz="1400" b="1" dirty="0" smtClean="0">
                <a:latin typeface="Arial" panose="020B0604020202020204" pitchFamily="34" charset="0"/>
                <a:ea typeface="微软雅黑" panose="020B0503020204020204" pitchFamily="34" charset="-122"/>
              </a:rPr>
              <a:t>只有家长端，同比电脑端还有些差异</a:t>
            </a:r>
          </a:p>
          <a:p>
            <a:pPr>
              <a:lnSpc>
                <a:spcPct val="130000"/>
              </a:lnSpc>
            </a:pPr>
            <a:r>
              <a:rPr lang="en-US" altLang="zh-CN" sz="1400" b="1" dirty="0" smtClean="0">
                <a:latin typeface="Arial" panose="020B0604020202020204" pitchFamily="34" charset="0"/>
                <a:ea typeface="微软雅黑" panose="020B0503020204020204" pitchFamily="34" charset="-122"/>
              </a:rPr>
              <a:t>2</a:t>
            </a:r>
            <a:r>
              <a:rPr lang="zh-CN" altLang="en-US" sz="1400" b="1" dirty="0" smtClean="0">
                <a:latin typeface="Arial" panose="020B0604020202020204" pitchFamily="34" charset="0"/>
                <a:ea typeface="微软雅黑" panose="020B0503020204020204" pitchFamily="34" charset="-122"/>
              </a:rPr>
              <a:t>、没有</a:t>
            </a:r>
            <a:r>
              <a:rPr lang="zh-CN" altLang="en-US" sz="1400" b="1" dirty="0" smtClean="0">
                <a:latin typeface="Arial" panose="020B0604020202020204" pitchFamily="34" charset="0"/>
                <a:ea typeface="微软雅黑" panose="020B0503020204020204" pitchFamily="34" charset="-122"/>
                <a:sym typeface="+mn-ea"/>
              </a:rPr>
              <a:t>教讯通</a:t>
            </a:r>
            <a:r>
              <a:rPr lang="en-US" altLang="zh-CN" sz="1400" b="1" dirty="0" smtClean="0">
                <a:latin typeface="Arial" panose="020B0604020202020204" pitchFamily="34" charset="0"/>
                <a:ea typeface="微软雅黑" panose="020B0503020204020204" pitchFamily="34" charset="-122"/>
              </a:rPr>
              <a:t>APP</a:t>
            </a:r>
            <a:r>
              <a:rPr lang="zh-CN" altLang="en-US" sz="1400" b="1" dirty="0" smtClean="0">
                <a:latin typeface="Arial" panose="020B0604020202020204" pitchFamily="34" charset="0"/>
                <a:ea typeface="微软雅黑" panose="020B0503020204020204" pitchFamily="34" charset="-122"/>
              </a:rPr>
              <a:t>教师端。</a:t>
            </a:r>
          </a:p>
          <a:p>
            <a:pPr>
              <a:lnSpc>
                <a:spcPct val="130000"/>
              </a:lnSpc>
            </a:pPr>
            <a:endParaRPr lang="en-US" altLang="zh-CN" sz="1400" b="1" dirty="0" smtClean="0">
              <a:latin typeface="Arial" panose="020B0604020202020204" pitchFamily="34" charset="0"/>
              <a:ea typeface="微软雅黑" panose="020B0503020204020204" pitchFamily="34" charset="-122"/>
            </a:endParaRPr>
          </a:p>
          <a:p>
            <a:pPr>
              <a:lnSpc>
                <a:spcPct val="130000"/>
              </a:lnSpc>
            </a:pPr>
            <a:r>
              <a:rPr lang="zh-CN" altLang="en-US" sz="1400" b="1" dirty="0">
                <a:solidFill>
                  <a:srgbClr val="FF0000"/>
                </a:solidFill>
                <a:latin typeface="Arial" panose="020B0604020202020204" pitchFamily="34" charset="0"/>
                <a:ea typeface="微软雅黑" panose="020B0503020204020204" pitchFamily="34" charset="-122"/>
              </a:rPr>
              <a:t>改版</a:t>
            </a:r>
            <a:r>
              <a:rPr lang="zh-CN" altLang="en-US" sz="1400" b="1" dirty="0" smtClean="0">
                <a:solidFill>
                  <a:srgbClr val="FF0000"/>
                </a:solidFill>
                <a:latin typeface="Arial" panose="020B0604020202020204" pitchFamily="34" charset="0"/>
                <a:ea typeface="微软雅黑" panose="020B0503020204020204" pitchFamily="34" charset="-122"/>
              </a:rPr>
              <a:t>后</a:t>
            </a:r>
            <a:endParaRPr lang="en-US" altLang="zh-CN" sz="14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400" b="1" dirty="0" smtClean="0">
                <a:latin typeface="Arial" panose="020B0604020202020204" pitchFamily="34" charset="0"/>
                <a:ea typeface="微软雅黑" panose="020B0503020204020204" pitchFamily="34" charset="-122"/>
              </a:rPr>
              <a:t>1</a:t>
            </a:r>
            <a:r>
              <a:rPr lang="zh-CN" altLang="en-US" sz="1400" b="1" dirty="0" smtClean="0">
                <a:latin typeface="Arial" panose="020B0604020202020204" pitchFamily="34" charset="0"/>
                <a:ea typeface="微软雅黑" panose="020B0503020204020204" pitchFamily="34" charset="-122"/>
              </a:rPr>
              <a:t>、</a:t>
            </a:r>
            <a:r>
              <a:rPr lang="zh-CN" altLang="en-US" sz="1400" b="1" dirty="0" smtClean="0">
                <a:latin typeface="Arial" panose="020B0604020202020204" pitchFamily="34" charset="0"/>
                <a:ea typeface="微软雅黑" panose="020B0503020204020204" pitchFamily="34" charset="-122"/>
                <a:sym typeface="+mn-ea"/>
              </a:rPr>
              <a:t>教讯通</a:t>
            </a:r>
            <a:r>
              <a:rPr lang="en-US" altLang="zh-CN" sz="1400" b="1" dirty="0" smtClean="0">
                <a:latin typeface="Arial" panose="020B0604020202020204" pitchFamily="34" charset="0"/>
                <a:ea typeface="微软雅黑" panose="020B0503020204020204" pitchFamily="34" charset="-122"/>
              </a:rPr>
              <a:t>APP</a:t>
            </a:r>
            <a:r>
              <a:rPr lang="zh-CN" altLang="en-US" sz="1400" b="1" dirty="0" smtClean="0">
                <a:latin typeface="Arial" panose="020B0604020202020204" pitchFamily="34" charset="0"/>
                <a:ea typeface="微软雅黑" panose="020B0503020204020204" pitchFamily="34" charset="-122"/>
              </a:rPr>
              <a:t>家长端，完善与电脑端的差异，个人资源中心、任务中心、活动中心、综合评价、学情分析等功能同电脑端一样，可进行家长和学生的各项操作。</a:t>
            </a:r>
          </a:p>
          <a:p>
            <a:pPr>
              <a:lnSpc>
                <a:spcPct val="130000"/>
              </a:lnSpc>
            </a:pPr>
            <a:r>
              <a:rPr lang="en-US" altLang="zh-CN" sz="1400" b="1" dirty="0" smtClean="0">
                <a:latin typeface="Arial" panose="020B0604020202020204" pitchFamily="34" charset="0"/>
                <a:ea typeface="微软雅黑" panose="020B0503020204020204" pitchFamily="34" charset="-122"/>
              </a:rPr>
              <a:t>2</a:t>
            </a:r>
            <a:r>
              <a:rPr lang="zh-CN" altLang="en-US" sz="1400" b="1" dirty="0" smtClean="0">
                <a:latin typeface="Arial" panose="020B0604020202020204" pitchFamily="34" charset="0"/>
                <a:ea typeface="微软雅黑" panose="020B0503020204020204" pitchFamily="34" charset="-122"/>
              </a:rPr>
              <a:t>、新增教师端，同比电脑端的各项功能在逐步完善。现在已经实现教师的资源上传、下发、共享，任务作业的下发与批改，教研活动的发起与晒课，综合评价的设置与打分，校本课程的创建，学情分析的查看。</a:t>
            </a:r>
          </a:p>
        </p:txBody>
      </p:sp>
      <p:pic>
        <p:nvPicPr>
          <p:cNvPr id="7" name="图片 6" descr="火狐截图_2017-06-26T01-28-16.705Z"/>
          <p:cNvPicPr>
            <a:picLocks noChangeAspect="1"/>
          </p:cNvPicPr>
          <p:nvPr/>
        </p:nvPicPr>
        <p:blipFill>
          <a:blip r:embed="rId3"/>
          <a:stretch>
            <a:fillRect/>
          </a:stretch>
        </p:blipFill>
        <p:spPr>
          <a:xfrm>
            <a:off x="8380095" y="2384425"/>
            <a:ext cx="3446145" cy="3241675"/>
          </a:xfrm>
          <a:prstGeom prst="rect">
            <a:avLst/>
          </a:prstGeom>
        </p:spPr>
      </p:pic>
      <p:pic>
        <p:nvPicPr>
          <p:cNvPr id="8" name="图片 7" descr="火狐截图_2017-06-26T01-29-31.482Z"/>
          <p:cNvPicPr>
            <a:picLocks noChangeAspect="1"/>
          </p:cNvPicPr>
          <p:nvPr/>
        </p:nvPicPr>
        <p:blipFill>
          <a:blip r:embed="rId4"/>
          <a:stretch>
            <a:fillRect/>
          </a:stretch>
        </p:blipFill>
        <p:spPr>
          <a:xfrm>
            <a:off x="4929505" y="2302510"/>
            <a:ext cx="3963670" cy="3545205"/>
          </a:xfrm>
          <a:prstGeom prst="rect">
            <a:avLst/>
          </a:prstGeom>
        </p:spPr>
      </p:pic>
      <p:sp>
        <p:nvSpPr>
          <p:cNvPr id="9" name="矩形 8"/>
          <p:cNvSpPr/>
          <p:nvPr/>
        </p:nvSpPr>
        <p:spPr>
          <a:xfrm>
            <a:off x="5442585" y="1718945"/>
            <a:ext cx="2937510" cy="46037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400" b="1">
                <a:solidFill>
                  <a:schemeClr val="accent4"/>
                </a:solidFill>
                <a:effectLst/>
              </a:rPr>
              <a:t>教讯通家长端二维码</a:t>
            </a:r>
          </a:p>
        </p:txBody>
      </p:sp>
      <p:sp>
        <p:nvSpPr>
          <p:cNvPr id="10" name="矩形 9"/>
          <p:cNvSpPr/>
          <p:nvPr/>
        </p:nvSpPr>
        <p:spPr>
          <a:xfrm>
            <a:off x="8753475" y="1718945"/>
            <a:ext cx="2937510" cy="460375"/>
          </a:xfrm>
          <a:prstGeom prst="rect">
            <a:avLst/>
          </a:prstGeom>
          <a:noFill/>
          <a:ln>
            <a:noFill/>
          </a:ln>
        </p:spPr>
        <p:txBody>
          <a:bodyPr wrap="none" rtlCol="0" anchor="t">
            <a:spAutoFit/>
            <a:scene3d>
              <a:camera prst="orthographicFront"/>
              <a:lightRig rig="soft" dir="t">
                <a:rot lat="0" lon="0" rev="15600000"/>
              </a:lightRig>
            </a:scene3d>
            <a:sp3d extrusionH="57150" prstMaterial="softEdge">
              <a:bevelT w="25400" h="38100"/>
            </a:sp3d>
          </a:bodyPr>
          <a:lstStyle/>
          <a:p>
            <a:pPr algn="ctr"/>
            <a:r>
              <a:rPr lang="zh-CN" altLang="en-US" sz="2400" b="1">
                <a:solidFill>
                  <a:schemeClr val="accent4"/>
                </a:solidFill>
                <a:effectLst/>
              </a:rPr>
              <a:t>教讯通教师端二维码</a:t>
            </a:r>
          </a:p>
        </p:txBody>
      </p:sp>
      <p:sp>
        <p:nvSpPr>
          <p:cNvPr id="2" name="灯片编号占位符 1"/>
          <p:cNvSpPr>
            <a:spLocks noGrp="1"/>
          </p:cNvSpPr>
          <p:nvPr>
            <p:ph type="sldNum" sz="quarter" idx="12"/>
          </p:nvPr>
        </p:nvSpPr>
        <p:spPr/>
        <p:txBody>
          <a:bodyPr/>
          <a:lstStyle/>
          <a:p>
            <a:fld id="{5F008100-E36E-4E3C-A9E5-F3E5C825D42B}" type="slidenum">
              <a:rPr lang="zh-CN" altLang="en-US" smtClean="0"/>
              <a:t>26</a:t>
            </a:fld>
            <a:endParaRPr lang="zh-CN"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5F008100-E36E-4E3C-A9E5-F3E5C825D42B}" type="slidenum">
              <a:rPr lang="zh-CN" altLang="en-US" smtClean="0"/>
              <a:t>27</a:t>
            </a:fld>
            <a:endParaRPr lang="zh-CN" altLang="en-US"/>
          </a:p>
        </p:txBody>
      </p:sp>
      <p:sp>
        <p:nvSpPr>
          <p:cNvPr id="11" name="标题 10"/>
          <p:cNvSpPr>
            <a:spLocks noGrp="1"/>
          </p:cNvSpPr>
          <p:nvPr>
            <p:ph type="title"/>
          </p:nvPr>
        </p:nvSpPr>
        <p:spPr>
          <a:xfrm>
            <a:off x="4366260" y="2379345"/>
            <a:ext cx="4244340" cy="1782445"/>
          </a:xfrm>
        </p:spPr>
        <p:txBody>
          <a:bodyPr>
            <a:noAutofit/>
          </a:bodyPr>
          <a:lstStyle/>
          <a:p>
            <a:r>
              <a:rPr lang="zh-CN" altLang="en-US" sz="9600" dirty="0"/>
              <a:t>谢谢！</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新增培训版块</a:t>
            </a:r>
            <a:endParaRPr lang="zh-CN" altLang="en-US" dirty="0"/>
          </a:p>
        </p:txBody>
      </p:sp>
      <p:pic>
        <p:nvPicPr>
          <p:cNvPr id="6" name="内容占位符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1538" y="882930"/>
            <a:ext cx="11070453" cy="5722056"/>
          </a:xfr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44536" y="2743200"/>
            <a:ext cx="4811697" cy="3568823"/>
          </a:xfrm>
          <a:prstGeom prst="rect">
            <a:avLst/>
          </a:prstGeom>
        </p:spPr>
      </p:pic>
      <p:sp>
        <p:nvSpPr>
          <p:cNvPr id="3" name="灯片编号占位符 2"/>
          <p:cNvSpPr>
            <a:spLocks noGrp="1"/>
          </p:cNvSpPr>
          <p:nvPr>
            <p:ph type="sldNum" sz="quarter" idx="12"/>
          </p:nvPr>
        </p:nvSpPr>
        <p:spPr/>
        <p:txBody>
          <a:bodyPr/>
          <a:lstStyle/>
          <a:p>
            <a:fld id="{5F008100-E36E-4E3C-A9E5-F3E5C825D42B}" type="slidenum">
              <a:rPr lang="zh-CN" altLang="en-US" smtClean="0"/>
              <a:t>3</a:t>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新增积分管理</a:t>
            </a:r>
            <a:endParaRPr lang="zh-CN" altLang="en-US" dirty="0"/>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3682" y="896649"/>
            <a:ext cx="10608815" cy="5651254"/>
          </a:xfr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1774" y="2237172"/>
            <a:ext cx="5232415" cy="3941685"/>
          </a:xfrm>
          <a:prstGeom prst="rect">
            <a:avLst/>
          </a:prstGeom>
        </p:spPr>
      </p:pic>
      <p:sp>
        <p:nvSpPr>
          <p:cNvPr id="3" name="灯片编号占位符 2"/>
          <p:cNvSpPr>
            <a:spLocks noGrp="1"/>
          </p:cNvSpPr>
          <p:nvPr>
            <p:ph type="sldNum" sz="quarter" idx="12"/>
          </p:nvPr>
        </p:nvSpPr>
        <p:spPr/>
        <p:txBody>
          <a:bodyPr/>
          <a:lstStyle/>
          <a:p>
            <a:fld id="{5F008100-E36E-4E3C-A9E5-F3E5C825D42B}" type="slidenum">
              <a:rPr lang="zh-CN" altLang="en-US" smtClean="0"/>
              <a:t>4</a:t>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个人资源</a:t>
            </a:r>
            <a:r>
              <a:rPr lang="zh-CN" altLang="en-US" dirty="0" smtClean="0"/>
              <a:t>中心</a:t>
            </a:r>
            <a:r>
              <a:rPr lang="en-US" altLang="zh-CN" dirty="0" smtClean="0"/>
              <a:t>---</a:t>
            </a:r>
            <a:r>
              <a:rPr lang="zh-CN" altLang="en-US" sz="2400" dirty="0" smtClean="0"/>
              <a:t>自动获取资源文件名</a:t>
            </a:r>
            <a:endParaRPr lang="zh-CN" altLang="en-US" sz="2400" dirty="0"/>
          </a:p>
        </p:txBody>
      </p:sp>
      <p:sp>
        <p:nvSpPr>
          <p:cNvPr id="3" name="文本框 2"/>
          <p:cNvSpPr txBox="1"/>
          <p:nvPr/>
        </p:nvSpPr>
        <p:spPr>
          <a:xfrm>
            <a:off x="363983" y="1193915"/>
            <a:ext cx="3662218" cy="2613023"/>
          </a:xfrm>
          <a:prstGeom prst="rect">
            <a:avLst/>
          </a:prstGeom>
          <a:noFill/>
        </p:spPr>
        <p:txBody>
          <a:bodyPr wrap="square" rtlCol="0">
            <a:spAutoFit/>
          </a:bodyPr>
          <a:lstStyle/>
          <a:p>
            <a:pPr>
              <a:lnSpc>
                <a:spcPct val="130000"/>
              </a:lnSpc>
            </a:pPr>
            <a:r>
              <a:rPr lang="zh-CN" altLang="en-US" b="1" dirty="0" smtClean="0">
                <a:solidFill>
                  <a:srgbClr val="FF0000"/>
                </a:solidFill>
                <a:latin typeface="Arial" panose="020B0604020202020204" pitchFamily="34" charset="0"/>
                <a:ea typeface="微软雅黑" panose="020B0503020204020204" pitchFamily="34" charset="-122"/>
              </a:rPr>
              <a:t>改版前</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a:latin typeface="Arial" panose="020B0604020202020204" pitchFamily="34" charset="0"/>
                <a:ea typeface="微软雅黑" panose="020B0503020204020204" pitchFamily="34" charset="-122"/>
              </a:rPr>
              <a:t>上</a:t>
            </a:r>
            <a:r>
              <a:rPr lang="zh-CN" altLang="en-US" b="1" dirty="0" smtClean="0">
                <a:latin typeface="Arial" panose="020B0604020202020204" pitchFamily="34" charset="0"/>
                <a:ea typeface="微软雅黑" panose="020B0503020204020204" pitchFamily="34" charset="-122"/>
              </a:rPr>
              <a:t>传资源时需要收到输入资源名称</a:t>
            </a:r>
            <a:endParaRPr lang="en-US" altLang="zh-CN" b="1" dirty="0" smtClean="0">
              <a:latin typeface="Arial" panose="020B0604020202020204" pitchFamily="34" charset="0"/>
              <a:ea typeface="微软雅黑" panose="020B0503020204020204" pitchFamily="34" charset="-122"/>
            </a:endParaRPr>
          </a:p>
          <a:p>
            <a:pPr>
              <a:lnSpc>
                <a:spcPct val="130000"/>
              </a:lnSpc>
            </a:pP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solidFill>
                  <a:srgbClr val="FF0000"/>
                </a:solidFill>
                <a:latin typeface="Arial" panose="020B0604020202020204" pitchFamily="34" charset="0"/>
                <a:ea typeface="微软雅黑" panose="020B0503020204020204" pitchFamily="34" charset="-122"/>
              </a:rPr>
              <a:t>改版后</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上传资源后系统自动获取上传资源的文件名作为资源名称，如需修改可删除修改。</a:t>
            </a: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5167" y="1193915"/>
            <a:ext cx="7585791" cy="5258773"/>
          </a:xfrm>
          <a:prstGeom prst="rect">
            <a:avLst/>
          </a:prstGeom>
        </p:spPr>
      </p:pic>
      <p:sp>
        <p:nvSpPr>
          <p:cNvPr id="2" name="灯片编号占位符 1"/>
          <p:cNvSpPr>
            <a:spLocks noGrp="1"/>
          </p:cNvSpPr>
          <p:nvPr>
            <p:ph type="sldNum" sz="quarter" idx="12"/>
          </p:nvPr>
        </p:nvSpPr>
        <p:spPr/>
        <p:txBody>
          <a:bodyPr/>
          <a:lstStyle/>
          <a:p>
            <a:fld id="{5F008100-E36E-4E3C-A9E5-F3E5C825D42B}" type="slidenum">
              <a:rPr lang="zh-CN" altLang="en-US" smtClean="0"/>
              <a:t>5</a:t>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个人资源</a:t>
            </a:r>
            <a:r>
              <a:rPr lang="zh-CN" altLang="en-US" dirty="0" smtClean="0"/>
              <a:t>中心</a:t>
            </a:r>
            <a:r>
              <a:rPr lang="en-US" altLang="zh-CN" dirty="0" smtClean="0"/>
              <a:t>---</a:t>
            </a:r>
            <a:r>
              <a:rPr lang="zh-CN" altLang="en-US" sz="2400" dirty="0" smtClean="0"/>
              <a:t>收藏与共享分享教师和学生</a:t>
            </a:r>
            <a:endParaRPr lang="zh-CN" altLang="en-US" sz="2400" dirty="0"/>
          </a:p>
        </p:txBody>
      </p:sp>
      <p:sp>
        <p:nvSpPr>
          <p:cNvPr id="3" name="文本框 2"/>
          <p:cNvSpPr txBox="1"/>
          <p:nvPr/>
        </p:nvSpPr>
        <p:spPr>
          <a:xfrm>
            <a:off x="456521" y="1226542"/>
            <a:ext cx="3393103" cy="5487035"/>
          </a:xfrm>
          <a:prstGeom prst="rect">
            <a:avLst/>
          </a:prstGeom>
          <a:noFill/>
        </p:spPr>
        <p:txBody>
          <a:bodyPr wrap="square" rtlCol="0">
            <a:spAutoFit/>
          </a:bodyPr>
          <a:lstStyle/>
          <a:p>
            <a:pPr>
              <a:lnSpc>
                <a:spcPct val="130000"/>
              </a:lnSpc>
            </a:pPr>
            <a:r>
              <a:rPr lang="zh-CN" altLang="en-US" b="1" dirty="0" smtClean="0">
                <a:solidFill>
                  <a:srgbClr val="FF0000"/>
                </a:solidFill>
                <a:latin typeface="Arial" panose="020B0604020202020204" pitchFamily="34" charset="0"/>
                <a:ea typeface="微软雅黑" panose="020B0503020204020204" pitchFamily="34" charset="-122"/>
              </a:rPr>
              <a:t>改版前</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b="1" dirty="0" smtClean="0">
                <a:latin typeface="Arial" panose="020B0604020202020204" pitchFamily="34" charset="0"/>
                <a:ea typeface="微软雅黑" panose="020B0503020204020204" pitchFamily="34" charset="-122"/>
              </a:rPr>
              <a:t>1</a:t>
            </a:r>
            <a:r>
              <a:rPr lang="zh-CN" altLang="en-US" b="1" dirty="0" smtClean="0">
                <a:latin typeface="Arial" panose="020B0604020202020204" pitchFamily="34" charset="0"/>
                <a:ea typeface="微软雅黑" panose="020B0503020204020204" pitchFamily="34" charset="-122"/>
              </a:rPr>
              <a:t>、收藏与共享中的资源想分享给教师和学生需要：</a:t>
            </a:r>
            <a:endParaRPr lang="en-US" altLang="zh-CN" b="1" dirty="0" smtClean="0">
              <a:latin typeface="Arial" panose="020B0604020202020204" pitchFamily="34" charset="0"/>
              <a:ea typeface="微软雅黑" panose="020B0503020204020204" pitchFamily="34" charset="-122"/>
            </a:endParaRPr>
          </a:p>
          <a:p>
            <a:pPr>
              <a:lnSpc>
                <a:spcPct val="130000"/>
              </a:lnSpc>
            </a:pPr>
            <a:r>
              <a:rPr lang="zh-CN" altLang="en-US" b="1" dirty="0">
                <a:latin typeface="Arial" panose="020B0604020202020204" pitchFamily="34" charset="0"/>
                <a:ea typeface="微软雅黑" panose="020B0503020204020204" pitchFamily="34" charset="-122"/>
              </a:rPr>
              <a:t>第一</a:t>
            </a:r>
            <a:r>
              <a:rPr lang="zh-CN" altLang="en-US" b="1" dirty="0" smtClean="0">
                <a:latin typeface="Arial" panose="020B0604020202020204" pitchFamily="34" charset="0"/>
                <a:ea typeface="微软雅黑" panose="020B0503020204020204" pitchFamily="34" charset="-122"/>
              </a:rPr>
              <a:t>步下载；第二步上传到个人资源中心；第三步共享至老师或下发至学生。</a:t>
            </a:r>
            <a:endParaRPr lang="en-US" altLang="zh-CN" b="1" dirty="0" smtClean="0">
              <a:latin typeface="Arial" panose="020B0604020202020204" pitchFamily="34" charset="0"/>
              <a:ea typeface="微软雅黑" panose="020B0503020204020204" pitchFamily="34" charset="-122"/>
            </a:endParaRPr>
          </a:p>
          <a:p>
            <a:pPr>
              <a:lnSpc>
                <a:spcPct val="130000"/>
              </a:lnSpc>
            </a:pPr>
            <a:r>
              <a:rPr lang="en-US" altLang="zh-CN" b="1" dirty="0" smtClean="0">
                <a:latin typeface="Arial" panose="020B0604020202020204" pitchFamily="34" charset="0"/>
                <a:ea typeface="微软雅黑" panose="020B0503020204020204" pitchFamily="34" charset="-122"/>
              </a:rPr>
              <a:t>2</a:t>
            </a:r>
            <a:r>
              <a:rPr lang="zh-CN" altLang="en-US" b="1" dirty="0" smtClean="0">
                <a:latin typeface="Arial" panose="020B0604020202020204" pitchFamily="34" charset="0"/>
                <a:ea typeface="微软雅黑" panose="020B0503020204020204" pitchFamily="34" charset="-122"/>
              </a:rPr>
              <a:t>、同步云课堂需要每个资源逐个同步。</a:t>
            </a:r>
            <a:endParaRPr lang="en-US" altLang="zh-CN" b="1" dirty="0" smtClean="0">
              <a:latin typeface="Arial" panose="020B0604020202020204" pitchFamily="34" charset="0"/>
              <a:ea typeface="微软雅黑" panose="020B0503020204020204" pitchFamily="34" charset="-122"/>
            </a:endParaRPr>
          </a:p>
          <a:p>
            <a:pPr>
              <a:lnSpc>
                <a:spcPct val="130000"/>
              </a:lnSpc>
            </a:pPr>
            <a:r>
              <a:rPr lang="zh-CN" altLang="en-US" b="1" dirty="0">
                <a:solidFill>
                  <a:srgbClr val="FF0000"/>
                </a:solidFill>
                <a:latin typeface="Arial" panose="020B0604020202020204" pitchFamily="34" charset="0"/>
                <a:ea typeface="微软雅黑" panose="020B0503020204020204" pitchFamily="34" charset="-122"/>
              </a:rPr>
              <a:t>改版</a:t>
            </a:r>
            <a:r>
              <a:rPr lang="zh-CN" altLang="en-US" b="1" dirty="0" smtClean="0">
                <a:solidFill>
                  <a:srgbClr val="FF0000"/>
                </a:solidFill>
                <a:latin typeface="Arial" panose="020B0604020202020204" pitchFamily="34" charset="0"/>
                <a:ea typeface="微软雅黑" panose="020B0503020204020204" pitchFamily="34" charset="-122"/>
              </a:rPr>
              <a:t>后</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收藏与共享中的资源可勾选一步直接分享至老师、下发至学生、批量同步云课堂。</a:t>
            </a:r>
            <a:r>
              <a:rPr lang="zh-CN" altLang="en-US" b="1" dirty="0" smtClean="0">
                <a:latin typeface="Arial" panose="020B0604020202020204" pitchFamily="34" charset="0"/>
                <a:ea typeface="微软雅黑" panose="020B0503020204020204" pitchFamily="34" charset="-122"/>
                <a:sym typeface="+mn-ea"/>
              </a:rPr>
              <a:t>以前需要三步完成的操作，现在一步就可以实现。</a:t>
            </a:r>
            <a:endParaRPr lang="zh-CN" altLang="en-US" b="1" dirty="0" smtClean="0">
              <a:latin typeface="Arial" panose="020B0604020202020204" pitchFamily="34" charset="0"/>
              <a:ea typeface="微软雅黑" panose="020B0503020204020204" pitchFamily="34" charset="-122"/>
            </a:endParaRPr>
          </a:p>
          <a:p>
            <a:pPr>
              <a:lnSpc>
                <a:spcPct val="130000"/>
              </a:lnSpc>
            </a:pPr>
            <a:endParaRPr lang="zh-CN" altLang="en-US" b="1" dirty="0" smtClean="0">
              <a:latin typeface="Arial" panose="020B0604020202020204" pitchFamily="34" charset="0"/>
              <a:ea typeface="微软雅黑" panose="020B0503020204020204" pitchFamily="34" charset="-122"/>
            </a:endParaRPr>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86817" y="1193915"/>
            <a:ext cx="7704242" cy="5254625"/>
          </a:xfrm>
        </p:spPr>
      </p:pic>
      <p:sp>
        <p:nvSpPr>
          <p:cNvPr id="2" name="灯片编号占位符 1"/>
          <p:cNvSpPr>
            <a:spLocks noGrp="1"/>
          </p:cNvSpPr>
          <p:nvPr>
            <p:ph type="sldNum" sz="quarter" idx="12"/>
          </p:nvPr>
        </p:nvSpPr>
        <p:spPr/>
        <p:txBody>
          <a:bodyPr/>
          <a:lstStyle/>
          <a:p>
            <a:fld id="{5F008100-E36E-4E3C-A9E5-F3E5C825D42B}" type="slidenum">
              <a:rPr lang="zh-CN" altLang="en-US" smtClean="0"/>
              <a:t>6</a:t>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个人资源</a:t>
            </a:r>
            <a:r>
              <a:rPr lang="zh-CN" altLang="en-US" dirty="0" smtClean="0"/>
              <a:t>中心</a:t>
            </a:r>
            <a:r>
              <a:rPr lang="en-US" altLang="zh-CN" dirty="0" smtClean="0"/>
              <a:t>---</a:t>
            </a:r>
            <a:r>
              <a:rPr lang="zh-CN" altLang="en-US" sz="2400" dirty="0" smtClean="0"/>
              <a:t>学生上传至教师以及资源处理方式</a:t>
            </a:r>
            <a:endParaRPr lang="zh-CN" altLang="en-US" sz="2400" dirty="0"/>
          </a:p>
        </p:txBody>
      </p:sp>
      <p:sp>
        <p:nvSpPr>
          <p:cNvPr id="3" name="文本框 2"/>
          <p:cNvSpPr txBox="1"/>
          <p:nvPr/>
        </p:nvSpPr>
        <p:spPr>
          <a:xfrm>
            <a:off x="465665" y="1193915"/>
            <a:ext cx="3246832" cy="4890770"/>
          </a:xfrm>
          <a:prstGeom prst="rect">
            <a:avLst/>
          </a:prstGeom>
          <a:noFill/>
        </p:spPr>
        <p:txBody>
          <a:bodyPr wrap="square" rtlCol="0">
            <a:spAutoFit/>
          </a:bodyPr>
          <a:lstStyle/>
          <a:p>
            <a:pPr>
              <a:lnSpc>
                <a:spcPct val="130000"/>
              </a:lnSpc>
            </a:pPr>
            <a:r>
              <a:rPr lang="zh-CN" altLang="en-US" sz="1600" b="1" dirty="0" smtClean="0">
                <a:solidFill>
                  <a:srgbClr val="FF0000"/>
                </a:solidFill>
                <a:latin typeface="Arial" panose="020B0604020202020204" pitchFamily="34" charset="0"/>
                <a:ea typeface="微软雅黑" panose="020B0503020204020204" pitchFamily="34" charset="-122"/>
              </a:rPr>
              <a:t>改版前</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1</a:t>
            </a:r>
            <a:r>
              <a:rPr lang="zh-CN" altLang="en-US" sz="1600" b="1" dirty="0" smtClean="0">
                <a:latin typeface="Arial" panose="020B0604020202020204" pitchFamily="34" charset="0"/>
                <a:ea typeface="微软雅黑" panose="020B0503020204020204" pitchFamily="34" charset="-122"/>
              </a:rPr>
              <a:t>、</a:t>
            </a:r>
            <a:r>
              <a:rPr lang="zh-CN" altLang="en-US" sz="1600" b="1" dirty="0">
                <a:latin typeface="Arial" panose="020B0604020202020204" pitchFamily="34" charset="0"/>
                <a:ea typeface="微软雅黑" panose="020B0503020204020204" pitchFamily="34" charset="-122"/>
              </a:rPr>
              <a:t>学生上传的</a:t>
            </a:r>
            <a:r>
              <a:rPr lang="zh-CN" altLang="en-US" sz="1600" b="1" dirty="0" smtClean="0">
                <a:latin typeface="Arial" panose="020B0604020202020204" pitchFamily="34" charset="0"/>
                <a:ea typeface="微软雅黑" panose="020B0503020204020204" pitchFamily="34" charset="-122"/>
              </a:rPr>
              <a:t>资源想分享给教师需要：</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zh-CN" altLang="en-US" sz="1600" b="1" dirty="0">
                <a:latin typeface="Arial" panose="020B0604020202020204" pitchFamily="34" charset="0"/>
                <a:ea typeface="微软雅黑" panose="020B0503020204020204" pitchFamily="34" charset="-122"/>
              </a:rPr>
              <a:t>第一</a:t>
            </a:r>
            <a:r>
              <a:rPr lang="zh-CN" altLang="en-US" sz="1600" b="1" dirty="0" smtClean="0">
                <a:latin typeface="Arial" panose="020B0604020202020204" pitchFamily="34" charset="0"/>
                <a:ea typeface="微软雅黑" panose="020B0503020204020204" pitchFamily="34" charset="-122"/>
              </a:rPr>
              <a:t>步下载；第二步上传到个人资源中心；第三步共享至老师或下发至学生。</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2</a:t>
            </a:r>
            <a:r>
              <a:rPr lang="zh-CN" altLang="en-US" sz="1600" b="1" dirty="0" smtClean="0">
                <a:latin typeface="Arial" panose="020B0604020202020204" pitchFamily="34" charset="0"/>
                <a:ea typeface="微软雅黑" panose="020B0503020204020204" pitchFamily="34" charset="-122"/>
              </a:rPr>
              <a:t>、同步云课堂需要每个资源逐个同步。</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3</a:t>
            </a:r>
            <a:r>
              <a:rPr lang="zh-CN" altLang="en-US" sz="1600" b="1" dirty="0" smtClean="0">
                <a:latin typeface="Arial" panose="020B0604020202020204" pitchFamily="34" charset="0"/>
                <a:ea typeface="微软雅黑" panose="020B0503020204020204" pitchFamily="34" charset="-122"/>
              </a:rPr>
              <a:t>、教师不保留学生资源自动清除。</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zh-CN" altLang="en-US" sz="1600" b="1" dirty="0">
                <a:solidFill>
                  <a:srgbClr val="FF0000"/>
                </a:solidFill>
                <a:latin typeface="Arial" panose="020B0604020202020204" pitchFamily="34" charset="0"/>
                <a:ea typeface="微软雅黑" panose="020B0503020204020204" pitchFamily="34" charset="-122"/>
              </a:rPr>
              <a:t>改版</a:t>
            </a:r>
            <a:r>
              <a:rPr lang="zh-CN" altLang="en-US" sz="1600" b="1" dirty="0" smtClean="0">
                <a:solidFill>
                  <a:srgbClr val="FF0000"/>
                </a:solidFill>
                <a:latin typeface="Arial" panose="020B0604020202020204" pitchFamily="34" charset="0"/>
                <a:ea typeface="微软雅黑" panose="020B0503020204020204" pitchFamily="34" charset="-122"/>
              </a:rPr>
              <a:t>后</a:t>
            </a:r>
            <a:endParaRPr lang="en-US" altLang="zh-CN" sz="1600"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1</a:t>
            </a:r>
            <a:r>
              <a:rPr lang="zh-CN" altLang="en-US" sz="1600" b="1" dirty="0" smtClean="0">
                <a:latin typeface="Arial" panose="020B0604020202020204" pitchFamily="34" charset="0"/>
                <a:ea typeface="微软雅黑" panose="020B0503020204020204" pitchFamily="34" charset="-122"/>
              </a:rPr>
              <a:t>、学生上传的资源可勾选一步直接分享至老师、下发至学生、批量同步云课堂。</a:t>
            </a:r>
            <a:endParaRPr lang="en-US" altLang="zh-CN" sz="1600" b="1" dirty="0" smtClean="0">
              <a:latin typeface="Arial" panose="020B0604020202020204" pitchFamily="34" charset="0"/>
              <a:ea typeface="微软雅黑" panose="020B0503020204020204" pitchFamily="34" charset="-122"/>
            </a:endParaRPr>
          </a:p>
          <a:p>
            <a:pPr>
              <a:lnSpc>
                <a:spcPct val="130000"/>
              </a:lnSpc>
            </a:pPr>
            <a:r>
              <a:rPr lang="en-US" altLang="zh-CN" sz="1600" b="1" dirty="0" smtClean="0">
                <a:latin typeface="Arial" panose="020B0604020202020204" pitchFamily="34" charset="0"/>
                <a:ea typeface="微软雅黑" panose="020B0503020204020204" pitchFamily="34" charset="-122"/>
              </a:rPr>
              <a:t>2</a:t>
            </a:r>
            <a:r>
              <a:rPr lang="zh-CN" altLang="en-US" sz="1600" b="1" dirty="0" smtClean="0">
                <a:latin typeface="Arial" panose="020B0604020202020204" pitchFamily="34" charset="0"/>
                <a:ea typeface="微软雅黑" panose="020B0503020204020204" pitchFamily="34" charset="-122"/>
              </a:rPr>
              <a:t>、红字提醒教师，如不保留学生资源，</a:t>
            </a:r>
            <a:r>
              <a:rPr lang="en-US" altLang="zh-CN" sz="1600" b="1" dirty="0" smtClean="0">
                <a:latin typeface="Arial" panose="020B0604020202020204" pitchFamily="34" charset="0"/>
                <a:ea typeface="微软雅黑" panose="020B0503020204020204" pitchFamily="34" charset="-122"/>
              </a:rPr>
              <a:t>7</a:t>
            </a:r>
            <a:r>
              <a:rPr lang="zh-CN" altLang="en-US" sz="1600" b="1" dirty="0" smtClean="0">
                <a:latin typeface="Arial" panose="020B0604020202020204" pitchFamily="34" charset="0"/>
                <a:ea typeface="微软雅黑" panose="020B0503020204020204" pitchFamily="34" charset="-122"/>
              </a:rPr>
              <a:t>天自动清除</a:t>
            </a:r>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2497" y="1193915"/>
            <a:ext cx="7978562" cy="5232399"/>
          </a:xfrm>
          <a:prstGeom prst="rect">
            <a:avLst/>
          </a:prstGeom>
        </p:spPr>
      </p:pic>
      <p:sp>
        <p:nvSpPr>
          <p:cNvPr id="2" name="灯片编号占位符 1"/>
          <p:cNvSpPr>
            <a:spLocks noGrp="1"/>
          </p:cNvSpPr>
          <p:nvPr>
            <p:ph type="sldNum" sz="quarter" idx="12"/>
          </p:nvPr>
        </p:nvSpPr>
        <p:spPr/>
        <p:txBody>
          <a:bodyPr/>
          <a:lstStyle/>
          <a:p>
            <a:fld id="{5F008100-E36E-4E3C-A9E5-F3E5C825D42B}" type="slidenum">
              <a:rPr lang="zh-CN" altLang="en-US" smtClean="0"/>
              <a:t>7</a:t>
            </a:fld>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个人资源</a:t>
            </a:r>
            <a:r>
              <a:rPr lang="zh-CN" altLang="en-US" dirty="0" smtClean="0"/>
              <a:t>中心</a:t>
            </a:r>
            <a:r>
              <a:rPr lang="en-US" altLang="zh-CN" dirty="0" smtClean="0"/>
              <a:t>---</a:t>
            </a:r>
            <a:r>
              <a:rPr lang="zh-CN" altLang="en-US" sz="2400" dirty="0" smtClean="0"/>
              <a:t>下发资源并让学生回传资源</a:t>
            </a:r>
            <a:endParaRPr lang="zh-CN" altLang="en-US" dirty="0"/>
          </a:p>
        </p:txBody>
      </p:sp>
      <p:sp>
        <p:nvSpPr>
          <p:cNvPr id="3" name="文本框 2"/>
          <p:cNvSpPr txBox="1"/>
          <p:nvPr/>
        </p:nvSpPr>
        <p:spPr>
          <a:xfrm>
            <a:off x="385226" y="1167063"/>
            <a:ext cx="3059310" cy="1892826"/>
          </a:xfrm>
          <a:prstGeom prst="rect">
            <a:avLst/>
          </a:prstGeom>
          <a:noFill/>
        </p:spPr>
        <p:txBody>
          <a:bodyPr wrap="square" rtlCol="0">
            <a:spAutoFit/>
          </a:bodyPr>
          <a:lstStyle/>
          <a:p>
            <a:pPr>
              <a:lnSpc>
                <a:spcPct val="130000"/>
              </a:lnSpc>
            </a:pPr>
            <a:r>
              <a:rPr lang="zh-CN" altLang="en-US" b="1" dirty="0" smtClean="0">
                <a:solidFill>
                  <a:srgbClr val="FF0000"/>
                </a:solidFill>
                <a:latin typeface="Arial" panose="020B0604020202020204" pitchFamily="34" charset="0"/>
                <a:ea typeface="微软雅黑" panose="020B0503020204020204" pitchFamily="34" charset="-122"/>
              </a:rPr>
              <a:t>改版前</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教师没有学生回传这个功能</a:t>
            </a:r>
            <a:endParaRPr lang="en-US" altLang="zh-CN" b="1" dirty="0" smtClean="0">
              <a:latin typeface="Arial" panose="020B0604020202020204" pitchFamily="34" charset="0"/>
              <a:ea typeface="微软雅黑" panose="020B0503020204020204" pitchFamily="34" charset="-122"/>
            </a:endParaRPr>
          </a:p>
          <a:p>
            <a:pPr>
              <a:lnSpc>
                <a:spcPct val="130000"/>
              </a:lnSpc>
            </a:pP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solidFill>
                  <a:srgbClr val="FF0000"/>
                </a:solidFill>
                <a:latin typeface="Arial" panose="020B0604020202020204" pitchFamily="34" charset="0"/>
                <a:ea typeface="微软雅黑" panose="020B0503020204020204" pitchFamily="34" charset="-122"/>
              </a:rPr>
              <a:t>改版后</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学生可一键回传资源给老师</a:t>
            </a: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536" y="1165019"/>
            <a:ext cx="8246523" cy="5283521"/>
          </a:xfrm>
          <a:prstGeom prst="rect">
            <a:avLst/>
          </a:prstGeom>
        </p:spPr>
      </p:pic>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4376" y="2789296"/>
            <a:ext cx="4302385" cy="2048026"/>
          </a:xfrm>
          <a:prstGeom prst="rect">
            <a:avLst/>
          </a:prstGeom>
        </p:spPr>
      </p:pic>
      <p:sp>
        <p:nvSpPr>
          <p:cNvPr id="6" name="灯片编号占位符 5"/>
          <p:cNvSpPr>
            <a:spLocks noGrp="1"/>
          </p:cNvSpPr>
          <p:nvPr>
            <p:ph type="sldNum" sz="quarter" idx="12"/>
          </p:nvPr>
        </p:nvSpPr>
        <p:spPr/>
        <p:txBody>
          <a:bodyPr/>
          <a:lstStyle/>
          <a:p>
            <a:fld id="{5F008100-E36E-4E3C-A9E5-F3E5C825D42B}" type="slidenum">
              <a:rPr lang="zh-CN" altLang="en-US" smtClean="0"/>
              <a:t>8</a:t>
            </a:fld>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dirty="0"/>
              <a:t>个人资源</a:t>
            </a:r>
            <a:r>
              <a:rPr lang="zh-CN" altLang="en-US" dirty="0" smtClean="0"/>
              <a:t>中心</a:t>
            </a:r>
            <a:r>
              <a:rPr lang="en-US" altLang="zh-CN" dirty="0" smtClean="0"/>
              <a:t>---</a:t>
            </a:r>
            <a:r>
              <a:rPr lang="zh-CN" altLang="en-US" sz="2400" dirty="0" smtClean="0"/>
              <a:t>学生传资源给老师的途径</a:t>
            </a:r>
            <a:endParaRPr lang="zh-CN" altLang="en-US" sz="2400" dirty="0"/>
          </a:p>
        </p:txBody>
      </p:sp>
      <p:sp>
        <p:nvSpPr>
          <p:cNvPr id="3" name="文本框 2"/>
          <p:cNvSpPr txBox="1"/>
          <p:nvPr/>
        </p:nvSpPr>
        <p:spPr>
          <a:xfrm>
            <a:off x="301753" y="1184771"/>
            <a:ext cx="3626398" cy="5053691"/>
          </a:xfrm>
          <a:prstGeom prst="rect">
            <a:avLst/>
          </a:prstGeom>
          <a:noFill/>
        </p:spPr>
        <p:txBody>
          <a:bodyPr wrap="square" rtlCol="0">
            <a:spAutoFit/>
          </a:bodyPr>
          <a:lstStyle/>
          <a:p>
            <a:pPr>
              <a:lnSpc>
                <a:spcPct val="130000"/>
              </a:lnSpc>
            </a:pPr>
            <a:r>
              <a:rPr lang="zh-CN" altLang="en-US" b="1" dirty="0" smtClean="0">
                <a:solidFill>
                  <a:srgbClr val="FF0000"/>
                </a:solidFill>
                <a:latin typeface="Arial" panose="020B0604020202020204" pitchFamily="34" charset="0"/>
                <a:ea typeface="微软雅黑" panose="020B0503020204020204" pitchFamily="34" charset="-122"/>
              </a:rPr>
              <a:t>改版前</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en-US" altLang="zh-CN" b="1" dirty="0" smtClean="0">
                <a:latin typeface="Arial" panose="020B0604020202020204" pitchFamily="34" charset="0"/>
                <a:ea typeface="微软雅黑" panose="020B0503020204020204" pitchFamily="34" charset="-122"/>
              </a:rPr>
              <a:t>1</a:t>
            </a:r>
            <a:r>
              <a:rPr lang="zh-CN" altLang="en-US" b="1" dirty="0" smtClean="0">
                <a:latin typeface="Arial" panose="020B0604020202020204" pitchFamily="34" charset="0"/>
                <a:ea typeface="微软雅黑" panose="020B0503020204020204" pitchFamily="34" charset="-122"/>
              </a:rPr>
              <a:t>、学生资源上传给老师需要：</a:t>
            </a:r>
            <a:endParaRPr lang="en-US" altLang="zh-CN" b="1" dirty="0" smtClean="0">
              <a:latin typeface="Arial" panose="020B0604020202020204" pitchFamily="34" charset="0"/>
              <a:ea typeface="微软雅黑" panose="020B0503020204020204" pitchFamily="34" charset="-122"/>
            </a:endParaRPr>
          </a:p>
          <a:p>
            <a:pPr>
              <a:lnSpc>
                <a:spcPct val="130000"/>
              </a:lnSpc>
            </a:pPr>
            <a:r>
              <a:rPr lang="zh-CN" altLang="en-US" b="1" dirty="0">
                <a:latin typeface="Arial" panose="020B0604020202020204" pitchFamily="34" charset="0"/>
                <a:ea typeface="微软雅黑" panose="020B0503020204020204" pitchFamily="34" charset="-122"/>
              </a:rPr>
              <a:t>第一</a:t>
            </a:r>
            <a:r>
              <a:rPr lang="zh-CN" altLang="en-US" b="1" dirty="0" smtClean="0">
                <a:latin typeface="Arial" panose="020B0604020202020204" pitchFamily="34" charset="0"/>
                <a:ea typeface="微软雅黑" panose="020B0503020204020204" pitchFamily="34" charset="-122"/>
              </a:rPr>
              <a:t>步把资源上传，需要选择年级科目章节；第二步共享至老师；</a:t>
            </a:r>
            <a:endParaRPr lang="en-US" altLang="zh-CN" b="1" dirty="0" smtClean="0">
              <a:latin typeface="Arial" panose="020B0604020202020204" pitchFamily="34" charset="0"/>
              <a:ea typeface="微软雅黑" panose="020B0503020204020204" pitchFamily="34" charset="-122"/>
            </a:endParaRPr>
          </a:p>
          <a:p>
            <a:pPr>
              <a:lnSpc>
                <a:spcPct val="130000"/>
              </a:lnSpc>
            </a:pPr>
            <a:r>
              <a:rPr lang="en-US" altLang="zh-CN" b="1" dirty="0" smtClean="0">
                <a:latin typeface="Arial" panose="020B0604020202020204" pitchFamily="34" charset="0"/>
                <a:ea typeface="微软雅黑" panose="020B0503020204020204" pitchFamily="34" charset="-122"/>
              </a:rPr>
              <a:t>2</a:t>
            </a:r>
            <a:r>
              <a:rPr lang="zh-CN" altLang="en-US" b="1" dirty="0" smtClean="0">
                <a:latin typeface="Arial" panose="020B0604020202020204" pitchFamily="34" charset="0"/>
                <a:ea typeface="微软雅黑" panose="020B0503020204020204" pitchFamily="34" charset="-122"/>
              </a:rPr>
              <a:t>、共享的资源只有教相应科目的老师才能收到。</a:t>
            </a:r>
            <a:endParaRPr lang="en-US" altLang="zh-CN" b="1" dirty="0" smtClean="0">
              <a:latin typeface="Arial" panose="020B0604020202020204" pitchFamily="34" charset="0"/>
              <a:ea typeface="微软雅黑" panose="020B0503020204020204" pitchFamily="34" charset="-122"/>
            </a:endParaRPr>
          </a:p>
          <a:p>
            <a:pPr>
              <a:lnSpc>
                <a:spcPct val="130000"/>
              </a:lnSpc>
            </a:pPr>
            <a:r>
              <a:rPr lang="zh-CN" altLang="en-US" b="1" dirty="0" smtClean="0">
                <a:solidFill>
                  <a:srgbClr val="FF0000"/>
                </a:solidFill>
                <a:latin typeface="Arial" panose="020B0604020202020204" pitchFamily="34" charset="0"/>
                <a:ea typeface="微软雅黑" panose="020B0503020204020204" pitchFamily="34" charset="-122"/>
              </a:rPr>
              <a:t>改版后</a:t>
            </a:r>
            <a:endParaRPr lang="en-US" altLang="zh-CN" b="1" dirty="0" smtClean="0">
              <a:solidFill>
                <a:srgbClr val="FF0000"/>
              </a:solidFill>
              <a:latin typeface="Arial" panose="020B0604020202020204" pitchFamily="34" charset="0"/>
              <a:ea typeface="微软雅黑" panose="020B0503020204020204" pitchFamily="34" charset="-122"/>
            </a:endParaRPr>
          </a:p>
          <a:p>
            <a:pPr>
              <a:lnSpc>
                <a:spcPct val="130000"/>
              </a:lnSpc>
            </a:pPr>
            <a:r>
              <a:rPr lang="zh-CN" altLang="en-US" b="1" dirty="0" smtClean="0">
                <a:latin typeface="Arial" panose="020B0604020202020204" pitchFamily="34" charset="0"/>
                <a:ea typeface="微软雅黑" panose="020B0503020204020204" pitchFamily="34" charset="-122"/>
              </a:rPr>
              <a:t>学生传资源给老师有三种途径</a:t>
            </a:r>
            <a:endParaRPr lang="en-US" altLang="zh-CN" b="1" dirty="0" smtClean="0">
              <a:latin typeface="Arial" panose="020B0604020202020204" pitchFamily="34" charset="0"/>
              <a:ea typeface="微软雅黑" panose="020B0503020204020204" pitchFamily="34" charset="-122"/>
            </a:endParaRPr>
          </a:p>
          <a:p>
            <a:pPr>
              <a:lnSpc>
                <a:spcPct val="130000"/>
              </a:lnSpc>
            </a:pPr>
            <a:r>
              <a:rPr lang="en-US" altLang="zh-CN" b="1" dirty="0" smtClean="0">
                <a:latin typeface="Arial" panose="020B0604020202020204" pitchFamily="34" charset="0"/>
                <a:ea typeface="微软雅黑" panose="020B0503020204020204" pitchFamily="34" charset="-122"/>
              </a:rPr>
              <a:t>1</a:t>
            </a:r>
            <a:r>
              <a:rPr lang="en-US" altLang="zh-CN" b="1" dirty="0">
                <a:latin typeface="Arial" panose="020B0604020202020204" pitchFamily="34" charset="0"/>
                <a:ea typeface="微软雅黑" panose="020B0503020204020204" pitchFamily="34" charset="-122"/>
              </a:rPr>
              <a:t>.</a:t>
            </a:r>
            <a:r>
              <a:rPr lang="zh-CN" altLang="zh-CN" b="1" dirty="0">
                <a:latin typeface="Arial" panose="020B0604020202020204" pitchFamily="34" charset="0"/>
                <a:ea typeface="微软雅黑" panose="020B0503020204020204" pitchFamily="34" charset="-122"/>
              </a:rPr>
              <a:t>教师下发资源让学生回传资源给</a:t>
            </a:r>
            <a:r>
              <a:rPr lang="zh-CN" altLang="zh-CN" b="1" dirty="0" smtClean="0">
                <a:latin typeface="Arial" panose="020B0604020202020204" pitchFamily="34" charset="0"/>
                <a:ea typeface="微软雅黑" panose="020B0503020204020204" pitchFamily="34" charset="-122"/>
              </a:rPr>
              <a:t>老师</a:t>
            </a:r>
            <a:endParaRPr lang="en-US" altLang="zh-CN" b="1" dirty="0" smtClean="0">
              <a:latin typeface="Arial" panose="020B0604020202020204" pitchFamily="34" charset="0"/>
              <a:ea typeface="微软雅黑" panose="020B0503020204020204" pitchFamily="34" charset="-122"/>
            </a:endParaRPr>
          </a:p>
          <a:p>
            <a:pPr>
              <a:lnSpc>
                <a:spcPct val="130000"/>
              </a:lnSpc>
            </a:pPr>
            <a:r>
              <a:rPr lang="en-US" altLang="zh-CN" b="1" dirty="0" smtClean="0">
                <a:latin typeface="Arial" panose="020B0604020202020204" pitchFamily="34" charset="0"/>
                <a:ea typeface="微软雅黑" panose="020B0503020204020204" pitchFamily="34" charset="-122"/>
              </a:rPr>
              <a:t>2</a:t>
            </a:r>
            <a:r>
              <a:rPr lang="en-US" altLang="zh-CN" b="1" dirty="0">
                <a:latin typeface="Arial" panose="020B0604020202020204" pitchFamily="34" charset="0"/>
                <a:ea typeface="微软雅黑" panose="020B0503020204020204" pitchFamily="34" charset="-122"/>
              </a:rPr>
              <a:t>.</a:t>
            </a:r>
            <a:r>
              <a:rPr lang="zh-CN" altLang="zh-CN" b="1" dirty="0">
                <a:latin typeface="Arial" panose="020B0604020202020204" pitchFamily="34" charset="0"/>
                <a:ea typeface="微软雅黑" panose="020B0503020204020204" pitchFamily="34" charset="-122"/>
              </a:rPr>
              <a:t>学生把我上传的资源共享至</a:t>
            </a:r>
            <a:r>
              <a:rPr lang="zh-CN" altLang="zh-CN" b="1" dirty="0" smtClean="0">
                <a:latin typeface="Arial" panose="020B0604020202020204" pitchFamily="34" charset="0"/>
                <a:ea typeface="微软雅黑" panose="020B0503020204020204" pitchFamily="34" charset="-122"/>
              </a:rPr>
              <a:t>老师</a:t>
            </a:r>
            <a:endParaRPr lang="en-US" altLang="zh-CN" b="1" dirty="0" smtClean="0">
              <a:latin typeface="Arial" panose="020B0604020202020204" pitchFamily="34" charset="0"/>
              <a:ea typeface="微软雅黑" panose="020B0503020204020204" pitchFamily="34" charset="-122"/>
            </a:endParaRPr>
          </a:p>
          <a:p>
            <a:pPr>
              <a:lnSpc>
                <a:spcPct val="130000"/>
              </a:lnSpc>
            </a:pPr>
            <a:r>
              <a:rPr lang="en-US" altLang="zh-CN" b="1" dirty="0" smtClean="0">
                <a:latin typeface="Arial" panose="020B0604020202020204" pitchFamily="34" charset="0"/>
                <a:ea typeface="微软雅黑" panose="020B0503020204020204" pitchFamily="34" charset="-122"/>
              </a:rPr>
              <a:t>3</a:t>
            </a:r>
            <a:r>
              <a:rPr lang="en-US" altLang="zh-CN" b="1" dirty="0">
                <a:latin typeface="Arial" panose="020B0604020202020204" pitchFamily="34" charset="0"/>
                <a:ea typeface="微软雅黑" panose="020B0503020204020204" pitchFamily="34" charset="-122"/>
              </a:rPr>
              <a:t>.</a:t>
            </a:r>
            <a:r>
              <a:rPr lang="zh-CN" altLang="zh-CN" b="1" dirty="0">
                <a:latin typeface="Arial" panose="020B0604020202020204" pitchFamily="34" charset="0"/>
                <a:ea typeface="微软雅黑" panose="020B0503020204020204" pitchFamily="34" charset="-122"/>
              </a:rPr>
              <a:t>点击上传至老师直接上传本地资源给老师</a:t>
            </a:r>
          </a:p>
          <a:p>
            <a:pPr>
              <a:lnSpc>
                <a:spcPct val="130000"/>
              </a:lnSpc>
            </a:pPr>
            <a:endParaRPr lang="zh-CN" altLang="en-US" sz="1400" b="1" dirty="0" smtClean="0">
              <a:latin typeface="Arial" panose="020B0604020202020204" pitchFamily="34" charset="0"/>
              <a:ea typeface="微软雅黑" panose="020B0503020204020204" pitchFamily="34" charset="-122"/>
            </a:endParaRP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8150" y="1170481"/>
            <a:ext cx="7931617" cy="5254625"/>
          </a:xfrm>
        </p:spPr>
      </p:pic>
      <p:sp>
        <p:nvSpPr>
          <p:cNvPr id="2" name="灯片编号占位符 1"/>
          <p:cNvSpPr>
            <a:spLocks noGrp="1"/>
          </p:cNvSpPr>
          <p:nvPr>
            <p:ph type="sldNum" sz="quarter" idx="12"/>
          </p:nvPr>
        </p:nvSpPr>
        <p:spPr/>
        <p:txBody>
          <a:bodyPr/>
          <a:lstStyle/>
          <a:p>
            <a:fld id="{5F008100-E36E-4E3C-A9E5-F3E5C825D42B}" type="slidenum">
              <a:rPr lang="zh-CN" altLang="en-US" smtClean="0"/>
              <a:t>9</a:t>
            </a:fld>
            <a:endParaRPr lang="zh-CN" alt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A000120140530A99PPBG">
  <a:themeElements>
    <a:clrScheme name="自定义 769">
      <a:dk1>
        <a:srgbClr val="47494B"/>
      </a:dk1>
      <a:lt1>
        <a:srgbClr val="FFFFFF"/>
      </a:lt1>
      <a:dk2>
        <a:srgbClr val="454749"/>
      </a:dk2>
      <a:lt2>
        <a:srgbClr val="FFFFFF"/>
      </a:lt2>
      <a:accent1>
        <a:srgbClr val="046FB6"/>
      </a:accent1>
      <a:accent2>
        <a:srgbClr val="22B1DE"/>
      </a:accent2>
      <a:accent3>
        <a:srgbClr val="7B93D7"/>
      </a:accent3>
      <a:accent4>
        <a:srgbClr val="5D76BA"/>
      </a:accent4>
      <a:accent5>
        <a:srgbClr val="3DBFD1"/>
      </a:accent5>
      <a:accent6>
        <a:srgbClr val="FFC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A000120151104A05KPBG</Template>
  <TotalTime>16</TotalTime>
  <Words>1571</Words>
  <Application>Microsoft Office PowerPoint</Application>
  <PresentationFormat>宽屏</PresentationFormat>
  <Paragraphs>165</Paragraphs>
  <Slides>27</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宋体</vt:lpstr>
      <vt:lpstr>微软雅黑</vt:lpstr>
      <vt:lpstr>幼圆</vt:lpstr>
      <vt:lpstr>Arial</vt:lpstr>
      <vt:lpstr>Calibri</vt:lpstr>
      <vt:lpstr>Wingdings</vt:lpstr>
      <vt:lpstr>A000120140530A99PPBG</vt:lpstr>
      <vt:lpstr>云平台2017年改版情况介绍</vt:lpstr>
      <vt:lpstr>新增用户角色---教研员和幼儿园师生和家长</vt:lpstr>
      <vt:lpstr>新增培训版块</vt:lpstr>
      <vt:lpstr>新增积分管理</vt:lpstr>
      <vt:lpstr>个人资源中心---自动获取资源文件名</vt:lpstr>
      <vt:lpstr>个人资源中心---收藏与共享分享教师和学生</vt:lpstr>
      <vt:lpstr>个人资源中心---学生上传至教师以及资源处理方式</vt:lpstr>
      <vt:lpstr>个人资源中心---下发资源并让学生回传资源</vt:lpstr>
      <vt:lpstr>个人资源中心---学生传资源给老师的途径</vt:lpstr>
      <vt:lpstr>个人资源中心---查看学生回传资源</vt:lpstr>
      <vt:lpstr>个人资源中心---二维码分享资源</vt:lpstr>
      <vt:lpstr>作业中心（任务中心）---新增创建闯关作业</vt:lpstr>
      <vt:lpstr>作业中心（任务中心）---设置闯关试题</vt:lpstr>
      <vt:lpstr>作业中心（任务中心）---批量导入客观试题</vt:lpstr>
      <vt:lpstr>教研中心---新增晒课活动</vt:lpstr>
      <vt:lpstr>校本课程---新增创建校本课程</vt:lpstr>
      <vt:lpstr>校本课程---下发校本课程资源</vt:lpstr>
      <vt:lpstr>校本课程---下发校本课程作业</vt:lpstr>
      <vt:lpstr>校本课程---下发校本课程活动</vt:lpstr>
      <vt:lpstr>综合评价---默认四颗星</vt:lpstr>
      <vt:lpstr>学情分析---新增发布历史考试</vt:lpstr>
      <vt:lpstr>学情分析---新增录入历史成绩</vt:lpstr>
      <vt:lpstr>后台管理---统计排序</vt:lpstr>
      <vt:lpstr>后台管理---新增评价管理下发评价指标</vt:lpstr>
      <vt:lpstr>后台管理---新增评价管理创建评价指标</vt:lpstr>
      <vt:lpstr>云平台教讯通APP</vt:lpstr>
      <vt:lpstr>谢谢！</vt:lpstr>
    </vt:vector>
  </TitlesOfParts>
  <Company>yh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83</cp:revision>
  <dcterms:created xsi:type="dcterms:W3CDTF">2016-03-01T04:33:00Z</dcterms:created>
  <dcterms:modified xsi:type="dcterms:W3CDTF">2017-07-05T01:25:28Z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2052-10.1.0.6554</vt:lpwstr>
  </property>
</Properties>
</file>