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716" r:id="rId3"/>
    <p:sldId id="715" r:id="rId4"/>
    <p:sldId id="536" r:id="rId5"/>
    <p:sldId id="754" r:id="rId6"/>
    <p:sldId id="663" r:id="rId7"/>
    <p:sldId id="633" r:id="rId8"/>
    <p:sldId id="717" r:id="rId9"/>
    <p:sldId id="588" r:id="rId10"/>
    <p:sldId id="661" r:id="rId11"/>
    <p:sldId id="662" r:id="rId12"/>
    <p:sldId id="579" r:id="rId13"/>
    <p:sldId id="632" r:id="rId14"/>
    <p:sldId id="690" r:id="rId15"/>
    <p:sldId id="691" r:id="rId16"/>
    <p:sldId id="692" r:id="rId17"/>
    <p:sldId id="694" r:id="rId18"/>
    <p:sldId id="695" r:id="rId19"/>
    <p:sldId id="696" r:id="rId20"/>
    <p:sldId id="634" r:id="rId21"/>
    <p:sldId id="636" r:id="rId22"/>
    <p:sldId id="637" r:id="rId23"/>
    <p:sldId id="705" r:id="rId24"/>
    <p:sldId id="697" r:id="rId25"/>
    <p:sldId id="701" r:id="rId26"/>
    <p:sldId id="702" r:id="rId27"/>
    <p:sldId id="700" r:id="rId28"/>
    <p:sldId id="703" r:id="rId29"/>
    <p:sldId id="704" r:id="rId30"/>
    <p:sldId id="706" r:id="rId31"/>
    <p:sldId id="752" r:id="rId32"/>
    <p:sldId id="753" r:id="rId33"/>
    <p:sldId id="747" r:id="rId34"/>
    <p:sldId id="748" r:id="rId35"/>
    <p:sldId id="749" r:id="rId36"/>
    <p:sldId id="750" r:id="rId37"/>
    <p:sldId id="277" r:id="rId3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05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6600"/>
    <a:srgbClr val="005EBA"/>
    <a:srgbClr val="CFDDED"/>
    <a:srgbClr val="3399FE"/>
    <a:srgbClr val="3F6EA7"/>
    <a:srgbClr val="F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0" autoAdjust="0"/>
  </p:normalViewPr>
  <p:slideViewPr>
    <p:cSldViewPr>
      <p:cViewPr varScale="1">
        <p:scale>
          <a:sx n="123" d="100"/>
          <a:sy n="123" d="100"/>
        </p:scale>
        <p:origin x="1056" y="96"/>
      </p:cViewPr>
      <p:guideLst>
        <p:guide orient="horz" pos="1620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960" y="-96"/>
      </p:cViewPr>
      <p:guideLst>
        <p:guide orient="horz" pos="2880"/>
        <p:guide pos="20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7T16:43:16.320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C0995D23-A254-4C7B-BF69-AE37D54E55B3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FA6FFA03-68E6-4048-9AC6-686CC31CA5C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601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A4847217-940E-4153-A4B6-AD9C869862BC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91FC8FD-11E2-489F-A345-E1763509283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23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7F21F-8AA7-40A5-9FAD-599B004B661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3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>
                <a:ea typeface="黑体" pitchFamily="49" charset="-122"/>
              </a:rPr>
              <a:t>由于综合评价指标是和教师的授课关系息息相关的，老师教哪个班级才能给哪个班级进行评价，所以教师修改了授课关系，就要有相应的评价指标，由于教师修改授课关系想要重新发下指标需要上报学校管理员，管理员在和信息中心联系，然后才能给这个学校下发评价指标，这样指标的下发达不到及时性。考虑到学校管理员更贴近教师，可以由学校管理员来掌握学校下发指标的具体情况，这样有的学校在培训的时候教师当时可以及时实践评价模板。</a:t>
            </a:r>
          </a:p>
        </p:txBody>
      </p:sp>
    </p:spTree>
    <p:extLst>
      <p:ext uri="{BB962C8B-B14F-4D97-AF65-F5344CB8AC3E}">
        <p14:creationId xmlns:p14="http://schemas.microsoft.com/office/powerpoint/2010/main" val="206953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>
                <a:ea typeface="黑体" pitchFamily="49" charset="-122"/>
              </a:rPr>
              <a:t>我们五区五县各地的评价指标略有不同，之前就有地区的老师询问综合评价指标是否可修改，新增校本课程后，校本课程的评价对我们的评价指标提出了更高的要求，涉及到每个学校的校本课程都有自己的评价标准，基于各方面的需求，改版评价管理，完善学校管理员自定义下发评价指标。</a:t>
            </a:r>
          </a:p>
        </p:txBody>
      </p:sp>
    </p:spTree>
    <p:extLst>
      <p:ext uri="{BB962C8B-B14F-4D97-AF65-F5344CB8AC3E}">
        <p14:creationId xmlns:p14="http://schemas.microsoft.com/office/powerpoint/2010/main" val="36431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ea typeface="黑体" pitchFamily="49" charset="-122"/>
              </a:rPr>
              <a:t>改版理由：通过去年现场会我们发现很多学校都有自己的特色课程，而特色课程的成员并不是某一年级或某一班的学生，而是从不同年级不同班级组建而成的特色小组，通过到学校了解特色课程的组成，以及课程所涉及到的功能，我们新增了校本课程这个版块，让每个学校可以创建自己的校本课程，通过校本课程来完成不同的任务和活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B38BF-437D-4FFE-B125-AD859DF42497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91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B397D-9E5D-4EB7-85C0-E549F47E174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900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ea typeface="黑体" pitchFamily="49" charset="-122"/>
              </a:rPr>
              <a:t>这是课程中心的课堂记录，将教师在课堂的多媒体设备上的板书和声音录制下来，自动上传至云空间，供课后复习使用。</a:t>
            </a:r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A47E7-CA8C-46A3-9C16-71DAA638C90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9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2765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CD938A-7FF9-446C-8AF6-A37598EC103D}" type="slidenum">
              <a:rPr lang="zh-CN" altLang="en-US" sz="1200">
                <a:latin typeface="Calibri" pitchFamily="34" charset="0"/>
                <a:ea typeface="黑体" pitchFamily="49" charset="-122"/>
              </a:rPr>
              <a:pPr algn="r"/>
              <a:t>5</a:t>
            </a:fld>
            <a:endParaRPr lang="en-US" altLang="zh-CN" sz="1200">
              <a:latin typeface="Calibri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72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2765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CD938A-7FF9-446C-8AF6-A37598EC103D}" type="slidenum">
              <a:rPr lang="zh-CN" altLang="en-US" sz="1200">
                <a:latin typeface="Calibri" pitchFamily="34" charset="0"/>
                <a:ea typeface="黑体" pitchFamily="49" charset="-122"/>
              </a:rPr>
              <a:pPr algn="r"/>
              <a:t>8</a:t>
            </a:fld>
            <a:endParaRPr lang="en-US" altLang="zh-CN" sz="1200">
              <a:latin typeface="Calibri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74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8692F-D4EB-435D-AEB1-910BFF5266A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23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E3631-36A7-4E19-8607-0AFB937E42C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402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3BBD7-C53E-4C4D-806E-98594E85052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57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ea typeface="黑体" pitchFamily="49" charset="-122"/>
              </a:rPr>
              <a:t>这是课程中心的课堂记录，将教师在课堂的多媒体设备上的板书和声音录制下来，自动上传至云空间，供课后复习使用。</a:t>
            </a: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A8677-5EF0-4027-9FD2-2E1F6CB788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20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14603-C420-4540-967F-E86C31453E8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64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99F9-6196-423F-846B-280F3426A28B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AD71-E63B-45B8-9DD3-8B588D325FA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58C7-7E40-4649-8B7A-972B412757D3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3B22-9426-4328-8146-377BFD3EF20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4BC9-F301-4692-A870-E44135C1F6E1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556E-16D9-412F-97CB-ED0E45969C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FB26-71B7-49C4-86E0-B0D6296BC26C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E04F-BD9A-4720-B187-8770B731D1D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E631-01F7-411F-9F03-891571C6895A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11BB-DF66-4780-B737-2ECD597B742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DE70-8085-4783-8168-F20883D6CC5E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4753-9DE8-486F-9617-C101DCCEE5A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EF5C-A0A6-4F3F-AD95-E4EE25F3B18C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6C4B-DD00-40C6-8E34-A3801A3165D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3F30-A211-4122-B1EA-EC83B7663B7A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BA22-1F87-4BE6-B2C7-2CD943AE079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6AD9-7C55-43F5-B9D8-42A935459A8D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4F4B-FEAC-48AD-9719-8D5327B89E4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4674-75A7-42A9-8033-DDF0DF0104F0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A6B2-D774-45F9-916C-676DBBC6508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88FE-BAAE-44EA-B893-AB149510A4BF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8250-0CCA-4417-B6BC-3785B99487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81839D5A-AAAE-4C23-AF78-B8B13FF4EE8E}" type="datetimeFigureOut">
              <a:rPr lang="zh-CN" altLang="en-US"/>
              <a:pPr>
                <a:defRPr/>
              </a:pPr>
              <a:t>2017/7/5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63B3CCA1-0240-4522-AFB0-47ACC5531AB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852738" y="3944938"/>
            <a:ext cx="40306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200">
                <a:latin typeface="微软雅黑" pitchFamily="34" charset="-122"/>
                <a:ea typeface="微软雅黑" pitchFamily="34" charset="-122"/>
              </a:rPr>
              <a:t>牡丹江市教育信息中心      于红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392613" y="4395788"/>
            <a:ext cx="104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2017.07</a:t>
            </a:r>
          </a:p>
        </p:txBody>
      </p:sp>
      <p:sp>
        <p:nvSpPr>
          <p:cNvPr id="9" name="矩形 8"/>
          <p:cNvSpPr/>
          <p:nvPr/>
        </p:nvSpPr>
        <p:spPr>
          <a:xfrm>
            <a:off x="323528" y="1748377"/>
            <a:ext cx="8820472" cy="13220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牡丹江教育云空间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综合评价和校本课程的使用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9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sp>
        <p:nvSpPr>
          <p:cNvPr id="30722" name="TextBox 10"/>
          <p:cNvSpPr txBox="1">
            <a:spLocks noChangeArrowheads="1"/>
          </p:cNvSpPr>
          <p:nvPr/>
        </p:nvSpPr>
        <p:spPr bwMode="auto">
          <a:xfrm>
            <a:off x="3563938" y="4657725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师     评</a:t>
            </a:r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30238"/>
            <a:ext cx="8027987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9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sp>
        <p:nvSpPr>
          <p:cNvPr id="32770" name="TextBox 10"/>
          <p:cNvSpPr txBox="1">
            <a:spLocks noChangeArrowheads="1"/>
          </p:cNvSpPr>
          <p:nvPr/>
        </p:nvSpPr>
        <p:spPr bwMode="auto">
          <a:xfrm>
            <a:off x="3563938" y="4657725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师     评</a:t>
            </a: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577850"/>
            <a:ext cx="85280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7240" t="23669" r="26454" b="8704"/>
          <a:stretch>
            <a:fillRect/>
          </a:stretch>
        </p:blipFill>
        <p:spPr bwMode="auto">
          <a:xfrm>
            <a:off x="5795963" y="452438"/>
            <a:ext cx="2447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9"/>
          <p:cNvSpPr>
            <a:spLocks noChangeArrowheads="1"/>
          </p:cNvSpPr>
          <p:nvPr/>
        </p:nvSpPr>
        <p:spPr bwMode="auto">
          <a:xfrm>
            <a:off x="225425" y="192088"/>
            <a:ext cx="31289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pic>
        <p:nvPicPr>
          <p:cNvPr id="3481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52475"/>
            <a:ext cx="76612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10"/>
          <p:cNvSpPr txBox="1">
            <a:spLocks noChangeArrowheads="1"/>
          </p:cNvSpPr>
          <p:nvPr/>
        </p:nvSpPr>
        <p:spPr bwMode="auto">
          <a:xfrm>
            <a:off x="3259138" y="43719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任 课 教 师 查 看 评 价 总 表</a:t>
            </a:r>
          </a:p>
        </p:txBody>
      </p:sp>
      <p:sp>
        <p:nvSpPr>
          <p:cNvPr id="2" name="矩形 1"/>
          <p:cNvSpPr/>
          <p:nvPr/>
        </p:nvSpPr>
        <p:spPr>
          <a:xfrm>
            <a:off x="3419475" y="1924050"/>
            <a:ext cx="431800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0150" y="1924050"/>
            <a:ext cx="431800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4"/>
          <p:cNvSpPr>
            <a:spLocks noChangeArrowheads="1"/>
          </p:cNvSpPr>
          <p:nvPr/>
        </p:nvSpPr>
        <p:spPr bwMode="auto">
          <a:xfrm>
            <a:off x="250825" y="268288"/>
            <a:ext cx="3130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pic>
        <p:nvPicPr>
          <p:cNvPr id="36866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771525"/>
            <a:ext cx="7920038" cy="4076700"/>
          </a:xfrm>
        </p:spPr>
      </p:pic>
      <p:sp>
        <p:nvSpPr>
          <p:cNvPr id="36867" name="TextBox 10"/>
          <p:cNvSpPr txBox="1">
            <a:spLocks noChangeArrowheads="1"/>
          </p:cNvSpPr>
          <p:nvPr/>
        </p:nvSpPr>
        <p:spPr bwMode="auto">
          <a:xfrm>
            <a:off x="2700338" y="4659313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查 看 一 名 学 生 综 合 评 价 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781050"/>
            <a:ext cx="3759200" cy="3790950"/>
          </a:xfrm>
        </p:spPr>
        <p:txBody>
          <a:bodyPr rtlCol="0">
            <a:normAutofit fontScale="6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600" dirty="0">
              <a:latin typeface="黑体" panose="02010609060101010101" pitchFamily="2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latin typeface="黑体" panose="02010609060101010101" pitchFamily="2" charset="-122"/>
              </a:rPr>
              <a:t>1.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</a:rPr>
              <a:t>每学期开学前</a:t>
            </a:r>
            <a:r>
              <a:rPr lang="zh-CN" altLang="en-US" sz="3600" dirty="0">
                <a:latin typeface="黑体" panose="02010609060101010101" pitchFamily="2" charset="-122"/>
              </a:rPr>
              <a:t>修改好个人资料，综合评价指标是根据教师授课关系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</a:rPr>
              <a:t>开学第一天统一下发</a:t>
            </a:r>
            <a:r>
              <a:rPr lang="zh-CN" altLang="en-US" sz="3600" dirty="0">
                <a:latin typeface="黑体" panose="02010609060101010101" pitchFamily="2" charset="-122"/>
              </a:rPr>
              <a:t>。教哪个班级哪个学科只能收到哪个班级哪个学科的评价指标，必须将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</a:rPr>
              <a:t>班级授课关系填全</a:t>
            </a:r>
            <a:r>
              <a:rPr lang="zh-CN" altLang="en-US" sz="3600" dirty="0">
                <a:latin typeface="黑体" panose="02010609060101010101" pitchFamily="2" charset="-122"/>
              </a:rPr>
              <a:t>，才能收到相应班级的评价指标。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/>
              <a:t>     </a:t>
            </a:r>
          </a:p>
        </p:txBody>
      </p:sp>
      <p:pic>
        <p:nvPicPr>
          <p:cNvPr id="38915" name="图片 6" descr="QQ截图201702201358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013" y="781050"/>
            <a:ext cx="4100512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863" y="1041400"/>
            <a:ext cx="3900487" cy="2743200"/>
          </a:xfrm>
        </p:spPr>
        <p:txBody>
          <a:bodyPr rtlCol="0">
            <a:normAutofit fontScale="7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进入综合评价模块查看是否有本学科相应班级的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评价指标</a:t>
            </a:r>
            <a:r>
              <a:rPr lang="zh-CN" altLang="en-US" dirty="0">
                <a:sym typeface="+mn-ea"/>
              </a:rPr>
              <a:t>。如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没有评价指标或者指标年级班级不符</a:t>
            </a:r>
            <a:r>
              <a:rPr lang="zh-CN" altLang="en-US" dirty="0">
                <a:sym typeface="+mn-ea"/>
              </a:rPr>
              <a:t>，首先查看个人资料是否按要求在新学期开学前修改好，如临时修改的授课关系，暂时没有评价指标，需等待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下一次统一下发指标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</p:txBody>
      </p:sp>
      <p:pic>
        <p:nvPicPr>
          <p:cNvPr id="39938" name="图片 5" descr="QQ截图2017022013555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830263"/>
            <a:ext cx="443865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600" y="962025"/>
            <a:ext cx="3900488" cy="3394075"/>
          </a:xfrm>
        </p:spPr>
        <p:txBody>
          <a:bodyPr rtlCol="0">
            <a:normAutofit fontScale="6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教师给学生打星时，出现班级学生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姓名不全</a:t>
            </a:r>
            <a:r>
              <a:rPr lang="zh-CN" altLang="en-US" dirty="0">
                <a:sym typeface="+mn-ea"/>
              </a:rPr>
              <a:t>或有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重复姓名</a:t>
            </a:r>
            <a:r>
              <a:rPr lang="zh-CN" altLang="en-US" dirty="0">
                <a:sym typeface="+mn-ea"/>
              </a:rPr>
              <a:t>。请相应班级的班主任登陆云空间后，进入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班级管理</a:t>
            </a:r>
            <a:r>
              <a:rPr lang="zh-CN" altLang="en-US" dirty="0">
                <a:sym typeface="+mn-ea"/>
              </a:rPr>
              <a:t>模块，教师先查看班级管理中学生姓名全不全或有没有重复的，学生不全的让学生注册，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有重复姓名删除不正确学生信息</a:t>
            </a:r>
            <a:r>
              <a:rPr lang="zh-CN" altLang="en-US" dirty="0">
                <a:sym typeface="+mn-ea"/>
              </a:rPr>
              <a:t>，如遇到班级管理中学生列表正确，综合评价打分显示学生列表有误，请和信息中心联系，联系电话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0453-6652006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</a:p>
        </p:txBody>
      </p:sp>
      <p:pic>
        <p:nvPicPr>
          <p:cNvPr id="40963" name="图片 4" descr="QQ截图201702201439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088" y="962025"/>
            <a:ext cx="47323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550" y="1069975"/>
            <a:ext cx="2465388" cy="3216275"/>
          </a:xfrm>
        </p:spPr>
        <p:txBody>
          <a:bodyPr rtlCol="0">
            <a:normAutofit fontScale="7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4.</a:t>
            </a:r>
            <a:r>
              <a:rPr lang="zh-CN" altLang="en-US" dirty="0">
                <a:sym typeface="+mn-ea"/>
              </a:rPr>
              <a:t>只有评价人选择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师评</a:t>
            </a:r>
            <a:r>
              <a:rPr lang="zh-CN" altLang="en-US" dirty="0">
                <a:sym typeface="+mn-ea"/>
              </a:rPr>
              <a:t>，才可以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关联任务</a:t>
            </a:r>
            <a:r>
              <a:rPr lang="zh-CN" altLang="en-US" dirty="0">
                <a:sym typeface="+mn-ea"/>
              </a:rPr>
              <a:t>，并且在评价时间内的任务才会显示在关联任务选项上，如果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任务结束时间超过了评价时间</a:t>
            </a:r>
            <a:r>
              <a:rPr lang="zh-CN" altLang="en-US" dirty="0">
                <a:sym typeface="+mn-ea"/>
              </a:rPr>
              <a:t>，综合评价无法关联这个任务。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</a:p>
        </p:txBody>
      </p:sp>
      <p:pic>
        <p:nvPicPr>
          <p:cNvPr id="41987" name="图片 1" descr="QQ截图201702201603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863600"/>
            <a:ext cx="58197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900362" cy="3929062"/>
          </a:xfrm>
        </p:spPr>
        <p:txBody>
          <a:bodyPr rtlCol="0">
            <a:normAutofit fontScale="6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5.</a:t>
            </a:r>
            <a:r>
              <a:rPr lang="zh-CN" altLang="en-US" dirty="0">
                <a:sym typeface="+mn-ea"/>
              </a:rPr>
              <a:t>设置评价人时，考虑评价指标的实际情况，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慎重选择评价人</a:t>
            </a:r>
            <a:r>
              <a:rPr lang="zh-CN" altLang="en-US" dirty="0">
                <a:sym typeface="+mn-ea"/>
              </a:rPr>
              <a:t>，如选择了师评、家评、自评、互评选项，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哪一个评价人没有进行评价，都会影响本次评价的得星情况</a:t>
            </a:r>
            <a:r>
              <a:rPr lang="zh-CN" altLang="en-US" dirty="0">
                <a:sym typeface="+mn-ea"/>
              </a:rPr>
              <a:t>，如设置评价人为师评和家评，但家长没有评价，教师给打四颗星，本次评价得星却为两颗星。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</a:p>
        </p:txBody>
      </p:sp>
      <p:pic>
        <p:nvPicPr>
          <p:cNvPr id="43011" name="图片 4" descr="QQ截图20170220161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2127250"/>
            <a:ext cx="5527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图片 5" descr="QQ截图201702201616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579438"/>
            <a:ext cx="55276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flipH="1" flipV="1">
            <a:off x="4321175" y="1968500"/>
            <a:ext cx="703263" cy="64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936875" cy="3286125"/>
          </a:xfrm>
        </p:spPr>
        <p:txBody>
          <a:bodyPr rtlCol="0">
            <a:normAutofit fontScale="7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6.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重置和删除，</a:t>
            </a:r>
            <a:r>
              <a:rPr lang="zh-CN" altLang="en-US" dirty="0">
                <a:sym typeface="+mn-ea"/>
              </a:rPr>
              <a:t>重置是将所有设置及数据清空，删除是将本次评价删除，第一次评价只能重置不能删除。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强制结束，</a:t>
            </a:r>
            <a:r>
              <a:rPr lang="zh-CN" altLang="en-US" dirty="0">
                <a:sym typeface="+mn-ea"/>
              </a:rPr>
              <a:t>操作强制结束后，所有评价人都不能在进行评价。只有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结束的评价</a:t>
            </a:r>
            <a:r>
              <a:rPr lang="zh-CN" altLang="en-US" dirty="0">
                <a:sym typeface="+mn-ea"/>
              </a:rPr>
              <a:t>才能在查看评价中查询到。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</a:p>
        </p:txBody>
      </p:sp>
      <p:pic>
        <p:nvPicPr>
          <p:cNvPr id="44035" name="图片 7" descr="QQ截图201702211458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1425" y="815975"/>
            <a:ext cx="512127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3200" smtClean="0">
                <a:solidFill>
                  <a:srgbClr val="FF0000"/>
                </a:solidFill>
                <a:ea typeface="黑体" pitchFamily="49" charset="-122"/>
              </a:rPr>
              <a:t>上机操作</a:t>
            </a: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276225" y="1112838"/>
            <a:ext cx="8640763" cy="3395662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1.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设置一次综合评价，时间范围为</a:t>
            </a:r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6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月</a:t>
            </a:r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23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日</a:t>
            </a:r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-7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月</a:t>
            </a:r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30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日，评价人为师评、家评、自评，可选择关联任务。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2.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用教师、学生、家长帐号分别给一名学生评价打星。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3.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强制结束本次评价。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4.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查看本次评价结果及该生评价详情。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4"/>
          <p:cNvSpPr>
            <a:spLocks noChangeArrowheads="1"/>
          </p:cNvSpPr>
          <p:nvPr/>
        </p:nvSpPr>
        <p:spPr bwMode="auto">
          <a:xfrm>
            <a:off x="179388" y="204788"/>
            <a:ext cx="312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学生</a:t>
            </a:r>
          </a:p>
        </p:txBody>
      </p:sp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2700338" y="45370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学 生 查 看 我 的 评 价 报 告</a:t>
            </a:r>
          </a:p>
        </p:txBody>
      </p:sp>
      <p:pic>
        <p:nvPicPr>
          <p:cNvPr id="4505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4363"/>
            <a:ext cx="775811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3"/>
          <p:cNvSpPr>
            <a:spLocks noChangeArrowheads="1"/>
          </p:cNvSpPr>
          <p:nvPr/>
        </p:nvSpPr>
        <p:spPr bwMode="auto">
          <a:xfrm>
            <a:off x="179388" y="204788"/>
            <a:ext cx="312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学生</a:t>
            </a:r>
          </a:p>
        </p:txBody>
      </p:sp>
      <p:sp>
        <p:nvSpPr>
          <p:cNvPr id="46082" name="TextBox 10"/>
          <p:cNvSpPr txBox="1">
            <a:spLocks noChangeArrowheads="1"/>
          </p:cNvSpPr>
          <p:nvPr/>
        </p:nvSpPr>
        <p:spPr bwMode="auto">
          <a:xfrm>
            <a:off x="2987675" y="45878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学 生 查 看 我 的 评 价</a:t>
            </a:r>
          </a:p>
        </p:txBody>
      </p:sp>
      <p:pic>
        <p:nvPicPr>
          <p:cNvPr id="46083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54038"/>
            <a:ext cx="90630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"/>
          <p:cNvSpPr>
            <a:spLocks noChangeArrowheads="1"/>
          </p:cNvSpPr>
          <p:nvPr/>
        </p:nvSpPr>
        <p:spPr bwMode="auto">
          <a:xfrm>
            <a:off x="179388" y="204788"/>
            <a:ext cx="312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学生</a:t>
            </a:r>
          </a:p>
        </p:txBody>
      </p:sp>
      <p:sp>
        <p:nvSpPr>
          <p:cNvPr id="47106" name="TextBox 10"/>
          <p:cNvSpPr txBox="1">
            <a:spLocks noChangeArrowheads="1"/>
          </p:cNvSpPr>
          <p:nvPr/>
        </p:nvSpPr>
        <p:spPr bwMode="auto">
          <a:xfrm>
            <a:off x="3132138" y="4608513"/>
            <a:ext cx="2447925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学生查看评价详情</a:t>
            </a:r>
          </a:p>
        </p:txBody>
      </p:sp>
      <p:pic>
        <p:nvPicPr>
          <p:cNvPr id="47107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74675"/>
            <a:ext cx="84597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812800"/>
            <a:ext cx="2778125" cy="4044950"/>
          </a:xfrm>
        </p:spPr>
        <p:txBody>
          <a:bodyPr rtlCol="0">
            <a:normAutofit fontScale="6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1.</a:t>
            </a:r>
            <a:r>
              <a:rPr lang="zh-CN" altLang="en-US" dirty="0">
                <a:sym typeface="+mn-ea"/>
              </a:rPr>
              <a:t>教师设置自评，学生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无评价列表</a:t>
            </a:r>
            <a:r>
              <a:rPr lang="zh-CN" altLang="en-US" dirty="0">
                <a:sym typeface="+mn-ea"/>
              </a:rPr>
              <a:t>，首先看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学生姓名</a:t>
            </a:r>
            <a:r>
              <a:rPr lang="zh-CN" altLang="en-US" dirty="0">
                <a:sym typeface="+mn-ea"/>
              </a:rPr>
              <a:t>是否正确，然后看个人资料中的个人信息中的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姓名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学籍号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学校、年级班级</a:t>
            </a:r>
            <a:r>
              <a:rPr lang="zh-CN" altLang="en-US" dirty="0">
                <a:sym typeface="+mn-ea"/>
              </a:rPr>
              <a:t>是否正确，如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信息有误</a:t>
            </a:r>
            <a:r>
              <a:rPr lang="zh-CN" altLang="en-US" dirty="0">
                <a:sym typeface="+mn-ea"/>
              </a:rPr>
              <a:t>，请联系班主任或学校管理员。使用正确的学籍号登陆云空间，如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忘记密码</a:t>
            </a:r>
            <a:r>
              <a:rPr lang="zh-CN" altLang="en-US" dirty="0">
                <a:sym typeface="+mn-ea"/>
              </a:rPr>
              <a:t>请班主任或学校管理员重置密码，重新激活在使用云空间。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学生注意要点</a:t>
            </a:r>
          </a:p>
        </p:txBody>
      </p:sp>
      <p:pic>
        <p:nvPicPr>
          <p:cNvPr id="48131" name="图片 1" descr="QQ截图201702211600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3" y="450850"/>
            <a:ext cx="56229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图片 4" descr="QQ截图201702211556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920750"/>
            <a:ext cx="20526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4860925" y="915988"/>
            <a:ext cx="2087563" cy="2592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778125" cy="3654425"/>
          </a:xfrm>
        </p:spPr>
        <p:txBody>
          <a:bodyPr rtlCol="0">
            <a:normAutofit fontScale="7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教师设置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自评、互评</a:t>
            </a:r>
            <a:r>
              <a:rPr lang="zh-CN" altLang="en-US">
                <a:sym typeface="+mn-ea"/>
              </a:rPr>
              <a:t>，学生才能看到评价按钮。设置学生自评的，学生可以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自评打星</a:t>
            </a:r>
            <a:r>
              <a:rPr lang="zh-CN" altLang="en-US">
                <a:sym typeface="+mn-ea"/>
              </a:rPr>
              <a:t>，设置学生互评的学生点击互评可以看到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互评学生</a:t>
            </a:r>
            <a:r>
              <a:rPr lang="zh-CN" altLang="en-US">
                <a:sym typeface="+mn-ea"/>
              </a:rPr>
              <a:t>的列表，给同学打星，如显示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>
                <a:sym typeface="+mn-ea"/>
              </a:rPr>
              <a:t>，说明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教师没有设置相应的评价人</a:t>
            </a:r>
            <a:r>
              <a:rPr lang="zh-CN" altLang="en-US">
                <a:sym typeface="+mn-ea"/>
              </a:rPr>
              <a:t>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学生注意要点</a:t>
            </a:r>
          </a:p>
        </p:txBody>
      </p:sp>
      <p:grpSp>
        <p:nvGrpSpPr>
          <p:cNvPr id="49155" name="组合 11"/>
          <p:cNvGrpSpPr>
            <a:grpSpLocks/>
          </p:cNvGrpSpPr>
          <p:nvPr/>
        </p:nvGrpSpPr>
        <p:grpSpPr bwMode="auto">
          <a:xfrm>
            <a:off x="3376613" y="733425"/>
            <a:ext cx="5622925" cy="3900488"/>
            <a:chOff x="5229" y="1326"/>
            <a:chExt cx="8100" cy="5630"/>
          </a:xfrm>
        </p:grpSpPr>
        <p:pic>
          <p:nvPicPr>
            <p:cNvPr id="49161" name="图片 9" descr="QQ截图2017022115172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29" y="1326"/>
              <a:ext cx="8100" cy="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图片 10" descr="QQ截图201702211517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11" y="4075"/>
              <a:ext cx="96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6" name="图片 12" descr="QQ截图201702211522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813050"/>
            <a:ext cx="30781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 14"/>
          <p:cNvSpPr/>
          <p:nvPr/>
        </p:nvSpPr>
        <p:spPr>
          <a:xfrm>
            <a:off x="6965950" y="3997325"/>
            <a:ext cx="287338" cy="144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grpSp>
        <p:nvGrpSpPr>
          <p:cNvPr id="49158" name="组合 16"/>
          <p:cNvGrpSpPr>
            <a:grpSpLocks/>
          </p:cNvGrpSpPr>
          <p:nvPr/>
        </p:nvGrpSpPr>
        <p:grpSpPr bwMode="auto">
          <a:xfrm>
            <a:off x="3419475" y="2787650"/>
            <a:ext cx="3689350" cy="1512888"/>
            <a:chOff x="5386" y="4390"/>
            <a:chExt cx="5810" cy="2382"/>
          </a:xfrm>
        </p:grpSpPr>
        <p:sp>
          <p:nvSpPr>
            <p:cNvPr id="14" name="圆角矩形 13"/>
            <p:cNvSpPr/>
            <p:nvPr/>
          </p:nvSpPr>
          <p:spPr>
            <a:xfrm>
              <a:off x="5386" y="4390"/>
              <a:ext cx="5120" cy="23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黑体" panose="02010609060101010101" pitchFamily="2" charset="-122"/>
              </a:endParaRPr>
            </a:p>
          </p:txBody>
        </p:sp>
        <p:cxnSp>
          <p:nvCxnSpPr>
            <p:cNvPr id="16" name="直接箭头连接符 15"/>
            <p:cNvCxnSpPr>
              <a:stCxn id="15" idx="0"/>
            </p:cNvCxnSpPr>
            <p:nvPr/>
          </p:nvCxnSpPr>
          <p:spPr>
            <a:xfrm flipH="1" flipV="1">
              <a:off x="10601" y="5410"/>
              <a:ext cx="595" cy="8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4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家长</a:t>
            </a:r>
          </a:p>
        </p:txBody>
      </p:sp>
      <p:sp>
        <p:nvSpPr>
          <p:cNvPr id="50178" name="TextBox 10"/>
          <p:cNvSpPr txBox="1">
            <a:spLocks noChangeArrowheads="1"/>
          </p:cNvSpPr>
          <p:nvPr/>
        </p:nvSpPr>
        <p:spPr bwMode="auto">
          <a:xfrm>
            <a:off x="2700338" y="45370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家 长 查 看 学 生 评 价 报 告</a:t>
            </a:r>
          </a:p>
        </p:txBody>
      </p:sp>
      <p:pic>
        <p:nvPicPr>
          <p:cNvPr id="5017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4363"/>
            <a:ext cx="775811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3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家长</a:t>
            </a:r>
          </a:p>
        </p:txBody>
      </p:sp>
      <p:sp>
        <p:nvSpPr>
          <p:cNvPr id="51202" name="TextBox 10"/>
          <p:cNvSpPr txBox="1">
            <a:spLocks noChangeArrowheads="1"/>
          </p:cNvSpPr>
          <p:nvPr/>
        </p:nvSpPr>
        <p:spPr bwMode="auto">
          <a:xfrm>
            <a:off x="2987675" y="45878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家 长 查 看 学 生 评 价 列 表</a:t>
            </a:r>
          </a:p>
        </p:txBody>
      </p:sp>
      <p:pic>
        <p:nvPicPr>
          <p:cNvPr id="51203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54038"/>
            <a:ext cx="90630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4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家长</a:t>
            </a:r>
          </a:p>
        </p:txBody>
      </p:sp>
      <p:sp>
        <p:nvSpPr>
          <p:cNvPr id="52226" name="TextBox 10"/>
          <p:cNvSpPr txBox="1">
            <a:spLocks noChangeArrowheads="1"/>
          </p:cNvSpPr>
          <p:nvPr/>
        </p:nvSpPr>
        <p:spPr bwMode="auto">
          <a:xfrm>
            <a:off x="3132138" y="4608513"/>
            <a:ext cx="2447925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家长查看评价详情</a:t>
            </a:r>
          </a:p>
        </p:txBody>
      </p:sp>
      <p:pic>
        <p:nvPicPr>
          <p:cNvPr id="52227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74675"/>
            <a:ext cx="84597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4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家长</a:t>
            </a:r>
          </a:p>
        </p:txBody>
      </p:sp>
      <p:pic>
        <p:nvPicPr>
          <p:cNvPr id="53250" name="图片 3" descr="QQ截图201702211539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671513"/>
            <a:ext cx="830103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10"/>
          <p:cNvSpPr txBox="1">
            <a:spLocks noChangeArrowheads="1"/>
          </p:cNvSpPr>
          <p:nvPr/>
        </p:nvSpPr>
        <p:spPr bwMode="auto">
          <a:xfrm>
            <a:off x="3132138" y="4608513"/>
            <a:ext cx="2447925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家长评价打分</a:t>
            </a:r>
          </a:p>
        </p:txBody>
      </p:sp>
      <p:pic>
        <p:nvPicPr>
          <p:cNvPr id="53252" name="图片 5" descr="QQ截图201702211541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882650"/>
            <a:ext cx="31448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3060700" y="915988"/>
            <a:ext cx="3240088" cy="1655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内容占位符 2"/>
          <p:cNvSpPr>
            <a:spLocks noGrp="1"/>
          </p:cNvSpPr>
          <p:nvPr>
            <p:ph idx="1"/>
          </p:nvPr>
        </p:nvSpPr>
        <p:spPr>
          <a:xfrm>
            <a:off x="285750" y="714375"/>
            <a:ext cx="3286125" cy="42148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1900" smtClean="0">
                <a:ea typeface="黑体" pitchFamily="49" charset="-122"/>
                <a:sym typeface="+mn-ea"/>
              </a:rPr>
              <a:t>1.</a:t>
            </a:r>
            <a:r>
              <a:rPr lang="zh-CN" altLang="en-US" sz="1900" smtClean="0">
                <a:ea typeface="黑体" pitchFamily="49" charset="-122"/>
                <a:sym typeface="+mn-ea"/>
              </a:rPr>
              <a:t>进入云空间课程中心</a:t>
            </a:r>
            <a:r>
              <a:rPr lang="en-US" altLang="zh-CN" sz="1900" smtClean="0">
                <a:ea typeface="黑体" pitchFamily="49" charset="-122"/>
                <a:sym typeface="+mn-ea"/>
              </a:rPr>
              <a:t>-</a:t>
            </a:r>
            <a:r>
              <a:rPr lang="zh-CN" altLang="en-US" sz="1900" smtClean="0">
                <a:ea typeface="黑体" pitchFamily="49" charset="-122"/>
                <a:sym typeface="+mn-ea"/>
              </a:rPr>
              <a:t>综合评价模块首先</a:t>
            </a:r>
            <a:r>
              <a:rPr lang="zh-CN" altLang="en-US" sz="1900" smtClean="0">
                <a:solidFill>
                  <a:srgbClr val="FF0000"/>
                </a:solidFill>
                <a:ea typeface="黑体" pitchFamily="49" charset="-122"/>
                <a:sym typeface="+mn-ea"/>
              </a:rPr>
              <a:t>核对孩子信息</a:t>
            </a:r>
            <a:r>
              <a:rPr lang="zh-CN" altLang="en-US" sz="1900" smtClean="0">
                <a:ea typeface="黑体" pitchFamily="49" charset="-122"/>
                <a:sym typeface="+mn-ea"/>
              </a:rPr>
              <a:t>，姓名是否正确，如出现</a:t>
            </a:r>
            <a:r>
              <a:rPr lang="zh-CN" altLang="en-US" sz="1900" smtClean="0">
                <a:solidFill>
                  <a:srgbClr val="FF0000"/>
                </a:solidFill>
                <a:ea typeface="黑体" pitchFamily="49" charset="-122"/>
                <a:sym typeface="+mn-ea"/>
              </a:rPr>
              <a:t>收不到</a:t>
            </a:r>
            <a:r>
              <a:rPr lang="zh-CN" altLang="en-US" sz="1900" smtClean="0">
                <a:ea typeface="黑体" pitchFamily="49" charset="-122"/>
                <a:sym typeface="+mn-ea"/>
              </a:rPr>
              <a:t>教师设置的家评列表，查看家长个人信息，看学生的</a:t>
            </a:r>
            <a:r>
              <a:rPr lang="zh-CN" altLang="en-US" sz="1900" smtClean="0">
                <a:solidFill>
                  <a:srgbClr val="FF0000"/>
                </a:solidFill>
                <a:ea typeface="黑体" pitchFamily="49" charset="-122"/>
                <a:sym typeface="+mn-ea"/>
              </a:rPr>
              <a:t>国网学籍号和姓名</a:t>
            </a:r>
            <a:r>
              <a:rPr lang="zh-CN" altLang="en-US" sz="1900" smtClean="0">
                <a:ea typeface="黑体" pitchFamily="49" charset="-122"/>
                <a:sym typeface="+mn-ea"/>
              </a:rPr>
              <a:t>是不是自己家孩子的信息，如不是自己家孩子的信息，说明登陆到其他人的账号了，家长可以通过注册时所留的</a:t>
            </a:r>
            <a:r>
              <a:rPr lang="zh-CN" altLang="en-US" sz="1900" smtClean="0">
                <a:solidFill>
                  <a:srgbClr val="FF0000"/>
                </a:solidFill>
                <a:ea typeface="黑体" pitchFamily="49" charset="-122"/>
                <a:sym typeface="+mn-ea"/>
              </a:rPr>
              <a:t>邮箱找回密码</a:t>
            </a:r>
            <a:r>
              <a:rPr lang="zh-CN" altLang="en-US" sz="1900" smtClean="0">
                <a:ea typeface="黑体" pitchFamily="49" charset="-122"/>
                <a:sym typeface="+mn-ea"/>
              </a:rPr>
              <a:t>，用邮箱或手机号重新登陆云空间；或者让班主任</a:t>
            </a:r>
            <a:r>
              <a:rPr lang="zh-CN" altLang="en-US" sz="1900" smtClean="0">
                <a:solidFill>
                  <a:srgbClr val="FF0000"/>
                </a:solidFill>
                <a:ea typeface="黑体" pitchFamily="49" charset="-122"/>
                <a:sym typeface="+mn-ea"/>
              </a:rPr>
              <a:t>删除该家长账号</a:t>
            </a:r>
            <a:r>
              <a:rPr lang="zh-CN" altLang="en-US" sz="1900" smtClean="0">
                <a:ea typeface="黑体" pitchFamily="49" charset="-122"/>
                <a:sym typeface="+mn-ea"/>
              </a:rPr>
              <a:t>，重新注册绑定学生正确的国网学籍号，再登陆云空间。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家长注意要点</a:t>
            </a:r>
          </a:p>
        </p:txBody>
      </p:sp>
      <p:pic>
        <p:nvPicPr>
          <p:cNvPr id="54275" name="图片 1" descr="QQ截图201702211622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088" y="700088"/>
            <a:ext cx="54371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图片 4" descr="QQ截图201702211554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1635125"/>
            <a:ext cx="2800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4356100" y="1635125"/>
            <a:ext cx="2879725" cy="2016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392113" y="387350"/>
            <a:ext cx="8229600" cy="719138"/>
          </a:xfrm>
        </p:spPr>
        <p:txBody>
          <a:bodyPr/>
          <a:lstStyle/>
          <a:p>
            <a:pPr algn="l" eaLnBrk="1" hangingPunct="1"/>
            <a:r>
              <a:rPr lang="zh-CN" altLang="en-US" sz="3200" smtClean="0">
                <a:solidFill>
                  <a:srgbClr val="FF0000"/>
                </a:solidFill>
                <a:ea typeface="黑体" pitchFamily="49" charset="-122"/>
                <a:sym typeface="+mn-ea"/>
              </a:rPr>
              <a:t>分组讨论</a:t>
            </a:r>
            <a:endParaRPr lang="zh-CN" altLang="en-US" sz="3200" b="1" smtClean="0">
              <a:solidFill>
                <a:srgbClr val="FF0000"/>
              </a:solidFill>
              <a:ea typeface="黑体" pitchFamily="49" charset="-122"/>
              <a:sym typeface="+mn-ea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233363" y="1106488"/>
            <a:ext cx="9080500" cy="3814762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1.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您对综合评价模块有哪些合理性建议？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2.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网络综合评价与传统综合评价对比有哪些优势？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3.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根据各自的教学角色谈谈综合评价对您有哪些帮助？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4.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您觉得综合评价模块对教师信息技术有哪些要求？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黑体" pitchFamily="49" charset="-122"/>
              </a:rPr>
              <a:t>5.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您觉得综合评价模块的难点在哪里？</a:t>
            </a:r>
          </a:p>
          <a:p>
            <a:pPr eaLnBrk="1" hangingPunct="1"/>
            <a:endParaRPr lang="zh-CN" altLang="en-US" sz="2800" smtClean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/>
            <a:endParaRPr lang="zh-CN" altLang="en-US" sz="2800" smtClean="0"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668587" cy="3025775"/>
          </a:xfrm>
        </p:spPr>
        <p:txBody>
          <a:bodyPr rtlCol="0">
            <a:normAutofit fontScale="7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教师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设置家评</a:t>
            </a:r>
            <a:r>
              <a:rPr lang="zh-CN" altLang="en-US" dirty="0">
                <a:sym typeface="+mn-ea"/>
              </a:rPr>
              <a:t>，家长才能看到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评价按钮</a:t>
            </a:r>
            <a:r>
              <a:rPr lang="zh-CN" altLang="en-US" dirty="0">
                <a:sym typeface="+mn-ea"/>
              </a:rPr>
              <a:t>，设置家评家长可以评价打星，并可以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上传图片</a:t>
            </a:r>
            <a:r>
              <a:rPr lang="zh-CN" altLang="en-US" dirty="0">
                <a:sym typeface="+mn-ea"/>
              </a:rPr>
              <a:t>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视频</a:t>
            </a:r>
            <a:r>
              <a:rPr lang="zh-CN" altLang="en-US" dirty="0">
                <a:sym typeface="+mn-ea"/>
              </a:rPr>
              <a:t>，作为评价的依据。如显示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 dirty="0">
                <a:sym typeface="+mn-ea"/>
              </a:rPr>
              <a:t>，说明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教师没有设置相应的评价人</a:t>
            </a:r>
            <a:r>
              <a:rPr lang="zh-CN" altLang="en-US" dirty="0">
                <a:sym typeface="+mn-ea"/>
              </a:rPr>
              <a:t>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家长注意要点</a:t>
            </a:r>
          </a:p>
        </p:txBody>
      </p:sp>
      <p:grpSp>
        <p:nvGrpSpPr>
          <p:cNvPr id="55299" name="组合 9"/>
          <p:cNvGrpSpPr>
            <a:grpSpLocks/>
          </p:cNvGrpSpPr>
          <p:nvPr/>
        </p:nvGrpSpPr>
        <p:grpSpPr bwMode="auto">
          <a:xfrm>
            <a:off x="3265488" y="731838"/>
            <a:ext cx="5586412" cy="3679825"/>
            <a:chOff x="5142" y="1152"/>
            <a:chExt cx="8798" cy="5796"/>
          </a:xfrm>
        </p:grpSpPr>
        <p:pic>
          <p:nvPicPr>
            <p:cNvPr id="55301" name="图片 6" descr="QQ截图201702211539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2" y="1152"/>
              <a:ext cx="8798" cy="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图片 7" descr="QQ截图201702211517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07" y="5284"/>
              <a:ext cx="1135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/>
          <p:nvPr/>
        </p:nvSpPr>
        <p:spPr>
          <a:xfrm>
            <a:off x="6588125" y="3363913"/>
            <a:ext cx="72072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08263" y="942975"/>
            <a:ext cx="6294437" cy="3457575"/>
          </a:xfrm>
        </p:spPr>
      </p:pic>
      <p:sp>
        <p:nvSpPr>
          <p:cNvPr id="56322" name="文本框 2"/>
          <p:cNvSpPr txBox="1">
            <a:spLocks noChangeArrowheads="1"/>
          </p:cNvSpPr>
          <p:nvPr/>
        </p:nvSpPr>
        <p:spPr bwMode="auto">
          <a:xfrm>
            <a:off x="160338" y="1141413"/>
            <a:ext cx="24479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FF0000"/>
                </a:solidFill>
                <a:ea typeface="微软雅黑" pitchFamily="34" charset="-122"/>
              </a:rPr>
              <a:t>改版前</a:t>
            </a:r>
            <a:endParaRPr lang="en-US" altLang="zh-CN" sz="1200" b="1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ea typeface="微软雅黑" pitchFamily="34" charset="-122"/>
              </a:rPr>
              <a:t>只有系统管理员可进行各学校指标的下发。</a:t>
            </a:r>
          </a:p>
          <a:p>
            <a:pPr>
              <a:lnSpc>
                <a:spcPct val="130000"/>
              </a:lnSpc>
            </a:pPr>
            <a:endParaRPr lang="zh-CN" altLang="en-US" sz="1200" b="1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FF0000"/>
                </a:solidFill>
                <a:ea typeface="微软雅黑" pitchFamily="34" charset="-122"/>
              </a:rPr>
              <a:t>改版后</a:t>
            </a:r>
            <a:endParaRPr lang="en-US" altLang="zh-CN" sz="1200" b="1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ea typeface="微软雅黑" pitchFamily="34" charset="-122"/>
              </a:rPr>
              <a:t>学校管理员可下发本学校的评价指标。</a:t>
            </a:r>
          </a:p>
        </p:txBody>
      </p:sp>
      <p:sp>
        <p:nvSpPr>
          <p:cNvPr id="56323" name="矩形 4"/>
          <p:cNvSpPr>
            <a:spLocks noChangeArrowheads="1"/>
          </p:cNvSpPr>
          <p:nvPr/>
        </p:nvSpPr>
        <p:spPr bwMode="auto">
          <a:xfrm>
            <a:off x="158750" y="198438"/>
            <a:ext cx="23161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后台管理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评价管理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33700" y="889000"/>
            <a:ext cx="5927725" cy="3365500"/>
          </a:xfrm>
        </p:spPr>
      </p:pic>
      <p:sp>
        <p:nvSpPr>
          <p:cNvPr id="58370" name="文本框 2"/>
          <p:cNvSpPr txBox="1">
            <a:spLocks noChangeArrowheads="1"/>
          </p:cNvSpPr>
          <p:nvPr/>
        </p:nvSpPr>
        <p:spPr bwMode="auto">
          <a:xfrm>
            <a:off x="376238" y="887413"/>
            <a:ext cx="24479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FF0000"/>
                </a:solidFill>
                <a:ea typeface="微软雅黑" pitchFamily="34" charset="-122"/>
              </a:rPr>
              <a:t>改版前</a:t>
            </a:r>
            <a:endParaRPr lang="en-US" altLang="zh-CN" sz="1200" b="1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ea typeface="微软雅黑" pitchFamily="34" charset="-122"/>
              </a:rPr>
              <a:t>接收教育局统一制定的评价指标。</a:t>
            </a:r>
          </a:p>
          <a:p>
            <a:pPr>
              <a:lnSpc>
                <a:spcPct val="130000"/>
              </a:lnSpc>
            </a:pPr>
            <a:endParaRPr lang="zh-CN" altLang="en-US" sz="1200" b="1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FF0000"/>
                </a:solidFill>
                <a:ea typeface="微软雅黑" pitchFamily="34" charset="-122"/>
              </a:rPr>
              <a:t>改版后</a:t>
            </a:r>
            <a:endParaRPr lang="en-US" altLang="zh-CN" sz="1200" b="1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ea typeface="微软雅黑" pitchFamily="34" charset="-122"/>
              </a:rPr>
              <a:t>1</a:t>
            </a:r>
            <a:r>
              <a:rPr lang="zh-CN" altLang="en-US" sz="1200" b="1">
                <a:ea typeface="微软雅黑" pitchFamily="34" charset="-122"/>
              </a:rPr>
              <a:t>、学校管理员可以选择年级、学期、学科、评价内容下载模板修改相应的评价指标，然后导入修改好的评价指标。</a:t>
            </a:r>
          </a:p>
          <a:p>
            <a:pPr>
              <a:lnSpc>
                <a:spcPct val="130000"/>
              </a:lnSpc>
            </a:pPr>
            <a:r>
              <a:rPr lang="en-US" altLang="zh-CN" sz="1200" b="1">
                <a:ea typeface="微软雅黑" pitchFamily="34" charset="-122"/>
              </a:rPr>
              <a:t>2</a:t>
            </a:r>
            <a:r>
              <a:rPr lang="zh-CN" altLang="en-US" sz="1200" b="1">
                <a:ea typeface="微软雅黑" pitchFamily="34" charset="-122"/>
              </a:rPr>
              <a:t>、学校管理员可自定义下发评价指标。同时可以创建学校校本课程的评价指标。</a:t>
            </a:r>
          </a:p>
        </p:txBody>
      </p: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179388" y="204788"/>
            <a:ext cx="243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校本课程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46150" y="727075"/>
            <a:ext cx="7504113" cy="3941763"/>
          </a:xfrm>
        </p:spPr>
      </p:pic>
      <p:sp>
        <p:nvSpPr>
          <p:cNvPr id="60418" name="矩形 4"/>
          <p:cNvSpPr>
            <a:spLocks noChangeArrowheads="1"/>
          </p:cNvSpPr>
          <p:nvPr/>
        </p:nvSpPr>
        <p:spPr bwMode="auto">
          <a:xfrm>
            <a:off x="179388" y="204788"/>
            <a:ext cx="243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校本课程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3438"/>
            <a:ext cx="70072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矩形 4"/>
          <p:cNvSpPr>
            <a:spLocks noChangeArrowheads="1"/>
          </p:cNvSpPr>
          <p:nvPr/>
        </p:nvSpPr>
        <p:spPr bwMode="auto">
          <a:xfrm>
            <a:off x="179388" y="204788"/>
            <a:ext cx="243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校本课程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6150" y="857250"/>
            <a:ext cx="7207250" cy="3941763"/>
          </a:xfrm>
        </p:spPr>
      </p:pic>
      <p:sp>
        <p:nvSpPr>
          <p:cNvPr id="63490" name="矩形 4"/>
          <p:cNvSpPr>
            <a:spLocks noChangeArrowheads="1"/>
          </p:cNvSpPr>
          <p:nvPr/>
        </p:nvSpPr>
        <p:spPr bwMode="auto">
          <a:xfrm>
            <a:off x="179388" y="204788"/>
            <a:ext cx="243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校本课程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0975" y="661988"/>
            <a:ext cx="5937250" cy="3941762"/>
          </a:xfrm>
        </p:spPr>
      </p:pic>
      <p:pic>
        <p:nvPicPr>
          <p:cNvPr id="64514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2876550"/>
            <a:ext cx="35893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矩形 4"/>
          <p:cNvSpPr>
            <a:spLocks noChangeArrowheads="1"/>
          </p:cNvSpPr>
          <p:nvPr/>
        </p:nvSpPr>
        <p:spPr bwMode="auto">
          <a:xfrm>
            <a:off x="179388" y="204788"/>
            <a:ext cx="2430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校本课程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Users\Administrator\Desktop\谢谢.png"/>
          <p:cNvPicPr>
            <a:picLocks noChangeAspect="1" noChangeArrowheads="1"/>
          </p:cNvPicPr>
          <p:nvPr/>
        </p:nvPicPr>
        <p:blipFill>
          <a:blip r:embed="rId3"/>
          <a:srcRect l="52367" t="58151"/>
          <a:stretch>
            <a:fillRect/>
          </a:stretch>
        </p:blipFill>
        <p:spPr bwMode="auto">
          <a:xfrm>
            <a:off x="2143125" y="571500"/>
            <a:ext cx="45974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9"/>
          <p:cNvSpPr>
            <a:spLocks noChangeArrowheads="1"/>
          </p:cNvSpPr>
          <p:nvPr/>
        </p:nvSpPr>
        <p:spPr bwMode="auto">
          <a:xfrm>
            <a:off x="250825" y="195263"/>
            <a:ext cx="25971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</a:p>
        </p:txBody>
      </p:sp>
      <p:pic>
        <p:nvPicPr>
          <p:cNvPr id="19458" name="图片 2" descr="1-0流程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03238"/>
            <a:ext cx="65309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3276600" y="4516438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小 学 综 合 评 价 流 程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50825" y="1492250"/>
            <a:ext cx="2012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教师基本步骤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设置评价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评价打分写评语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查看评价结果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3850" y="3325813"/>
            <a:ext cx="1784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学生基本步骤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自评打分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互评打分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查看评价结果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查看评价报告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651500" y="3076575"/>
            <a:ext cx="315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家长基本步骤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家评打分、写评语上传视频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查看评价结果</a:t>
            </a:r>
          </a:p>
          <a:p>
            <a:r>
              <a:rPr lang="en-US" altLang="zh-CN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>
                <a:solidFill>
                  <a:srgbClr val="FF0F0F"/>
                </a:solidFill>
                <a:latin typeface="黑体" pitchFamily="49" charset="-122"/>
                <a:ea typeface="黑体" pitchFamily="49" charset="-122"/>
              </a:rPr>
              <a:t>查看评价报告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sp>
        <p:nvSpPr>
          <p:cNvPr id="8" name="椭圆 7"/>
          <p:cNvSpPr/>
          <p:nvPr/>
        </p:nvSpPr>
        <p:spPr>
          <a:xfrm>
            <a:off x="5076825" y="2066925"/>
            <a:ext cx="574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88988"/>
            <a:ext cx="87487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3175000" y="4587875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进 入 综 合 评 价 界 面</a:t>
            </a:r>
          </a:p>
        </p:txBody>
      </p:sp>
    </p:spTree>
    <p:extLst>
      <p:ext uri="{BB962C8B-B14F-4D97-AF65-F5344CB8AC3E}">
        <p14:creationId xmlns:p14="http://schemas.microsoft.com/office/powerpoint/2010/main" val="2349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sp>
        <p:nvSpPr>
          <p:cNvPr id="24578" name="TextBox 10"/>
          <p:cNvSpPr txBox="1">
            <a:spLocks noChangeArrowheads="1"/>
          </p:cNvSpPr>
          <p:nvPr/>
        </p:nvSpPr>
        <p:spPr bwMode="auto">
          <a:xfrm>
            <a:off x="3348038" y="4516438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设 置 评 价 指 标</a:t>
            </a:r>
            <a:endParaRPr lang="en-US" altLang="zh-CN" sz="14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4579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652463"/>
            <a:ext cx="79565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sp>
        <p:nvSpPr>
          <p:cNvPr id="20" name="椭圆 19"/>
          <p:cNvSpPr/>
          <p:nvPr/>
        </p:nvSpPr>
        <p:spPr>
          <a:xfrm>
            <a:off x="1116013" y="1112838"/>
            <a:ext cx="439261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54900" y="960438"/>
            <a:ext cx="354013" cy="252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51500" y="2130425"/>
            <a:ext cx="10810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732588" y="1473200"/>
            <a:ext cx="900112" cy="52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348038" y="4516438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设 置 评 价 指 标</a:t>
            </a:r>
            <a:endParaRPr lang="en-US" altLang="zh-CN" sz="14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560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00088"/>
            <a:ext cx="7831137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sp>
        <p:nvSpPr>
          <p:cNvPr id="8" name="椭圆 7"/>
          <p:cNvSpPr/>
          <p:nvPr/>
        </p:nvSpPr>
        <p:spPr>
          <a:xfrm>
            <a:off x="5076825" y="2066925"/>
            <a:ext cx="574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88988"/>
            <a:ext cx="87487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3175000" y="4587875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进 入 综 合 评 价 界 面</a:t>
            </a:r>
          </a:p>
        </p:txBody>
      </p:sp>
      <p:sp>
        <p:nvSpPr>
          <p:cNvPr id="3" name="矩形 2"/>
          <p:cNvSpPr/>
          <p:nvPr/>
        </p:nvSpPr>
        <p:spPr>
          <a:xfrm>
            <a:off x="6516688" y="1809750"/>
            <a:ext cx="503237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85113" y="1809750"/>
            <a:ext cx="503237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26631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778125"/>
            <a:ext cx="2074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488" y="2760663"/>
            <a:ext cx="1941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9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itchFamily="49" charset="-122"/>
                <a:ea typeface="黑体" pitchFamily="49" charset="-122"/>
              </a:rPr>
              <a:t>教师</a:t>
            </a:r>
          </a:p>
        </p:txBody>
      </p:sp>
      <p:pic>
        <p:nvPicPr>
          <p:cNvPr id="2867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598488"/>
            <a:ext cx="8158163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3563938" y="4657725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师     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1743</Words>
  <Application>Microsoft Office PowerPoint</Application>
  <PresentationFormat>全屏显示(16:9)</PresentationFormat>
  <Paragraphs>119</Paragraphs>
  <Slides>37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黑体</vt:lpstr>
      <vt:lpstr>宋体</vt:lpstr>
      <vt:lpstr>微软雅黑</vt:lpstr>
      <vt:lpstr>Arial</vt:lpstr>
      <vt:lpstr>Calibri</vt:lpstr>
      <vt:lpstr>Office 主题​​</vt:lpstr>
      <vt:lpstr>PowerPoint 演示文稿</vt:lpstr>
      <vt:lpstr>上机操作</vt:lpstr>
      <vt:lpstr>分组讨论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教师注意要点</vt:lpstr>
      <vt:lpstr>教师注意要点</vt:lpstr>
      <vt:lpstr>教师注意要点</vt:lpstr>
      <vt:lpstr>教师注意要点</vt:lpstr>
      <vt:lpstr>教师注意要点</vt:lpstr>
      <vt:lpstr>教师注意要点</vt:lpstr>
      <vt:lpstr>PowerPoint 演示文稿</vt:lpstr>
      <vt:lpstr>PowerPoint 演示文稿</vt:lpstr>
      <vt:lpstr>PowerPoint 演示文稿</vt:lpstr>
      <vt:lpstr>学生注意要点</vt:lpstr>
      <vt:lpstr>学生注意要点</vt:lpstr>
      <vt:lpstr>PowerPoint 演示文稿</vt:lpstr>
      <vt:lpstr>PowerPoint 演示文稿</vt:lpstr>
      <vt:lpstr>PowerPoint 演示文稿</vt:lpstr>
      <vt:lpstr>PowerPoint 演示文稿</vt:lpstr>
      <vt:lpstr>家长注意要点</vt:lpstr>
      <vt:lpstr>家长注意要点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媒体部</dc:creator>
  <cp:lastModifiedBy>Administrator</cp:lastModifiedBy>
  <cp:revision>666</cp:revision>
  <dcterms:created xsi:type="dcterms:W3CDTF">2015-04-28T10:26:00Z</dcterms:created>
  <dcterms:modified xsi:type="dcterms:W3CDTF">2017-07-05T01:07:58Z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