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56" r:id="rId2"/>
    <p:sldId id="428" r:id="rId3"/>
    <p:sldId id="425" r:id="rId4"/>
    <p:sldId id="368" r:id="rId5"/>
    <p:sldId id="369" r:id="rId6"/>
    <p:sldId id="370" r:id="rId7"/>
    <p:sldId id="429" r:id="rId8"/>
    <p:sldId id="371" r:id="rId9"/>
    <p:sldId id="373" r:id="rId10"/>
    <p:sldId id="430" r:id="rId11"/>
    <p:sldId id="377" r:id="rId12"/>
    <p:sldId id="376" r:id="rId13"/>
    <p:sldId id="378" r:id="rId14"/>
    <p:sldId id="431" r:id="rId15"/>
    <p:sldId id="380" r:id="rId16"/>
    <p:sldId id="432" r:id="rId17"/>
    <p:sldId id="379" r:id="rId18"/>
    <p:sldId id="434" r:id="rId19"/>
    <p:sldId id="435" r:id="rId20"/>
    <p:sldId id="436" r:id="rId21"/>
    <p:sldId id="437" r:id="rId22"/>
    <p:sldId id="464" r:id="rId23"/>
    <p:sldId id="433" r:id="rId24"/>
    <p:sldId id="381" r:id="rId25"/>
    <p:sldId id="385" r:id="rId26"/>
    <p:sldId id="384" r:id="rId27"/>
    <p:sldId id="465" r:id="rId28"/>
    <p:sldId id="438" r:id="rId29"/>
    <p:sldId id="383" r:id="rId30"/>
    <p:sldId id="388" r:id="rId31"/>
    <p:sldId id="387" r:id="rId32"/>
    <p:sldId id="439" r:id="rId33"/>
    <p:sldId id="390" r:id="rId34"/>
    <p:sldId id="392" r:id="rId35"/>
    <p:sldId id="391" r:id="rId36"/>
    <p:sldId id="397" r:id="rId37"/>
    <p:sldId id="396" r:id="rId38"/>
    <p:sldId id="440" r:id="rId39"/>
    <p:sldId id="395" r:id="rId40"/>
    <p:sldId id="441" r:id="rId41"/>
    <p:sldId id="442" r:id="rId42"/>
    <p:sldId id="398" r:id="rId43"/>
    <p:sldId id="403" r:id="rId44"/>
    <p:sldId id="443" r:id="rId45"/>
    <p:sldId id="402" r:id="rId46"/>
    <p:sldId id="401" r:id="rId47"/>
    <p:sldId id="418" r:id="rId48"/>
    <p:sldId id="400" r:id="rId49"/>
    <p:sldId id="444" r:id="rId50"/>
    <p:sldId id="399" r:id="rId51"/>
    <p:sldId id="408" r:id="rId52"/>
    <p:sldId id="407" r:id="rId53"/>
    <p:sldId id="405" r:id="rId54"/>
    <p:sldId id="466" r:id="rId55"/>
    <p:sldId id="467" r:id="rId56"/>
    <p:sldId id="410" r:id="rId57"/>
    <p:sldId id="409" r:id="rId58"/>
    <p:sldId id="445" r:id="rId59"/>
    <p:sldId id="447" r:id="rId60"/>
    <p:sldId id="448" r:id="rId61"/>
    <p:sldId id="449" r:id="rId62"/>
    <p:sldId id="450" r:id="rId63"/>
    <p:sldId id="451" r:id="rId64"/>
    <p:sldId id="452" r:id="rId65"/>
    <p:sldId id="453" r:id="rId66"/>
    <p:sldId id="454" r:id="rId67"/>
    <p:sldId id="455" r:id="rId68"/>
    <p:sldId id="456" r:id="rId69"/>
    <p:sldId id="446" r:id="rId70"/>
    <p:sldId id="406" r:id="rId71"/>
    <p:sldId id="457" r:id="rId72"/>
    <p:sldId id="458" r:id="rId73"/>
    <p:sldId id="459" r:id="rId74"/>
    <p:sldId id="463" r:id="rId75"/>
    <p:sldId id="460" r:id="rId76"/>
    <p:sldId id="461" r:id="rId77"/>
    <p:sldId id="462" r:id="rId78"/>
    <p:sldId id="426" r:id="rId79"/>
    <p:sldId id="427" r:id="rId80"/>
    <p:sldId id="316" r:id="rId81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009900"/>
    <a:srgbClr val="993300"/>
    <a:srgbClr val="9933FF"/>
    <a:srgbClr val="6600CC"/>
    <a:srgbClr val="FFCC66"/>
    <a:srgbClr val="FFFFFF"/>
    <a:srgbClr val="FF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348" y="-4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F2AC0F38-2A33-41B3-9E9C-A5584397960B}" type="datetimeFigureOut">
              <a:rPr lang="zh-CN" altLang="en-US"/>
              <a:pPr>
                <a:defRPr/>
              </a:pPr>
              <a:t>2017/6/30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3EB4C648-FEAF-4141-ACB6-973F52DFFB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A790A-B7FE-409E-9973-3CD5687BEE29}" type="datetimeFigureOut">
              <a:rPr lang="zh-CN" altLang="en-US"/>
              <a:pPr>
                <a:defRPr/>
              </a:pPr>
              <a:t>2017/6/30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E02B7-609A-4AA9-8E6C-05418C59A1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A59CA-AF35-4015-8DFD-4DA5F9646286}" type="datetimeFigureOut">
              <a:rPr lang="zh-CN" altLang="en-US"/>
              <a:pPr>
                <a:defRPr/>
              </a:pPr>
              <a:t>2017/6/30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DB5EB-7A5A-4DC1-9E34-4C582F00127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A300F-8AC7-4F5F-A7B8-81D6EB3ABD9C}" type="datetimeFigureOut">
              <a:rPr lang="zh-CN" altLang="en-US"/>
              <a:pPr>
                <a:defRPr/>
              </a:pPr>
              <a:t>2017/6/30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9FDF0-4B3C-43A3-92EA-AA0B9B4ED4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99602-7036-4E35-9559-66DA6E5ABB88}" type="datetimeFigureOut">
              <a:rPr lang="zh-CN" altLang="en-US"/>
              <a:pPr>
                <a:defRPr/>
              </a:pPr>
              <a:t>2017/6/30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FA9BE-AA9A-4115-9D0D-92771DBD01F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E0ED1-DB43-4D56-B5AC-D8D7A55B90E9}" type="datetimeFigureOut">
              <a:rPr lang="zh-CN" altLang="en-US"/>
              <a:pPr>
                <a:defRPr/>
              </a:pPr>
              <a:t>2017/6/30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C3D54-B830-4A66-BAB5-F9C2F9E8F78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BF507-164E-4F01-8C53-B75DE03CF4ED}" type="datetimeFigureOut">
              <a:rPr lang="zh-CN" altLang="en-US"/>
              <a:pPr>
                <a:defRPr/>
              </a:pPr>
              <a:t>2017/6/30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EC393-A17D-4258-A9C7-2635CD7997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894BC-88BE-4C2D-87C0-CA9F148CB4E5}" type="datetimeFigureOut">
              <a:rPr lang="zh-CN" altLang="en-US"/>
              <a:pPr>
                <a:defRPr/>
              </a:pPr>
              <a:t>2017/6/30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E2DB1-9D04-4486-9551-124D315A13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92E00-4F6E-4B7D-8D4A-1A3F7271CEB6}" type="datetimeFigureOut">
              <a:rPr lang="zh-CN" altLang="en-US"/>
              <a:pPr>
                <a:defRPr/>
              </a:pPr>
              <a:t>2017/6/30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FD80E-22AA-4B55-80AA-8D321B4066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4BFBE-3D0E-446E-A369-6DB4BC08A81C}" type="datetimeFigureOut">
              <a:rPr lang="zh-CN" altLang="en-US"/>
              <a:pPr>
                <a:defRPr/>
              </a:pPr>
              <a:t>2017/6/30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CADB7-379A-43A3-B41C-D56497BBC2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D09B9-36FF-4441-A182-704559B8BF38}" type="datetimeFigureOut">
              <a:rPr lang="zh-CN" altLang="en-US"/>
              <a:pPr>
                <a:defRPr/>
              </a:pPr>
              <a:t>2017/6/30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2D1BF-B3F6-48E6-866A-BAE26B75A6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D2A97-9588-47C0-AF65-81DE1A13F77B}" type="datetimeFigureOut">
              <a:rPr lang="zh-CN" altLang="en-US"/>
              <a:pPr>
                <a:defRPr/>
              </a:pPr>
              <a:t>2017/6/30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34AD2-E0C3-4AFD-9282-53245F086F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6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8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80E2C53-0898-41E2-900E-AD714C975BB8}" type="datetimeFigureOut">
              <a:rPr lang="zh-CN" altLang="en-US"/>
              <a:pPr>
                <a:defRPr/>
              </a:pPr>
              <a:t>2017/6/30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55656EC-92C8-4969-9F19-C753438059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2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/>
        </p:nvSpPr>
        <p:spPr>
          <a:xfrm>
            <a:off x="1895475" y="1479550"/>
            <a:ext cx="8482013" cy="3443288"/>
          </a:xfrm>
          <a:custGeom>
            <a:avLst/>
            <a:gdLst>
              <a:gd name="connsiteX0" fmla="*/ 0 w 1915888"/>
              <a:gd name="connsiteY0" fmla="*/ 5399042 h 7402014"/>
              <a:gd name="connsiteX1" fmla="*/ 0 w 1915888"/>
              <a:gd name="connsiteY1" fmla="*/ 2002972 h 7402014"/>
              <a:gd name="connsiteX2" fmla="*/ 1 w 1915888"/>
              <a:gd name="connsiteY2" fmla="*/ 2002972 h 7402014"/>
              <a:gd name="connsiteX3" fmla="*/ 725719 w 1915888"/>
              <a:gd name="connsiteY3" fmla="*/ 0 h 7402014"/>
              <a:gd name="connsiteX4" fmla="*/ 1190169 w 1915888"/>
              <a:gd name="connsiteY4" fmla="*/ 0 h 7402014"/>
              <a:gd name="connsiteX5" fmla="*/ 1915887 w 1915888"/>
              <a:gd name="connsiteY5" fmla="*/ 2002972 h 7402014"/>
              <a:gd name="connsiteX6" fmla="*/ 1915888 w 1915888"/>
              <a:gd name="connsiteY6" fmla="*/ 2002972 h 7402014"/>
              <a:gd name="connsiteX7" fmla="*/ 1915888 w 1915888"/>
              <a:gd name="connsiteY7" fmla="*/ 5399042 h 7402014"/>
              <a:gd name="connsiteX8" fmla="*/ 1190170 w 1915888"/>
              <a:gd name="connsiteY8" fmla="*/ 7402014 h 7402014"/>
              <a:gd name="connsiteX9" fmla="*/ 725720 w 1915888"/>
              <a:gd name="connsiteY9" fmla="*/ 7402014 h 7402014"/>
              <a:gd name="connsiteX10" fmla="*/ 2 w 1915888"/>
              <a:gd name="connsiteY10" fmla="*/ 5399042 h 740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15888" h="7402014">
                <a:moveTo>
                  <a:pt x="0" y="5399042"/>
                </a:moveTo>
                <a:lnTo>
                  <a:pt x="0" y="2002972"/>
                </a:lnTo>
                <a:lnTo>
                  <a:pt x="1" y="2002972"/>
                </a:lnTo>
                <a:lnTo>
                  <a:pt x="725719" y="0"/>
                </a:lnTo>
                <a:lnTo>
                  <a:pt x="1190169" y="0"/>
                </a:lnTo>
                <a:lnTo>
                  <a:pt x="1915887" y="2002972"/>
                </a:lnTo>
                <a:lnTo>
                  <a:pt x="1915888" y="2002972"/>
                </a:lnTo>
                <a:lnTo>
                  <a:pt x="1915888" y="5399042"/>
                </a:lnTo>
                <a:lnTo>
                  <a:pt x="1190170" y="7402014"/>
                </a:lnTo>
                <a:lnTo>
                  <a:pt x="725720" y="7402014"/>
                </a:lnTo>
                <a:lnTo>
                  <a:pt x="2" y="5399042"/>
                </a:lnTo>
                <a:close/>
              </a:path>
            </a:pathLst>
          </a:custGeom>
          <a:solidFill>
            <a:schemeClr val="bg1">
              <a:alpha val="21000"/>
            </a:schemeClr>
          </a:solidFill>
          <a:ln w="3175">
            <a:solidFill>
              <a:schemeClr val="bg1"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051" name="文本框 42"/>
          <p:cNvSpPr txBox="1">
            <a:spLocks noChangeArrowheads="1"/>
          </p:cNvSpPr>
          <p:nvPr/>
        </p:nvSpPr>
        <p:spPr bwMode="auto">
          <a:xfrm>
            <a:off x="4748213" y="5749925"/>
            <a:ext cx="2749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Microsoft JhengHei UI Light"/>
              </a:rPr>
              <a:t>牡丹江市教育信息中心</a:t>
            </a:r>
            <a:endParaRPr lang="en-US" altLang="zh-CN" sz="200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Microsoft JhengHei UI Light"/>
            </a:endParaRPr>
          </a:p>
          <a:p>
            <a:pPr algn="ctr"/>
            <a:r>
              <a:rPr lang="zh-CN" altLang="en-US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Microsoft JhengHei UI Light"/>
              </a:rPr>
              <a:t>刘宇</a:t>
            </a:r>
            <a:endParaRPr lang="en-US" altLang="zh-CN" sz="200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Microsoft JhengHei UI Light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5367338" y="777875"/>
            <a:ext cx="1392237" cy="139223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7200" dirty="0">
              <a:solidFill>
                <a:srgbClr val="C00000"/>
              </a:solidFill>
              <a:latin typeface="Microsoft JhengHei Light" panose="020B0304030504040204" pitchFamily="34" charset="-122"/>
              <a:ea typeface="Microsoft JhengHei Light" panose="020B0304030504040204" pitchFamily="34" charset="-122"/>
              <a:cs typeface="Microsoft JhengHei Light" panose="020B030403050404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778000" y="2517775"/>
            <a:ext cx="8709025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教育云空间培训</a:t>
            </a:r>
            <a:endParaRPr lang="en-US" altLang="zh-CN" sz="40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作业中心（任务中心）</a:t>
            </a:r>
            <a:endParaRPr lang="zh-CN" altLang="en-US" sz="40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pic>
        <p:nvPicPr>
          <p:cNvPr id="2054" name="Picture 4" descr="E:\桌面\标志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588" y="896938"/>
            <a:ext cx="685800" cy="10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 l="2618" r="3135" b="11441"/>
          <a:stretch>
            <a:fillRect/>
          </a:stretch>
        </p:blipFill>
        <p:spPr bwMode="auto">
          <a:xfrm>
            <a:off x="272956" y="697143"/>
            <a:ext cx="11518710" cy="589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 r="14898"/>
          <a:stretch>
            <a:fillRect/>
          </a:stretch>
        </p:blipFill>
        <p:spPr bwMode="auto">
          <a:xfrm>
            <a:off x="810646" y="2365305"/>
            <a:ext cx="1154632" cy="1374181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  <a:alpha val="87000"/>
              </a:schemeClr>
            </a:solidFill>
            <a:miter lim="800000"/>
            <a:headEnd/>
            <a:tailEnd/>
          </a:ln>
        </p:spPr>
      </p:pic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665163" y="142875"/>
            <a:ext cx="78025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一、建立自己的试题库</a:t>
            </a:r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 cstate="print"/>
          <a:srcRect l="2517" r="3236" b="9593"/>
          <a:stretch>
            <a:fillRect/>
          </a:stretch>
        </p:blipFill>
        <p:spPr bwMode="auto">
          <a:xfrm>
            <a:off x="450377" y="751721"/>
            <a:ext cx="11368584" cy="5939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圆角矩形 2"/>
          <p:cNvSpPr/>
          <p:nvPr/>
        </p:nvSpPr>
        <p:spPr>
          <a:xfrm>
            <a:off x="9430604" y="1619845"/>
            <a:ext cx="1113195" cy="454614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665163" y="16668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一、建立自己的试题库</a:t>
            </a:r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665163" y="16668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一、建立自己的试题库</a:t>
            </a:r>
            <a:endParaRPr lang="zh-CN" altLang="en-US" sz="240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 l="1309" t="2219" r="4444" b="10887"/>
          <a:stretch>
            <a:fillRect/>
          </a:stretch>
        </p:blipFill>
        <p:spPr bwMode="auto">
          <a:xfrm>
            <a:off x="232011" y="750627"/>
            <a:ext cx="11741486" cy="589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 cstate="print"/>
          <a:srcRect l="2517" r="3437" b="10046"/>
          <a:stretch>
            <a:fillRect/>
          </a:stretch>
        </p:blipFill>
        <p:spPr bwMode="auto">
          <a:xfrm>
            <a:off x="341195" y="665066"/>
            <a:ext cx="11586948" cy="6035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圆角矩形 2"/>
          <p:cNvSpPr/>
          <p:nvPr/>
        </p:nvSpPr>
        <p:spPr>
          <a:xfrm>
            <a:off x="5339379" y="3728659"/>
            <a:ext cx="973137" cy="37941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665163" y="16668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一、建立自己的试题库</a:t>
            </a:r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 l="2417" r="3941" b="10702"/>
          <a:stretch>
            <a:fillRect/>
          </a:stretch>
        </p:blipFill>
        <p:spPr bwMode="auto">
          <a:xfrm>
            <a:off x="327545" y="659186"/>
            <a:ext cx="11627893" cy="603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665163" y="16668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一、建立自己的试题库</a:t>
            </a:r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665163" y="16668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一、建立自己的试题库</a:t>
            </a:r>
            <a:endParaRPr lang="zh-CN" altLang="en-US" sz="240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/>
          <a:srcRect l="2719" r="4041" b="9408"/>
          <a:stretch>
            <a:fillRect/>
          </a:stretch>
        </p:blipFill>
        <p:spPr bwMode="auto">
          <a:xfrm>
            <a:off x="300250" y="636376"/>
            <a:ext cx="11641540" cy="616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圆角矩形 4"/>
          <p:cNvSpPr/>
          <p:nvPr/>
        </p:nvSpPr>
        <p:spPr>
          <a:xfrm>
            <a:off x="3701646" y="5721233"/>
            <a:ext cx="1457206" cy="37941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665163" y="16668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一、建立自己的试题库</a:t>
            </a:r>
            <a:endParaRPr lang="zh-CN" altLang="en-US" sz="240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 l="2719" r="4746" b="9408"/>
          <a:stretch>
            <a:fillRect/>
          </a:stretch>
        </p:blipFill>
        <p:spPr bwMode="auto">
          <a:xfrm>
            <a:off x="313896" y="640361"/>
            <a:ext cx="11661245" cy="621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665163" y="16668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一、建立自己的试题库</a:t>
            </a:r>
            <a:endParaRPr lang="zh-CN" altLang="en-US" sz="240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 l="1309" r="4343" b="10147"/>
          <a:stretch>
            <a:fillRect/>
          </a:stretch>
        </p:blipFill>
        <p:spPr bwMode="auto">
          <a:xfrm>
            <a:off x="286604" y="671463"/>
            <a:ext cx="11651257" cy="6043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836613"/>
            <a:ext cx="11803063" cy="570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圆角矩形 5"/>
          <p:cNvSpPr/>
          <p:nvPr/>
        </p:nvSpPr>
        <p:spPr>
          <a:xfrm>
            <a:off x="10283825" y="1817688"/>
            <a:ext cx="842963" cy="331787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665163" y="166688"/>
            <a:ext cx="7802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一、建立自己的试题库</a:t>
            </a:r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3"/>
          <p:cNvSpPr txBox="1">
            <a:spLocks noChangeArrowheads="1"/>
          </p:cNvSpPr>
          <p:nvPr/>
        </p:nvSpPr>
        <p:spPr bwMode="auto">
          <a:xfrm>
            <a:off x="665163" y="166688"/>
            <a:ext cx="7802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一、建立自己的试题库</a:t>
            </a:r>
            <a:endParaRPr lang="zh-CN" altLang="en-US" sz="2800"/>
          </a:p>
        </p:txBody>
      </p:sp>
      <p:pic>
        <p:nvPicPr>
          <p:cNvPr id="5123" name="图片 4" descr="无标题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863" y="698500"/>
            <a:ext cx="11590337" cy="608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/>
          <p:cNvSpPr txBox="1">
            <a:spLocks noChangeArrowheads="1"/>
          </p:cNvSpPr>
          <p:nvPr/>
        </p:nvSpPr>
        <p:spPr bwMode="auto">
          <a:xfrm>
            <a:off x="1895475" y="379413"/>
            <a:ext cx="7842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4000" b="1">
                <a:solidFill>
                  <a:schemeClr val="bg1"/>
                </a:solidFill>
              </a:rPr>
              <a:t>作业中心的主要功能：</a:t>
            </a:r>
            <a:endParaRPr lang="en-US" altLang="zh-CN" sz="4000" b="1">
              <a:solidFill>
                <a:schemeClr val="bg1"/>
              </a:solidFill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852613" y="1520825"/>
            <a:ext cx="8086725" cy="604838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2030413" y="1579563"/>
            <a:ext cx="78406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一、建立自己的试题库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“我的题库”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851025" y="2574925"/>
            <a:ext cx="8086725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2028825" y="2633663"/>
            <a:ext cx="78406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二、参考借鉴公共试题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“公共题库”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851025" y="3619500"/>
            <a:ext cx="8086725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80" name="TextBox 8"/>
          <p:cNvSpPr txBox="1">
            <a:spLocks noChangeArrowheads="1"/>
          </p:cNvSpPr>
          <p:nvPr/>
        </p:nvSpPr>
        <p:spPr bwMode="auto">
          <a:xfrm>
            <a:off x="2028825" y="3679825"/>
            <a:ext cx="78406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三、下发测试及任务作业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“创建作业”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862138" y="4676775"/>
            <a:ext cx="8086725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82" name="TextBox 10"/>
          <p:cNvSpPr txBox="1">
            <a:spLocks noChangeArrowheads="1"/>
          </p:cNvSpPr>
          <p:nvPr/>
        </p:nvSpPr>
        <p:spPr bwMode="auto">
          <a:xfrm>
            <a:off x="2039938" y="4735513"/>
            <a:ext cx="784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四、闯关测试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847850" y="5695950"/>
            <a:ext cx="8086725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85" name="TextBox 10"/>
          <p:cNvSpPr txBox="1">
            <a:spLocks noChangeArrowheads="1"/>
          </p:cNvSpPr>
          <p:nvPr/>
        </p:nvSpPr>
        <p:spPr bwMode="auto">
          <a:xfrm>
            <a:off x="2025650" y="5754688"/>
            <a:ext cx="784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五、作业的批改及统计分析</a:t>
            </a:r>
            <a:endParaRPr lang="en-US" altLang="zh-CN" sz="28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5"/>
          <p:cNvSpPr txBox="1">
            <a:spLocks noChangeArrowheads="1"/>
          </p:cNvSpPr>
          <p:nvPr/>
        </p:nvSpPr>
        <p:spPr bwMode="auto">
          <a:xfrm>
            <a:off x="1211263" y="854075"/>
            <a:ext cx="4357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批量导入模板</a:t>
            </a:r>
          </a:p>
        </p:txBody>
      </p:sp>
      <p:sp>
        <p:nvSpPr>
          <p:cNvPr id="6147" name="TextBox 6"/>
          <p:cNvSpPr txBox="1">
            <a:spLocks noChangeArrowheads="1"/>
          </p:cNvSpPr>
          <p:nvPr/>
        </p:nvSpPr>
        <p:spPr bwMode="auto">
          <a:xfrm>
            <a:off x="7834313" y="828675"/>
            <a:ext cx="4357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批量导入的试题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65163" y="285750"/>
            <a:ext cx="78025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一、建立自己的试题库</a:t>
            </a:r>
            <a:endParaRPr lang="zh-CN" altLang="en-US" sz="2800"/>
          </a:p>
        </p:txBody>
      </p:sp>
      <p:pic>
        <p:nvPicPr>
          <p:cNvPr id="614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575" y="1473200"/>
            <a:ext cx="5843588" cy="629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50" y="1565275"/>
            <a:ext cx="5500688" cy="477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836613"/>
            <a:ext cx="11803063" cy="570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圆角矩形 5"/>
          <p:cNvSpPr/>
          <p:nvPr/>
        </p:nvSpPr>
        <p:spPr>
          <a:xfrm>
            <a:off x="9572625" y="1817688"/>
            <a:ext cx="841375" cy="331787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665163" y="166688"/>
            <a:ext cx="7802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一、建立自己的试题库</a:t>
            </a:r>
            <a:endParaRPr lang="zh-CN" altLang="en-US" sz="280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2813" y="2546350"/>
            <a:ext cx="5797550" cy="2909888"/>
          </a:xfrm>
          <a:prstGeom prst="roundRect">
            <a:avLst>
              <a:gd name="adj" fmla="val 5240"/>
            </a:avLst>
          </a:prstGeom>
          <a:noFill/>
          <a:ln w="9525">
            <a:solidFill>
              <a:schemeClr val="tx1">
                <a:lumMod val="50000"/>
                <a:lumOff val="50000"/>
                <a:alpha val="89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"/>
          <p:cNvSpPr txBox="1">
            <a:spLocks noChangeArrowheads="1"/>
          </p:cNvSpPr>
          <p:nvPr/>
        </p:nvSpPr>
        <p:spPr bwMode="auto">
          <a:xfrm>
            <a:off x="665163" y="166688"/>
            <a:ext cx="7802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一、建立自己的试题库</a:t>
            </a:r>
            <a:endParaRPr lang="zh-CN" altLang="en-US" sz="2800"/>
          </a:p>
        </p:txBody>
      </p:sp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735013" y="854075"/>
            <a:ext cx="7802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常见问题</a:t>
            </a:r>
            <a:endParaRPr lang="zh-CN" altLang="en-US" sz="2800"/>
          </a:p>
        </p:txBody>
      </p:sp>
      <p:sp>
        <p:nvSpPr>
          <p:cNvPr id="12292" name="TextBox 2"/>
          <p:cNvSpPr txBox="1">
            <a:spLocks noChangeArrowheads="1"/>
          </p:cNvSpPr>
          <p:nvPr/>
        </p:nvSpPr>
        <p:spPr bwMode="auto">
          <a:xfrm>
            <a:off x="815975" y="1658938"/>
            <a:ext cx="10964863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1.</a:t>
            </a:r>
            <a:r>
              <a:rPr lang="zh-CN" altLang="en-US" sz="2800" b="1">
                <a:solidFill>
                  <a:schemeClr val="bg1"/>
                </a:solidFill>
              </a:rPr>
              <a:t>创建试题时，下拉菜单中没有所需的年级、学科选项。</a:t>
            </a:r>
            <a:r>
              <a:rPr lang="zh-CN" altLang="en-US" sz="2800" b="1">
                <a:solidFill>
                  <a:srgbClr val="92D050"/>
                </a:solidFill>
              </a:rPr>
              <a:t>需要检查个人中心的授课关系是否正确。</a:t>
            </a:r>
            <a:endParaRPr lang="en-US" altLang="zh-CN" sz="2800" b="1">
              <a:solidFill>
                <a:srgbClr val="92D050"/>
              </a:solidFill>
            </a:endParaRPr>
          </a:p>
          <a:p>
            <a:r>
              <a:rPr lang="en-US" altLang="zh-CN" sz="2800" b="1">
                <a:solidFill>
                  <a:schemeClr val="bg1"/>
                </a:solidFill>
              </a:rPr>
              <a:t>2.</a:t>
            </a:r>
            <a:r>
              <a:rPr lang="zh-CN" altLang="en-US" sz="2800" b="1">
                <a:solidFill>
                  <a:schemeClr val="bg1"/>
                </a:solidFill>
              </a:rPr>
              <a:t>填空题系统批改错误。</a:t>
            </a:r>
            <a:r>
              <a:rPr lang="zh-CN" altLang="en-US" sz="2800" b="1">
                <a:solidFill>
                  <a:srgbClr val="92D050"/>
                </a:solidFill>
              </a:rPr>
              <a:t>要确定输入形式是否正确，是否精准答案。数学符号暂时无法自动批改。</a:t>
            </a:r>
            <a:endParaRPr lang="en-US" altLang="zh-CN" sz="2800" b="1">
              <a:solidFill>
                <a:srgbClr val="92D050"/>
              </a:solidFill>
            </a:endParaRPr>
          </a:p>
          <a:p>
            <a:r>
              <a:rPr lang="en-US" altLang="zh-CN" sz="2800" b="1">
                <a:solidFill>
                  <a:schemeClr val="bg1"/>
                </a:solidFill>
              </a:rPr>
              <a:t>3.</a:t>
            </a:r>
            <a:r>
              <a:rPr lang="zh-CN" altLang="en-US" sz="2800" b="1">
                <a:solidFill>
                  <a:schemeClr val="bg1"/>
                </a:solidFill>
              </a:rPr>
              <a:t>题型固定</a:t>
            </a:r>
            <a:endParaRPr lang="en-US" altLang="zh-CN" sz="2800" b="1">
              <a:solidFill>
                <a:schemeClr val="bg1"/>
              </a:solidFill>
            </a:endParaRPr>
          </a:p>
          <a:p>
            <a:r>
              <a:rPr lang="en-US" altLang="zh-CN" sz="2800" b="1">
                <a:solidFill>
                  <a:schemeClr val="bg1"/>
                </a:solidFill>
              </a:rPr>
              <a:t>4.</a:t>
            </a:r>
            <a:r>
              <a:rPr lang="zh-CN" altLang="en-US" sz="2800" b="1">
                <a:solidFill>
                  <a:schemeClr val="bg1"/>
                </a:solidFill>
              </a:rPr>
              <a:t>复制粘贴图片</a:t>
            </a:r>
            <a:endParaRPr lang="en-US" altLang="zh-CN" sz="2800" b="1">
              <a:solidFill>
                <a:schemeClr val="bg1"/>
              </a:solidFill>
            </a:endParaRPr>
          </a:p>
          <a:p>
            <a:endParaRPr lang="zh-CN" alt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/>
          <p:cNvSpPr txBox="1">
            <a:spLocks noChangeArrowheads="1"/>
          </p:cNvSpPr>
          <p:nvPr/>
        </p:nvSpPr>
        <p:spPr bwMode="auto">
          <a:xfrm>
            <a:off x="1895475" y="379413"/>
            <a:ext cx="7842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4000" b="1">
                <a:solidFill>
                  <a:schemeClr val="bg1"/>
                </a:solidFill>
              </a:rPr>
              <a:t>作业中心的主要功能：</a:t>
            </a:r>
            <a:endParaRPr lang="en-US" altLang="zh-CN" sz="4000" b="1">
              <a:solidFill>
                <a:schemeClr val="bg1"/>
              </a:solidFill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852613" y="1520825"/>
            <a:ext cx="8086725" cy="604838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2030413" y="1579563"/>
            <a:ext cx="78406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一、建立自己的试题库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“我的题库”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851025" y="2574925"/>
            <a:ext cx="8086725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2028825" y="2633663"/>
            <a:ext cx="78406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二、参考借鉴公共试题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“公共题库”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851025" y="3619500"/>
            <a:ext cx="8086725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80" name="TextBox 8"/>
          <p:cNvSpPr txBox="1">
            <a:spLocks noChangeArrowheads="1"/>
          </p:cNvSpPr>
          <p:nvPr/>
        </p:nvSpPr>
        <p:spPr bwMode="auto">
          <a:xfrm>
            <a:off x="2028825" y="3679825"/>
            <a:ext cx="78406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三、下发测试及任务作业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“创建作业”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862138" y="4676775"/>
            <a:ext cx="8086725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82" name="TextBox 10"/>
          <p:cNvSpPr txBox="1">
            <a:spLocks noChangeArrowheads="1"/>
          </p:cNvSpPr>
          <p:nvPr/>
        </p:nvSpPr>
        <p:spPr bwMode="auto">
          <a:xfrm>
            <a:off x="2039938" y="4735513"/>
            <a:ext cx="784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四、闯关测试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12" name="五角星 11"/>
          <p:cNvSpPr/>
          <p:nvPr/>
        </p:nvSpPr>
        <p:spPr>
          <a:xfrm>
            <a:off x="1044575" y="2600627"/>
            <a:ext cx="534988" cy="511175"/>
          </a:xfrm>
          <a:prstGeom prst="star5">
            <a:avLst/>
          </a:prstGeom>
          <a:solidFill>
            <a:schemeClr val="accent4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1847850" y="5695950"/>
            <a:ext cx="8086725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85" name="TextBox 10"/>
          <p:cNvSpPr txBox="1">
            <a:spLocks noChangeArrowheads="1"/>
          </p:cNvSpPr>
          <p:nvPr/>
        </p:nvSpPr>
        <p:spPr bwMode="auto">
          <a:xfrm>
            <a:off x="2025650" y="5754688"/>
            <a:ext cx="784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五、作业的批改及统计分析</a:t>
            </a:r>
            <a:endParaRPr lang="en-US" altLang="zh-CN" sz="28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2" cstate="print"/>
          <a:srcRect l="1007" r="10049" b="10147"/>
          <a:stretch>
            <a:fillRect/>
          </a:stretch>
        </p:blipFill>
        <p:spPr bwMode="auto">
          <a:xfrm>
            <a:off x="750627" y="667261"/>
            <a:ext cx="10917156" cy="600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6"/>
          <p:cNvGrpSpPr>
            <a:grpSpLocks/>
          </p:cNvGrpSpPr>
          <p:nvPr/>
        </p:nvGrpSpPr>
        <p:grpSpPr bwMode="auto">
          <a:xfrm>
            <a:off x="764275" y="2193715"/>
            <a:ext cx="4282870" cy="4648200"/>
            <a:chOff x="380010" y="1460665"/>
            <a:chExt cx="4229402" cy="4647767"/>
          </a:xfrm>
        </p:grpSpPr>
        <p:pic>
          <p:nvPicPr>
            <p:cNvPr id="18437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51219" y="1460665"/>
              <a:ext cx="2558193" cy="4647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矩形 5"/>
            <p:cNvSpPr/>
            <p:nvPr/>
          </p:nvSpPr>
          <p:spPr>
            <a:xfrm>
              <a:off x="380010" y="1471776"/>
              <a:ext cx="1639397" cy="250802"/>
            </a:xfrm>
            <a:prstGeom prst="rect">
              <a:avLst/>
            </a:prstGeom>
            <a:solidFill>
              <a:srgbClr val="00206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18436" name="TextBox 6"/>
          <p:cNvSpPr txBox="1">
            <a:spLocks noChangeArrowheads="1"/>
          </p:cNvSpPr>
          <p:nvPr/>
        </p:nvSpPr>
        <p:spPr bwMode="auto">
          <a:xfrm>
            <a:off x="665163" y="7143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二、参考借鉴公共试题</a:t>
            </a:r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 cstate="print"/>
          <a:srcRect l="1208" r="14715" b="12736"/>
          <a:stretch>
            <a:fillRect/>
          </a:stretch>
        </p:blipFill>
        <p:spPr bwMode="auto">
          <a:xfrm>
            <a:off x="382137" y="526349"/>
            <a:ext cx="11068335" cy="6256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二、参考借鉴公共试题</a:t>
            </a:r>
            <a:endParaRPr lang="zh-CN" altLang="en-US" sz="2400"/>
          </a:p>
        </p:txBody>
      </p:sp>
      <p:sp>
        <p:nvSpPr>
          <p:cNvPr id="4" name="圆角矩形 3"/>
          <p:cNvSpPr/>
          <p:nvPr/>
        </p:nvSpPr>
        <p:spPr>
          <a:xfrm>
            <a:off x="3409099" y="2114836"/>
            <a:ext cx="973137" cy="37941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 cstate="print"/>
          <a:srcRect l="1309" r="4343" b="13475"/>
          <a:stretch>
            <a:fillRect/>
          </a:stretch>
        </p:blipFill>
        <p:spPr bwMode="auto">
          <a:xfrm>
            <a:off x="368488" y="696035"/>
            <a:ext cx="11531017" cy="575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二、参考借鉴公共试题</a:t>
            </a:r>
            <a:endParaRPr lang="zh-CN" altLang="en-US" sz="2400"/>
          </a:p>
        </p:txBody>
      </p:sp>
      <p:sp>
        <p:nvSpPr>
          <p:cNvPr id="5" name="圆角矩形 4"/>
          <p:cNvSpPr/>
          <p:nvPr/>
        </p:nvSpPr>
        <p:spPr>
          <a:xfrm>
            <a:off x="3934418" y="1172949"/>
            <a:ext cx="973137" cy="37941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二、参考借鉴公共试题</a:t>
            </a:r>
            <a:endParaRPr lang="zh-CN" altLang="en-US" sz="2800"/>
          </a:p>
        </p:txBody>
      </p:sp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735013" y="854075"/>
            <a:ext cx="7802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常见问题</a:t>
            </a:r>
            <a:endParaRPr lang="zh-CN" altLang="en-US" sz="2800"/>
          </a:p>
        </p:txBody>
      </p:sp>
      <p:sp>
        <p:nvSpPr>
          <p:cNvPr id="16388" name="TextBox 2"/>
          <p:cNvSpPr txBox="1">
            <a:spLocks noChangeArrowheads="1"/>
          </p:cNvSpPr>
          <p:nvPr/>
        </p:nvSpPr>
        <p:spPr bwMode="auto">
          <a:xfrm>
            <a:off x="815975" y="1658938"/>
            <a:ext cx="10964863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1.</a:t>
            </a:r>
            <a:r>
              <a:rPr lang="zh-CN" altLang="en-US" sz="2800" b="1">
                <a:solidFill>
                  <a:schemeClr val="bg1"/>
                </a:solidFill>
              </a:rPr>
              <a:t>收藏的试题，在创建作业时没有显示。</a:t>
            </a:r>
            <a:r>
              <a:rPr lang="zh-CN" altLang="en-US" sz="2800" b="1">
                <a:solidFill>
                  <a:srgbClr val="92D050"/>
                </a:solidFill>
              </a:rPr>
              <a:t>需要确定收藏的试题是否与作业是同一年级、学科、章节。</a:t>
            </a:r>
            <a:endParaRPr lang="en-US" altLang="zh-CN" sz="2800" b="1">
              <a:solidFill>
                <a:srgbClr val="92D050"/>
              </a:solidFill>
            </a:endParaRPr>
          </a:p>
          <a:p>
            <a:r>
              <a:rPr lang="en-US" altLang="zh-CN" sz="2800" b="1">
                <a:solidFill>
                  <a:schemeClr val="bg1"/>
                </a:solidFill>
              </a:rPr>
              <a:t>2.</a:t>
            </a:r>
            <a:r>
              <a:rPr lang="zh-CN" altLang="en-US" sz="2800" b="1">
                <a:solidFill>
                  <a:schemeClr val="bg1"/>
                </a:solidFill>
              </a:rPr>
              <a:t>收藏的试题若是有错误，怎么办？</a:t>
            </a:r>
            <a:r>
              <a:rPr lang="zh-CN" altLang="en-US" sz="2800" b="1">
                <a:solidFill>
                  <a:srgbClr val="92D050"/>
                </a:solidFill>
              </a:rPr>
              <a:t>可以对收藏的试题进行修改。</a:t>
            </a:r>
            <a:endParaRPr lang="en-US" altLang="zh-CN" sz="2800" b="1">
              <a:solidFill>
                <a:srgbClr val="92D050"/>
              </a:solidFill>
            </a:endParaRPr>
          </a:p>
          <a:p>
            <a:r>
              <a:rPr lang="en-US" altLang="zh-CN" sz="2800" b="1">
                <a:solidFill>
                  <a:schemeClr val="bg1"/>
                </a:solidFill>
              </a:rPr>
              <a:t>3.</a:t>
            </a:r>
            <a:r>
              <a:rPr lang="zh-CN" altLang="en-US" sz="2800" b="1">
                <a:solidFill>
                  <a:schemeClr val="bg1"/>
                </a:solidFill>
              </a:rPr>
              <a:t>目前，公共题库中有大量的初中试题，可以通过左侧目录树进行筛选。</a:t>
            </a:r>
            <a:endParaRPr lang="en-US" altLang="zh-CN" sz="2800" b="1">
              <a:solidFill>
                <a:schemeClr val="bg1"/>
              </a:solidFill>
            </a:endParaRPr>
          </a:p>
          <a:p>
            <a:r>
              <a:rPr lang="en-US" altLang="zh-CN" sz="2800" b="1">
                <a:solidFill>
                  <a:schemeClr val="bg1"/>
                </a:solidFill>
              </a:rPr>
              <a:t>4.</a:t>
            </a:r>
            <a:r>
              <a:rPr lang="zh-CN" altLang="en-US" sz="2800" b="1">
                <a:solidFill>
                  <a:schemeClr val="bg1"/>
                </a:solidFill>
              </a:rPr>
              <a:t>每道试题也带有属性信息，便于筛选。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/>
          <p:cNvSpPr txBox="1">
            <a:spLocks noChangeArrowheads="1"/>
          </p:cNvSpPr>
          <p:nvPr/>
        </p:nvSpPr>
        <p:spPr bwMode="auto">
          <a:xfrm>
            <a:off x="1895475" y="379413"/>
            <a:ext cx="7842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4000" b="1">
                <a:solidFill>
                  <a:schemeClr val="bg1"/>
                </a:solidFill>
              </a:rPr>
              <a:t>作业中心的主要功能：</a:t>
            </a:r>
            <a:endParaRPr lang="en-US" altLang="zh-CN" sz="4000" b="1">
              <a:solidFill>
                <a:schemeClr val="bg1"/>
              </a:solidFill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852613" y="1520825"/>
            <a:ext cx="8086725" cy="604838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2030413" y="1579563"/>
            <a:ext cx="78406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一、建立自己的试题库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“我的题库”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851025" y="2574925"/>
            <a:ext cx="8086725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2028825" y="2633663"/>
            <a:ext cx="78406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二、参考借鉴公共试题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“公共题库”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851025" y="3619500"/>
            <a:ext cx="8086725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80" name="TextBox 8"/>
          <p:cNvSpPr txBox="1">
            <a:spLocks noChangeArrowheads="1"/>
          </p:cNvSpPr>
          <p:nvPr/>
        </p:nvSpPr>
        <p:spPr bwMode="auto">
          <a:xfrm>
            <a:off x="2028825" y="3679825"/>
            <a:ext cx="78406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三、下发测试及任务作业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“创建作业”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862138" y="4676775"/>
            <a:ext cx="8086725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82" name="TextBox 10"/>
          <p:cNvSpPr txBox="1">
            <a:spLocks noChangeArrowheads="1"/>
          </p:cNvSpPr>
          <p:nvPr/>
        </p:nvSpPr>
        <p:spPr bwMode="auto">
          <a:xfrm>
            <a:off x="2039938" y="4735513"/>
            <a:ext cx="784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四、闯关测试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12" name="五角星 11"/>
          <p:cNvSpPr/>
          <p:nvPr/>
        </p:nvSpPr>
        <p:spPr>
          <a:xfrm>
            <a:off x="1044575" y="3681252"/>
            <a:ext cx="534988" cy="511175"/>
          </a:xfrm>
          <a:prstGeom prst="star5">
            <a:avLst/>
          </a:prstGeom>
          <a:solidFill>
            <a:schemeClr val="accent4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1847850" y="5695950"/>
            <a:ext cx="8086725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85" name="TextBox 10"/>
          <p:cNvSpPr txBox="1">
            <a:spLocks noChangeArrowheads="1"/>
          </p:cNvSpPr>
          <p:nvPr/>
        </p:nvSpPr>
        <p:spPr bwMode="auto">
          <a:xfrm>
            <a:off x="2025650" y="5754688"/>
            <a:ext cx="784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五、作业的批改及统计分析</a:t>
            </a:r>
            <a:endParaRPr lang="en-US" altLang="zh-CN" sz="28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309" r="3236" b="13106"/>
          <a:stretch>
            <a:fillRect/>
          </a:stretch>
        </p:blipFill>
        <p:spPr bwMode="auto">
          <a:xfrm>
            <a:off x="259308" y="690162"/>
            <a:ext cx="11546006" cy="572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三、下发测试及任务作业</a:t>
            </a:r>
            <a:endParaRPr lang="zh-CN" altLang="en-US" sz="2400"/>
          </a:p>
        </p:txBody>
      </p:sp>
      <p:sp>
        <p:nvSpPr>
          <p:cNvPr id="4" name="圆角矩形 3"/>
          <p:cNvSpPr/>
          <p:nvPr/>
        </p:nvSpPr>
        <p:spPr>
          <a:xfrm>
            <a:off x="10801967" y="1614112"/>
            <a:ext cx="973138" cy="37941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4"/>
          <p:cNvSpPr txBox="1">
            <a:spLocks noChangeArrowheads="1"/>
          </p:cNvSpPr>
          <p:nvPr/>
        </p:nvSpPr>
        <p:spPr bwMode="auto">
          <a:xfrm>
            <a:off x="1895475" y="379413"/>
            <a:ext cx="7842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4000" b="1">
                <a:solidFill>
                  <a:schemeClr val="bg1"/>
                </a:solidFill>
              </a:rPr>
              <a:t>上机操作 作业：</a:t>
            </a:r>
            <a:endParaRPr lang="en-US" altLang="zh-CN" sz="4000" b="1">
              <a:solidFill>
                <a:schemeClr val="bg1"/>
              </a:solidFill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852613" y="1520825"/>
            <a:ext cx="8086725" cy="604838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2030413" y="1579563"/>
            <a:ext cx="78406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1.</a:t>
            </a:r>
            <a:r>
              <a:rPr lang="zh-CN" altLang="en-US" sz="2800" b="1">
                <a:solidFill>
                  <a:schemeClr val="bg1"/>
                </a:solidFill>
              </a:rPr>
              <a:t>在“我的题库”中创建两道不同类型的试题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851025" y="2574925"/>
            <a:ext cx="8086725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102" name="TextBox 6"/>
          <p:cNvSpPr txBox="1">
            <a:spLocks noChangeArrowheads="1"/>
          </p:cNvSpPr>
          <p:nvPr/>
        </p:nvSpPr>
        <p:spPr bwMode="auto">
          <a:xfrm>
            <a:off x="2028825" y="2633663"/>
            <a:ext cx="78406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2.</a:t>
            </a:r>
            <a:r>
              <a:rPr lang="zh-CN" altLang="en-US" sz="2800" b="1">
                <a:solidFill>
                  <a:schemeClr val="bg1"/>
                </a:solidFill>
              </a:rPr>
              <a:t>收藏</a:t>
            </a:r>
            <a:r>
              <a:rPr lang="en-US" altLang="zh-CN" sz="2800" b="1">
                <a:solidFill>
                  <a:schemeClr val="bg1"/>
                </a:solidFill>
              </a:rPr>
              <a:t>5</a:t>
            </a:r>
            <a:r>
              <a:rPr lang="zh-CN" altLang="en-US" sz="2800" b="1">
                <a:solidFill>
                  <a:schemeClr val="bg1"/>
                </a:solidFill>
              </a:rPr>
              <a:t>道公共题库中的试题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851025" y="3619500"/>
            <a:ext cx="8086725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104" name="TextBox 8"/>
          <p:cNvSpPr txBox="1">
            <a:spLocks noChangeArrowheads="1"/>
          </p:cNvSpPr>
          <p:nvPr/>
        </p:nvSpPr>
        <p:spPr bwMode="auto">
          <a:xfrm>
            <a:off x="2028825" y="3679825"/>
            <a:ext cx="78406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3.</a:t>
            </a:r>
            <a:r>
              <a:rPr lang="zh-CN" altLang="en-US" sz="2800" b="1">
                <a:solidFill>
                  <a:schemeClr val="bg1"/>
                </a:solidFill>
              </a:rPr>
              <a:t>创建作业并下发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862138" y="4676775"/>
            <a:ext cx="8086725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106" name="TextBox 10"/>
          <p:cNvSpPr txBox="1">
            <a:spLocks noChangeArrowheads="1"/>
          </p:cNvSpPr>
          <p:nvPr/>
        </p:nvSpPr>
        <p:spPr bwMode="auto">
          <a:xfrm>
            <a:off x="2039938" y="4735513"/>
            <a:ext cx="784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4.</a:t>
            </a:r>
            <a:r>
              <a:rPr lang="zh-CN" altLang="en-US" sz="2800" b="1">
                <a:solidFill>
                  <a:schemeClr val="bg1"/>
                </a:solidFill>
              </a:rPr>
              <a:t>登陆学生账号完成作业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847850" y="5648325"/>
            <a:ext cx="8086725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108" name="TextBox 10"/>
          <p:cNvSpPr txBox="1">
            <a:spLocks noChangeArrowheads="1"/>
          </p:cNvSpPr>
          <p:nvPr/>
        </p:nvSpPr>
        <p:spPr bwMode="auto">
          <a:xfrm>
            <a:off x="2025650" y="5707063"/>
            <a:ext cx="784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5.</a:t>
            </a:r>
            <a:r>
              <a:rPr lang="zh-CN" altLang="en-US" sz="2800" b="1">
                <a:solidFill>
                  <a:schemeClr val="bg1"/>
                </a:solidFill>
              </a:rPr>
              <a:t>批改作业及统计分析</a:t>
            </a:r>
            <a:endParaRPr lang="en-US" altLang="zh-CN" sz="28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194" t="11303" r="5771" b="14508"/>
          <a:stretch>
            <a:fillRect/>
          </a:stretch>
        </p:blipFill>
        <p:spPr bwMode="auto">
          <a:xfrm>
            <a:off x="313897" y="651547"/>
            <a:ext cx="11535521" cy="5749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三、下发测试及任务作业</a:t>
            </a:r>
            <a:endParaRPr lang="zh-CN" altLang="en-US" sz="2400"/>
          </a:p>
        </p:txBody>
      </p:sp>
      <p:sp>
        <p:nvSpPr>
          <p:cNvPr id="4" name="圆角矩形 3"/>
          <p:cNvSpPr/>
          <p:nvPr/>
        </p:nvSpPr>
        <p:spPr>
          <a:xfrm>
            <a:off x="4598634" y="2938132"/>
            <a:ext cx="1304925" cy="1982787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三、下发测试及任务作业</a:t>
            </a:r>
            <a:endParaRPr lang="zh-CN" altLang="en-US" sz="240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294" t="11622" r="5075" b="11801"/>
          <a:stretch>
            <a:fillRect/>
          </a:stretch>
        </p:blipFill>
        <p:spPr bwMode="auto">
          <a:xfrm>
            <a:off x="204716" y="646073"/>
            <a:ext cx="11791666" cy="602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三、下发测试及任务作业</a:t>
            </a:r>
            <a:endParaRPr lang="zh-CN" altLang="en-US" sz="240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294" t="11463" r="4876" b="13842"/>
          <a:stretch>
            <a:fillRect/>
          </a:stretch>
        </p:blipFill>
        <p:spPr bwMode="auto">
          <a:xfrm>
            <a:off x="218365" y="704406"/>
            <a:ext cx="11723427" cy="583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 l="5556" t="13343" r="9469" b="20587"/>
          <a:stretch>
            <a:fillRect/>
          </a:stretch>
        </p:blipFill>
        <p:spPr bwMode="auto">
          <a:xfrm>
            <a:off x="245660" y="818866"/>
            <a:ext cx="11655188" cy="566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三、下发测试及任务作业</a:t>
            </a:r>
            <a:endParaRPr lang="zh-CN" altLang="en-US" sz="2400"/>
          </a:p>
        </p:txBody>
      </p:sp>
      <p:sp>
        <p:nvSpPr>
          <p:cNvPr id="4" name="圆角矩形 3"/>
          <p:cNvSpPr/>
          <p:nvPr/>
        </p:nvSpPr>
        <p:spPr>
          <a:xfrm>
            <a:off x="364817" y="2054135"/>
            <a:ext cx="2296496" cy="37941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2825086" y="2056671"/>
            <a:ext cx="2101755" cy="37941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5473" t="13214" r="9154" b="15383"/>
          <a:stretch>
            <a:fillRect/>
          </a:stretch>
        </p:blipFill>
        <p:spPr bwMode="auto">
          <a:xfrm>
            <a:off x="300251" y="641443"/>
            <a:ext cx="11709779" cy="612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665163" y="7143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三、下发测试及任务作业</a:t>
            </a:r>
            <a:endParaRPr lang="zh-CN" altLang="en-US" sz="2400"/>
          </a:p>
        </p:txBody>
      </p:sp>
      <p:sp>
        <p:nvSpPr>
          <p:cNvPr id="5" name="圆角矩形 4"/>
          <p:cNvSpPr/>
          <p:nvPr/>
        </p:nvSpPr>
        <p:spPr>
          <a:xfrm>
            <a:off x="1286088" y="2824423"/>
            <a:ext cx="973137" cy="37941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3039684" y="2839018"/>
            <a:ext cx="973137" cy="37941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 l="48342" t="38338" r="8873" b="7373"/>
          <a:stretch>
            <a:fillRect/>
          </a:stretch>
        </p:blipFill>
        <p:spPr bwMode="auto">
          <a:xfrm>
            <a:off x="6905769" y="2688611"/>
            <a:ext cx="5094098" cy="4039738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  <a:alpha val="92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4677" t="13055" r="7761" b="10169"/>
          <a:stretch>
            <a:fillRect/>
          </a:stretch>
        </p:blipFill>
        <p:spPr bwMode="auto">
          <a:xfrm>
            <a:off x="386687" y="573206"/>
            <a:ext cx="11418627" cy="6257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三、下发测试及任务作业</a:t>
            </a:r>
            <a:endParaRPr lang="zh-CN" altLang="en-US" sz="2400"/>
          </a:p>
        </p:txBody>
      </p:sp>
      <p:sp>
        <p:nvSpPr>
          <p:cNvPr id="4" name="圆角矩形 3"/>
          <p:cNvSpPr/>
          <p:nvPr/>
        </p:nvSpPr>
        <p:spPr>
          <a:xfrm>
            <a:off x="2688514" y="2160020"/>
            <a:ext cx="973138" cy="37941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1241947" y="5598402"/>
            <a:ext cx="973138" cy="37941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3384077" y="5600937"/>
            <a:ext cx="973138" cy="37941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6096308" y="4316270"/>
            <a:ext cx="236537" cy="261937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 l="4362" t="13184" r="10863" b="6577"/>
          <a:stretch>
            <a:fillRect/>
          </a:stretch>
        </p:blipFill>
        <p:spPr bwMode="auto">
          <a:xfrm>
            <a:off x="573209" y="301118"/>
            <a:ext cx="10945505" cy="647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圆角矩形 6"/>
          <p:cNvSpPr/>
          <p:nvPr/>
        </p:nvSpPr>
        <p:spPr>
          <a:xfrm>
            <a:off x="2855581" y="2838071"/>
            <a:ext cx="1197804" cy="37941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 l="22272" t="45662" r="69469" b="41124"/>
          <a:stretch>
            <a:fillRect/>
          </a:stretch>
        </p:blipFill>
        <p:spPr bwMode="auto">
          <a:xfrm>
            <a:off x="2906976" y="2906975"/>
            <a:ext cx="1132764" cy="113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5871" t="13214" r="6169" b="9254"/>
          <a:stretch>
            <a:fillRect/>
          </a:stretch>
        </p:blipFill>
        <p:spPr bwMode="auto">
          <a:xfrm>
            <a:off x="436731" y="586855"/>
            <a:ext cx="11354938" cy="6255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三、下发测试及任务作业</a:t>
            </a:r>
            <a:endParaRPr lang="zh-CN" altLang="en-US" sz="2400" dirty="0"/>
          </a:p>
        </p:txBody>
      </p:sp>
      <p:sp>
        <p:nvSpPr>
          <p:cNvPr id="4" name="圆角矩形 3"/>
          <p:cNvSpPr/>
          <p:nvPr/>
        </p:nvSpPr>
        <p:spPr>
          <a:xfrm>
            <a:off x="10911243" y="1603091"/>
            <a:ext cx="973138" cy="37941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5075" t="13373" r="5970" b="8776"/>
          <a:stretch>
            <a:fillRect/>
          </a:stretch>
        </p:blipFill>
        <p:spPr bwMode="auto">
          <a:xfrm>
            <a:off x="477675" y="586852"/>
            <a:ext cx="11232106" cy="614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三、下发测试及任务作业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5174" t="13214" r="5672" b="16259"/>
          <a:stretch>
            <a:fillRect/>
          </a:stretch>
        </p:blipFill>
        <p:spPr bwMode="auto">
          <a:xfrm>
            <a:off x="81885" y="716506"/>
            <a:ext cx="12028227" cy="594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三、下发测试及任务作业</a:t>
            </a:r>
            <a:endParaRPr lang="zh-CN" altLang="en-US" sz="2400"/>
          </a:p>
        </p:txBody>
      </p:sp>
      <p:sp>
        <p:nvSpPr>
          <p:cNvPr id="4" name="圆角矩形 3"/>
          <p:cNvSpPr/>
          <p:nvPr/>
        </p:nvSpPr>
        <p:spPr>
          <a:xfrm>
            <a:off x="9709482" y="1777029"/>
            <a:ext cx="1140487" cy="37941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606425" y="201613"/>
            <a:ext cx="5937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登陆云空间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 l="7552" t="9059" r="7364" b="17912"/>
          <a:stretch>
            <a:fillRect/>
          </a:stretch>
        </p:blipFill>
        <p:spPr bwMode="auto">
          <a:xfrm>
            <a:off x="600501" y="1078174"/>
            <a:ext cx="11122925" cy="5199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5174" t="13214" r="5373" b="16099"/>
          <a:stretch>
            <a:fillRect/>
          </a:stretch>
        </p:blipFill>
        <p:spPr bwMode="auto">
          <a:xfrm>
            <a:off x="191069" y="750629"/>
            <a:ext cx="11805313" cy="583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三、下发测试及任务作业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5174" t="13214" r="5672" b="16259"/>
          <a:stretch>
            <a:fillRect/>
          </a:stretch>
        </p:blipFill>
        <p:spPr bwMode="auto">
          <a:xfrm>
            <a:off x="81885" y="716506"/>
            <a:ext cx="12028227" cy="594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三、下发测试及任务作业</a:t>
            </a:r>
            <a:endParaRPr lang="zh-CN" altLang="en-US" sz="2400"/>
          </a:p>
        </p:txBody>
      </p:sp>
      <p:sp>
        <p:nvSpPr>
          <p:cNvPr id="4" name="圆角矩形 3"/>
          <p:cNvSpPr/>
          <p:nvPr/>
        </p:nvSpPr>
        <p:spPr>
          <a:xfrm>
            <a:off x="10809026" y="1790677"/>
            <a:ext cx="627795" cy="37941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三、下发测试及任务作业</a:t>
            </a:r>
            <a:endParaRPr lang="zh-CN" altLang="en-US" sz="240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4876" t="13532" r="6269" b="16259"/>
          <a:stretch>
            <a:fillRect/>
          </a:stretch>
        </p:blipFill>
        <p:spPr bwMode="auto">
          <a:xfrm>
            <a:off x="232013" y="709686"/>
            <a:ext cx="11745276" cy="5800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4776" t="13214" r="6567" b="11801"/>
          <a:stretch>
            <a:fillRect/>
          </a:stretch>
        </p:blipFill>
        <p:spPr bwMode="auto">
          <a:xfrm>
            <a:off x="232014" y="614151"/>
            <a:ext cx="11737074" cy="620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三、下发测试及任务作业</a:t>
            </a:r>
            <a:endParaRPr lang="zh-CN" altLang="en-US" sz="2400"/>
          </a:p>
        </p:txBody>
      </p:sp>
      <p:sp>
        <p:nvSpPr>
          <p:cNvPr id="4" name="圆角矩形 3"/>
          <p:cNvSpPr/>
          <p:nvPr/>
        </p:nvSpPr>
        <p:spPr>
          <a:xfrm>
            <a:off x="8700306" y="3066316"/>
            <a:ext cx="973138" cy="37941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10842246" y="1538241"/>
            <a:ext cx="1163638" cy="37941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194" t="11303" r="5771" b="14508"/>
          <a:stretch>
            <a:fillRect/>
          </a:stretch>
        </p:blipFill>
        <p:spPr bwMode="auto">
          <a:xfrm>
            <a:off x="313897" y="651547"/>
            <a:ext cx="11535521" cy="5749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三、下发测试及任务作业</a:t>
            </a:r>
            <a:endParaRPr lang="zh-CN" altLang="en-US" sz="2400"/>
          </a:p>
        </p:txBody>
      </p:sp>
      <p:sp>
        <p:nvSpPr>
          <p:cNvPr id="4" name="圆角矩形 3"/>
          <p:cNvSpPr/>
          <p:nvPr/>
        </p:nvSpPr>
        <p:spPr>
          <a:xfrm>
            <a:off x="6359226" y="2938132"/>
            <a:ext cx="1304925" cy="1982787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三、下发测试及任务作业</a:t>
            </a:r>
            <a:endParaRPr lang="zh-CN" altLang="en-US" sz="240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4975" t="13532" r="6269" b="10527"/>
          <a:stretch>
            <a:fillRect/>
          </a:stretch>
        </p:blipFill>
        <p:spPr bwMode="auto">
          <a:xfrm>
            <a:off x="327550" y="586853"/>
            <a:ext cx="11627892" cy="6218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5871" t="13532" r="6468" b="10846"/>
          <a:stretch>
            <a:fillRect/>
          </a:stretch>
        </p:blipFill>
        <p:spPr bwMode="auto">
          <a:xfrm>
            <a:off x="313898" y="573206"/>
            <a:ext cx="11600597" cy="625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三、下发测试及任务作业</a:t>
            </a:r>
            <a:endParaRPr lang="zh-CN" altLang="en-US" sz="2400"/>
          </a:p>
        </p:txBody>
      </p:sp>
      <p:sp>
        <p:nvSpPr>
          <p:cNvPr id="4" name="圆角矩形 3"/>
          <p:cNvSpPr/>
          <p:nvPr/>
        </p:nvSpPr>
        <p:spPr>
          <a:xfrm>
            <a:off x="285750" y="1730067"/>
            <a:ext cx="2195513" cy="37941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2715528" y="1743715"/>
            <a:ext cx="2020245" cy="37941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1312531" y="5984116"/>
            <a:ext cx="1068387" cy="37941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8" name="TextBox 15"/>
          <p:cNvSpPr txBox="1">
            <a:spLocks noChangeArrowheads="1"/>
          </p:cNvSpPr>
          <p:nvPr/>
        </p:nvSpPr>
        <p:spPr bwMode="auto">
          <a:xfrm>
            <a:off x="665163" y="7143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三、下发测试及任务作业</a:t>
            </a:r>
            <a:endParaRPr lang="zh-CN" altLang="en-US" sz="240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6070" t="13373" r="6269" b="12597"/>
          <a:stretch>
            <a:fillRect/>
          </a:stretch>
        </p:blipFill>
        <p:spPr bwMode="auto">
          <a:xfrm>
            <a:off x="395785" y="696036"/>
            <a:ext cx="11464119" cy="605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三、下发测试及任务作业</a:t>
            </a:r>
            <a:endParaRPr lang="zh-CN" altLang="en-US" sz="240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6070" t="13373" r="6966" b="13074"/>
          <a:stretch>
            <a:fillRect/>
          </a:stretch>
        </p:blipFill>
        <p:spPr bwMode="auto">
          <a:xfrm>
            <a:off x="659641" y="736978"/>
            <a:ext cx="10146671" cy="536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圆角矩形 6"/>
          <p:cNvSpPr/>
          <p:nvPr/>
        </p:nvSpPr>
        <p:spPr>
          <a:xfrm>
            <a:off x="2494152" y="5486685"/>
            <a:ext cx="1258982" cy="37941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 l="22836" t="79443" r="69502" b="4478"/>
          <a:stretch>
            <a:fillRect/>
          </a:stretch>
        </p:blipFill>
        <p:spPr bwMode="auto">
          <a:xfrm>
            <a:off x="2586252" y="5479576"/>
            <a:ext cx="1050877" cy="1378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三、下发测试及任务作业</a:t>
            </a:r>
            <a:endParaRPr lang="zh-CN" altLang="en-US" sz="240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5970" t="13055" r="5970" b="12438"/>
          <a:stretch>
            <a:fillRect/>
          </a:stretch>
        </p:blipFill>
        <p:spPr bwMode="auto">
          <a:xfrm>
            <a:off x="368491" y="668739"/>
            <a:ext cx="11464118" cy="6062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l="14802" r="14614"/>
          <a:stretch>
            <a:fillRect/>
          </a:stretch>
        </p:blipFill>
        <p:spPr bwMode="auto">
          <a:xfrm>
            <a:off x="1692319" y="13648"/>
            <a:ext cx="8870438" cy="684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圆角矩形 4"/>
          <p:cNvSpPr/>
          <p:nvPr/>
        </p:nvSpPr>
        <p:spPr>
          <a:xfrm>
            <a:off x="7356143" y="5527343"/>
            <a:ext cx="791570" cy="1160060"/>
          </a:xfrm>
          <a:prstGeom prst="roundRect">
            <a:avLst/>
          </a:prstGeom>
          <a:noFill/>
          <a:ln w="38100">
            <a:solidFill>
              <a:srgbClr val="FF0000">
                <a:alpha val="89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6269" t="13214" r="4677" b="16895"/>
          <a:stretch>
            <a:fillRect/>
          </a:stretch>
        </p:blipFill>
        <p:spPr bwMode="auto">
          <a:xfrm>
            <a:off x="272955" y="866634"/>
            <a:ext cx="11655188" cy="5716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三、下发测试及任务作业</a:t>
            </a:r>
            <a:endParaRPr lang="zh-CN" altLang="en-US" sz="2400"/>
          </a:p>
        </p:txBody>
      </p:sp>
      <p:sp>
        <p:nvSpPr>
          <p:cNvPr id="4" name="圆角矩形 3"/>
          <p:cNvSpPr/>
          <p:nvPr/>
        </p:nvSpPr>
        <p:spPr>
          <a:xfrm>
            <a:off x="10273376" y="1883675"/>
            <a:ext cx="973137" cy="37941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三、下发测试及任务作业</a:t>
            </a:r>
            <a:endParaRPr lang="zh-CN" altLang="en-US" sz="240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 l="4677" t="13214" r="5771" b="13711"/>
          <a:stretch>
            <a:fillRect/>
          </a:stretch>
        </p:blipFill>
        <p:spPr bwMode="auto">
          <a:xfrm>
            <a:off x="245661" y="716510"/>
            <a:ext cx="11737074" cy="5985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 l="1891" t="11622" r="7065" b="11164"/>
          <a:stretch>
            <a:fillRect/>
          </a:stretch>
        </p:blipFill>
        <p:spPr bwMode="auto">
          <a:xfrm>
            <a:off x="154672" y="327547"/>
            <a:ext cx="11887200" cy="630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圆角矩形 2"/>
          <p:cNvSpPr/>
          <p:nvPr/>
        </p:nvSpPr>
        <p:spPr>
          <a:xfrm>
            <a:off x="4511013" y="394648"/>
            <a:ext cx="973138" cy="37941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4656328" y="3770171"/>
            <a:ext cx="973137" cy="37941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 l="7662" t="13692" r="7761" b="6229"/>
          <a:stretch>
            <a:fillRect/>
          </a:stretch>
        </p:blipFill>
        <p:spPr bwMode="auto">
          <a:xfrm>
            <a:off x="614149" y="177418"/>
            <a:ext cx="11012495" cy="6516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圆角矩形 4"/>
          <p:cNvSpPr/>
          <p:nvPr/>
        </p:nvSpPr>
        <p:spPr>
          <a:xfrm>
            <a:off x="971264" y="6286642"/>
            <a:ext cx="1553572" cy="37941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 l="5672" t="13214" r="7662" b="5274"/>
          <a:stretch>
            <a:fillRect/>
          </a:stretch>
        </p:blipFill>
        <p:spPr bwMode="auto">
          <a:xfrm>
            <a:off x="614148" y="282629"/>
            <a:ext cx="11000096" cy="646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 l="7662" t="13692" r="7761" b="6229"/>
          <a:stretch>
            <a:fillRect/>
          </a:stretch>
        </p:blipFill>
        <p:spPr bwMode="auto">
          <a:xfrm>
            <a:off x="614149" y="177418"/>
            <a:ext cx="11012495" cy="6516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圆角矩形 2"/>
          <p:cNvSpPr/>
          <p:nvPr/>
        </p:nvSpPr>
        <p:spPr>
          <a:xfrm>
            <a:off x="10331354" y="1971675"/>
            <a:ext cx="764654" cy="37941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738" y="330200"/>
            <a:ext cx="11176000" cy="635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圆角矩形 2"/>
          <p:cNvSpPr/>
          <p:nvPr/>
        </p:nvSpPr>
        <p:spPr>
          <a:xfrm>
            <a:off x="4476750" y="5273675"/>
            <a:ext cx="1033463" cy="37941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5616575" y="5260975"/>
            <a:ext cx="831850" cy="37941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2185988" y="1009650"/>
            <a:ext cx="973137" cy="37941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 l="5970" t="13692" r="8557" b="6547"/>
          <a:stretch>
            <a:fillRect/>
          </a:stretch>
        </p:blipFill>
        <p:spPr bwMode="auto">
          <a:xfrm>
            <a:off x="477674" y="232013"/>
            <a:ext cx="11109277" cy="6479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/>
          <p:cNvSpPr txBox="1">
            <a:spLocks noChangeArrowheads="1"/>
          </p:cNvSpPr>
          <p:nvPr/>
        </p:nvSpPr>
        <p:spPr bwMode="auto">
          <a:xfrm>
            <a:off x="1895475" y="379413"/>
            <a:ext cx="7842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4000" b="1">
                <a:solidFill>
                  <a:schemeClr val="bg1"/>
                </a:solidFill>
              </a:rPr>
              <a:t>作业中心的主要功能：</a:t>
            </a:r>
            <a:endParaRPr lang="en-US" altLang="zh-CN" sz="4000" b="1">
              <a:solidFill>
                <a:schemeClr val="bg1"/>
              </a:solidFill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852613" y="1520825"/>
            <a:ext cx="8086725" cy="604838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2030413" y="1579563"/>
            <a:ext cx="78406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一、建立自己的试题库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“我的题库”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851025" y="2574925"/>
            <a:ext cx="8086725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2028825" y="2633663"/>
            <a:ext cx="78406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二、参考借鉴公共试题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“公共题库”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851025" y="3619500"/>
            <a:ext cx="8086725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80" name="TextBox 8"/>
          <p:cNvSpPr txBox="1">
            <a:spLocks noChangeArrowheads="1"/>
          </p:cNvSpPr>
          <p:nvPr/>
        </p:nvSpPr>
        <p:spPr bwMode="auto">
          <a:xfrm>
            <a:off x="2028825" y="3679825"/>
            <a:ext cx="78406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三、下发测试及任务作业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“创建作业”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862138" y="4676775"/>
            <a:ext cx="8086725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82" name="TextBox 10"/>
          <p:cNvSpPr txBox="1">
            <a:spLocks noChangeArrowheads="1"/>
          </p:cNvSpPr>
          <p:nvPr/>
        </p:nvSpPr>
        <p:spPr bwMode="auto">
          <a:xfrm>
            <a:off x="2039938" y="4735513"/>
            <a:ext cx="784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四、闯关测试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12" name="五角星 11"/>
          <p:cNvSpPr/>
          <p:nvPr/>
        </p:nvSpPr>
        <p:spPr>
          <a:xfrm>
            <a:off x="1044575" y="4677556"/>
            <a:ext cx="534988" cy="511175"/>
          </a:xfrm>
          <a:prstGeom prst="star5">
            <a:avLst/>
          </a:prstGeom>
          <a:solidFill>
            <a:schemeClr val="accent4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1847850" y="5695950"/>
            <a:ext cx="8086725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85" name="TextBox 10"/>
          <p:cNvSpPr txBox="1">
            <a:spLocks noChangeArrowheads="1"/>
          </p:cNvSpPr>
          <p:nvPr/>
        </p:nvSpPr>
        <p:spPr bwMode="auto">
          <a:xfrm>
            <a:off x="2025650" y="5754688"/>
            <a:ext cx="784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五、作业的批改及统计分析</a:t>
            </a:r>
            <a:endParaRPr lang="en-US" altLang="zh-CN" sz="28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5" y="684213"/>
            <a:ext cx="11614150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四、闯关测试</a:t>
            </a:r>
            <a:endParaRPr lang="zh-CN" altLang="en-US" sz="2800"/>
          </a:p>
        </p:txBody>
      </p:sp>
      <p:grpSp>
        <p:nvGrpSpPr>
          <p:cNvPr id="2" name="组合 9"/>
          <p:cNvGrpSpPr>
            <a:grpSpLocks/>
          </p:cNvGrpSpPr>
          <p:nvPr/>
        </p:nvGrpSpPr>
        <p:grpSpPr bwMode="auto">
          <a:xfrm>
            <a:off x="355600" y="5748338"/>
            <a:ext cx="1722438" cy="865187"/>
            <a:chOff x="355971" y="5747657"/>
            <a:chExt cx="1722211" cy="866054"/>
          </a:xfrm>
        </p:grpSpPr>
        <p:sp>
          <p:nvSpPr>
            <p:cNvPr id="6" name="圆角矩形 5"/>
            <p:cNvSpPr/>
            <p:nvPr/>
          </p:nvSpPr>
          <p:spPr>
            <a:xfrm>
              <a:off x="355971" y="6294304"/>
              <a:ext cx="1484117" cy="319407"/>
            </a:xfrm>
            <a:prstGeom prst="round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0969" name="TextBox 7"/>
            <p:cNvSpPr txBox="1">
              <a:spLocks noChangeArrowheads="1"/>
            </p:cNvSpPr>
            <p:nvPr/>
          </p:nvSpPr>
          <p:spPr bwMode="auto">
            <a:xfrm>
              <a:off x="1555668" y="5747657"/>
              <a:ext cx="52251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3200" b="1">
                  <a:solidFill>
                    <a:srgbClr val="FF0000"/>
                  </a:solidFill>
                </a:rPr>
                <a:t>1</a:t>
              </a:r>
              <a:endParaRPr lang="zh-CN" altLang="en-US" sz="32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组合 10"/>
          <p:cNvGrpSpPr>
            <a:grpSpLocks/>
          </p:cNvGrpSpPr>
          <p:nvPr/>
        </p:nvGrpSpPr>
        <p:grpSpPr bwMode="auto">
          <a:xfrm>
            <a:off x="10615613" y="984250"/>
            <a:ext cx="1282700" cy="927100"/>
            <a:chOff x="10616251" y="983673"/>
            <a:chExt cx="1282823" cy="927410"/>
          </a:xfrm>
        </p:grpSpPr>
        <p:sp>
          <p:nvSpPr>
            <p:cNvPr id="7" name="圆角矩形 6"/>
            <p:cNvSpPr/>
            <p:nvPr/>
          </p:nvSpPr>
          <p:spPr>
            <a:xfrm>
              <a:off x="10616251" y="1531544"/>
              <a:ext cx="1282823" cy="379539"/>
            </a:xfrm>
            <a:prstGeom prst="round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0967" name="TextBox 8"/>
            <p:cNvSpPr txBox="1">
              <a:spLocks noChangeArrowheads="1"/>
            </p:cNvSpPr>
            <p:nvPr/>
          </p:nvSpPr>
          <p:spPr bwMode="auto">
            <a:xfrm>
              <a:off x="10768941" y="983673"/>
              <a:ext cx="52251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3200" b="1">
                  <a:solidFill>
                    <a:srgbClr val="FF0000"/>
                  </a:solidFill>
                </a:rPr>
                <a:t>2</a:t>
              </a:r>
              <a:endParaRPr lang="zh-CN" altLang="en-US" sz="3200" b="1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/>
          <a:srcRect l="1144" t="1020" r="1671" b="5991"/>
          <a:stretch>
            <a:fillRect/>
          </a:stretch>
        </p:blipFill>
        <p:spPr bwMode="auto">
          <a:xfrm>
            <a:off x="614151" y="176505"/>
            <a:ext cx="11054687" cy="6599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圆角矩形 2"/>
          <p:cNvSpPr/>
          <p:nvPr/>
        </p:nvSpPr>
        <p:spPr>
          <a:xfrm>
            <a:off x="5759355" y="190026"/>
            <a:ext cx="890019" cy="37941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四、闯关测试</a:t>
            </a:r>
            <a:endParaRPr lang="zh-CN" altLang="en-US" sz="2800"/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175" y="828675"/>
            <a:ext cx="11195050" cy="588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圆角矩形 5"/>
          <p:cNvSpPr/>
          <p:nvPr/>
        </p:nvSpPr>
        <p:spPr>
          <a:xfrm>
            <a:off x="4595813" y="2957513"/>
            <a:ext cx="1354137" cy="1958975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65539" name="Picture 3" descr="C:\Users\Administrator\AppData\Roaming\Tencent\Users\397931085\QQ\WinTemp\RichOle\$(4U8~AE@OKY$UMCQ[DX3H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9487" y="2221097"/>
            <a:ext cx="4351935" cy="4258619"/>
          </a:xfrm>
          <a:prstGeom prst="roundRect">
            <a:avLst>
              <a:gd name="adj" fmla="val 4119"/>
            </a:avLst>
          </a:prstGeom>
          <a:noFill/>
        </p:spPr>
      </p:pic>
      <p:sp>
        <p:nvSpPr>
          <p:cNvPr id="7" name="圆角矩形 6"/>
          <p:cNvSpPr/>
          <p:nvPr/>
        </p:nvSpPr>
        <p:spPr>
          <a:xfrm>
            <a:off x="4108450" y="4262438"/>
            <a:ext cx="3468688" cy="37941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863" y="703263"/>
            <a:ext cx="11603037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四、闯关测试</a:t>
            </a:r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0" y="1085850"/>
            <a:ext cx="1178083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四、闯关测试</a:t>
            </a:r>
            <a:endParaRPr lang="zh-CN" altLang="en-US" sz="2800"/>
          </a:p>
        </p:txBody>
      </p:sp>
      <p:sp>
        <p:nvSpPr>
          <p:cNvPr id="6" name="圆角矩形 5"/>
          <p:cNvSpPr/>
          <p:nvPr/>
        </p:nvSpPr>
        <p:spPr>
          <a:xfrm>
            <a:off x="3111500" y="2481263"/>
            <a:ext cx="819150" cy="261937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四、闯关测试</a:t>
            </a:r>
            <a:endParaRPr lang="zh-CN" altLang="en-US" sz="2800"/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808038"/>
            <a:ext cx="11771312" cy="591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圆角矩形 6"/>
          <p:cNvSpPr/>
          <p:nvPr/>
        </p:nvSpPr>
        <p:spPr>
          <a:xfrm>
            <a:off x="3978275" y="2470150"/>
            <a:ext cx="819150" cy="26193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1009650"/>
            <a:ext cx="1167765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四、闯关测试</a:t>
            </a:r>
            <a:endParaRPr lang="zh-CN" altLang="en-US" sz="2800"/>
          </a:p>
        </p:txBody>
      </p:sp>
      <p:sp>
        <p:nvSpPr>
          <p:cNvPr id="6" name="圆角矩形 5"/>
          <p:cNvSpPr/>
          <p:nvPr/>
        </p:nvSpPr>
        <p:spPr>
          <a:xfrm>
            <a:off x="5248275" y="2090738"/>
            <a:ext cx="1141413" cy="320675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四、闯关测试</a:t>
            </a:r>
            <a:endParaRPr lang="zh-CN" altLang="en-US" sz="2800"/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863" y="1023938"/>
            <a:ext cx="11672887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四、闯关测试</a:t>
            </a:r>
            <a:endParaRPr lang="zh-CN" altLang="en-US" sz="2800"/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0" y="1085850"/>
            <a:ext cx="1178083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圆角矩形 5"/>
          <p:cNvSpPr/>
          <p:nvPr/>
        </p:nvSpPr>
        <p:spPr>
          <a:xfrm>
            <a:off x="4310063" y="3005138"/>
            <a:ext cx="820737" cy="320675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82945" name="Picture 1" descr="C:\Users\Administrator\AppData\Roaming\Tencent\Users\397931085\QQ\WinTemp\RichOle\H(DK06%{7[4)GP9{V$}DL_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1364" y="2474102"/>
            <a:ext cx="4952008" cy="3549600"/>
          </a:xfrm>
          <a:prstGeom prst="roundRect">
            <a:avLst>
              <a:gd name="adj" fmla="val 4012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四、闯关测试</a:t>
            </a:r>
            <a:endParaRPr lang="zh-CN" altLang="en-US" sz="2800"/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863" y="1023938"/>
            <a:ext cx="11672887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四、闯关测试</a:t>
            </a:r>
            <a:endParaRPr lang="zh-CN" altLang="en-US" sz="2800"/>
          </a:p>
        </p:txBody>
      </p:sp>
      <p:sp>
        <p:nvSpPr>
          <p:cNvPr id="50179" name="TextBox 2"/>
          <p:cNvSpPr txBox="1">
            <a:spLocks noChangeArrowheads="1"/>
          </p:cNvSpPr>
          <p:nvPr/>
        </p:nvSpPr>
        <p:spPr bwMode="auto">
          <a:xfrm>
            <a:off x="735013" y="854075"/>
            <a:ext cx="7802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常见问题</a:t>
            </a:r>
            <a:endParaRPr lang="zh-CN" altLang="en-US" sz="2800"/>
          </a:p>
        </p:txBody>
      </p:sp>
      <p:sp>
        <p:nvSpPr>
          <p:cNvPr id="50180" name="TextBox 2"/>
          <p:cNvSpPr txBox="1">
            <a:spLocks noChangeArrowheads="1"/>
          </p:cNvSpPr>
          <p:nvPr/>
        </p:nvSpPr>
        <p:spPr bwMode="auto">
          <a:xfrm>
            <a:off x="815975" y="1658938"/>
            <a:ext cx="10964863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1.</a:t>
            </a:r>
            <a:r>
              <a:rPr lang="zh-CN" altLang="en-US" sz="2800" b="1">
                <a:solidFill>
                  <a:schemeClr val="bg1"/>
                </a:solidFill>
              </a:rPr>
              <a:t>创建闯关作业时，需要</a:t>
            </a:r>
            <a:r>
              <a:rPr lang="zh-CN" altLang="en-US" sz="2800" b="1">
                <a:solidFill>
                  <a:srgbClr val="92D050"/>
                </a:solidFill>
              </a:rPr>
              <a:t>先选中左侧目录树的章节，再点击创建作业按钮</a:t>
            </a:r>
            <a:r>
              <a:rPr lang="zh-CN" altLang="en-US" sz="2800" b="1">
                <a:solidFill>
                  <a:schemeClr val="bg1"/>
                </a:solidFill>
              </a:rPr>
              <a:t>。</a:t>
            </a:r>
            <a:endParaRPr lang="en-US" altLang="zh-CN" sz="2800" b="1">
              <a:solidFill>
                <a:schemeClr val="bg1"/>
              </a:solidFill>
            </a:endParaRPr>
          </a:p>
          <a:p>
            <a:r>
              <a:rPr lang="en-US" altLang="zh-CN" sz="2800" b="1">
                <a:solidFill>
                  <a:schemeClr val="bg1"/>
                </a:solidFill>
              </a:rPr>
              <a:t>2.</a:t>
            </a:r>
            <a:r>
              <a:rPr lang="zh-CN" altLang="en-US" sz="2800" b="1">
                <a:solidFill>
                  <a:schemeClr val="bg1"/>
                </a:solidFill>
              </a:rPr>
              <a:t>闯关试题</a:t>
            </a:r>
            <a:r>
              <a:rPr lang="zh-CN" altLang="en-US" sz="2800" b="1">
                <a:solidFill>
                  <a:srgbClr val="92D050"/>
                </a:solidFill>
              </a:rPr>
              <a:t>尽量选择客观题</a:t>
            </a:r>
            <a:r>
              <a:rPr lang="zh-CN" altLang="en-US" sz="2800" b="1">
                <a:solidFill>
                  <a:schemeClr val="bg1"/>
                </a:solidFill>
              </a:rPr>
              <a:t>，系统可以自动批改。若有主观题或填空题的模糊答案，则需要老师手动批改后才能收到下一次作业。</a:t>
            </a:r>
            <a:endParaRPr lang="en-US" altLang="zh-CN" sz="2800" b="1">
              <a:solidFill>
                <a:schemeClr val="bg1"/>
              </a:solidFill>
            </a:endParaRPr>
          </a:p>
          <a:p>
            <a:r>
              <a:rPr lang="en-US" altLang="zh-CN" sz="2800" b="1">
                <a:solidFill>
                  <a:schemeClr val="bg1"/>
                </a:solidFill>
              </a:rPr>
              <a:t>3.</a:t>
            </a:r>
            <a:r>
              <a:rPr lang="zh-CN" altLang="en-US" sz="2800" b="1">
                <a:solidFill>
                  <a:schemeClr val="bg1"/>
                </a:solidFill>
              </a:rPr>
              <a:t>闯关作业</a:t>
            </a:r>
            <a:r>
              <a:rPr lang="zh-CN" altLang="en-US" sz="2800" b="1">
                <a:solidFill>
                  <a:srgbClr val="92D050"/>
                </a:solidFill>
              </a:rPr>
              <a:t>不能撤回</a:t>
            </a:r>
            <a:r>
              <a:rPr lang="zh-CN" altLang="en-US" sz="2800" b="1">
                <a:solidFill>
                  <a:schemeClr val="bg1"/>
                </a:solidFill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/>
          <p:cNvSpPr txBox="1">
            <a:spLocks noChangeArrowheads="1"/>
          </p:cNvSpPr>
          <p:nvPr/>
        </p:nvSpPr>
        <p:spPr bwMode="auto">
          <a:xfrm>
            <a:off x="1895475" y="379413"/>
            <a:ext cx="7842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4000" b="1">
                <a:solidFill>
                  <a:schemeClr val="bg1"/>
                </a:solidFill>
              </a:rPr>
              <a:t>作业中心的主要功能：</a:t>
            </a:r>
            <a:endParaRPr lang="en-US" altLang="zh-CN" sz="4000" b="1">
              <a:solidFill>
                <a:schemeClr val="bg1"/>
              </a:solidFill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852613" y="1520825"/>
            <a:ext cx="8086725" cy="604838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2030413" y="1579563"/>
            <a:ext cx="78406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一、建立自己的试题库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“我的题库”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851025" y="2574925"/>
            <a:ext cx="8086725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2028825" y="2633663"/>
            <a:ext cx="78406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二、参考借鉴公共试题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“公共题库”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851025" y="3619500"/>
            <a:ext cx="8086725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80" name="TextBox 8"/>
          <p:cNvSpPr txBox="1">
            <a:spLocks noChangeArrowheads="1"/>
          </p:cNvSpPr>
          <p:nvPr/>
        </p:nvSpPr>
        <p:spPr bwMode="auto">
          <a:xfrm>
            <a:off x="2028825" y="3679825"/>
            <a:ext cx="78406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三、下发测试及任务作业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“创建作业”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862138" y="4676775"/>
            <a:ext cx="8086725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82" name="TextBox 10"/>
          <p:cNvSpPr txBox="1">
            <a:spLocks noChangeArrowheads="1"/>
          </p:cNvSpPr>
          <p:nvPr/>
        </p:nvSpPr>
        <p:spPr bwMode="auto">
          <a:xfrm>
            <a:off x="2039938" y="4735513"/>
            <a:ext cx="784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四、闯关测试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12" name="五角星 11"/>
          <p:cNvSpPr/>
          <p:nvPr/>
        </p:nvSpPr>
        <p:spPr>
          <a:xfrm>
            <a:off x="1044575" y="5714804"/>
            <a:ext cx="534988" cy="511175"/>
          </a:xfrm>
          <a:prstGeom prst="star5">
            <a:avLst/>
          </a:prstGeom>
          <a:solidFill>
            <a:schemeClr val="accent4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1847850" y="5695950"/>
            <a:ext cx="8086725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85" name="TextBox 10"/>
          <p:cNvSpPr txBox="1">
            <a:spLocks noChangeArrowheads="1"/>
          </p:cNvSpPr>
          <p:nvPr/>
        </p:nvSpPr>
        <p:spPr bwMode="auto">
          <a:xfrm>
            <a:off x="2025650" y="5754688"/>
            <a:ext cx="784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五、作业的批改及统计分析</a:t>
            </a:r>
            <a:endParaRPr lang="en-US" altLang="zh-CN" sz="28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/>
          <p:cNvSpPr txBox="1">
            <a:spLocks noChangeArrowheads="1"/>
          </p:cNvSpPr>
          <p:nvPr/>
        </p:nvSpPr>
        <p:spPr bwMode="auto">
          <a:xfrm>
            <a:off x="1895475" y="379413"/>
            <a:ext cx="7842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4000" b="1">
                <a:solidFill>
                  <a:schemeClr val="bg1"/>
                </a:solidFill>
              </a:rPr>
              <a:t>作业中心的主要功能：</a:t>
            </a:r>
            <a:endParaRPr lang="en-US" altLang="zh-CN" sz="4000" b="1">
              <a:solidFill>
                <a:schemeClr val="bg1"/>
              </a:solidFill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852613" y="1520825"/>
            <a:ext cx="8086725" cy="604838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2030413" y="1579563"/>
            <a:ext cx="78406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一、建立自己的试题库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“我的题库”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851025" y="2574925"/>
            <a:ext cx="8086725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2028825" y="2633663"/>
            <a:ext cx="78406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二、参考借鉴公共试题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“公共题库”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851025" y="3619500"/>
            <a:ext cx="8086725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80" name="TextBox 8"/>
          <p:cNvSpPr txBox="1">
            <a:spLocks noChangeArrowheads="1"/>
          </p:cNvSpPr>
          <p:nvPr/>
        </p:nvSpPr>
        <p:spPr bwMode="auto">
          <a:xfrm>
            <a:off x="2028825" y="3679825"/>
            <a:ext cx="78406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三、下发测试及任务作业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“创建作业”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862138" y="4676775"/>
            <a:ext cx="8086725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82" name="TextBox 10"/>
          <p:cNvSpPr txBox="1">
            <a:spLocks noChangeArrowheads="1"/>
          </p:cNvSpPr>
          <p:nvPr/>
        </p:nvSpPr>
        <p:spPr bwMode="auto">
          <a:xfrm>
            <a:off x="2039938" y="4735513"/>
            <a:ext cx="784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四、闯关测试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12" name="五角星 11"/>
          <p:cNvSpPr/>
          <p:nvPr/>
        </p:nvSpPr>
        <p:spPr>
          <a:xfrm>
            <a:off x="1044575" y="1590675"/>
            <a:ext cx="534988" cy="511175"/>
          </a:xfrm>
          <a:prstGeom prst="star5">
            <a:avLst/>
          </a:prstGeom>
          <a:solidFill>
            <a:schemeClr val="accent4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1847850" y="5695950"/>
            <a:ext cx="8086725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85" name="TextBox 10"/>
          <p:cNvSpPr txBox="1">
            <a:spLocks noChangeArrowheads="1"/>
          </p:cNvSpPr>
          <p:nvPr/>
        </p:nvSpPr>
        <p:spPr bwMode="auto">
          <a:xfrm>
            <a:off x="2025650" y="5754688"/>
            <a:ext cx="784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五、作业的批改及统计分析</a:t>
            </a:r>
            <a:endParaRPr lang="en-US" altLang="zh-CN" sz="28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4776" t="13532" r="6965" b="12268"/>
          <a:stretch>
            <a:fillRect/>
          </a:stretch>
        </p:blipFill>
        <p:spPr bwMode="auto">
          <a:xfrm>
            <a:off x="236562" y="675571"/>
            <a:ext cx="11705229" cy="610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圆角矩形 2"/>
          <p:cNvSpPr/>
          <p:nvPr/>
        </p:nvSpPr>
        <p:spPr>
          <a:xfrm>
            <a:off x="8529187" y="4110801"/>
            <a:ext cx="973138" cy="37941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4333496" y="4094618"/>
            <a:ext cx="973138" cy="37941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</a:rPr>
              <a:t>五、</a:t>
            </a:r>
            <a:r>
              <a:rPr lang="zh-CN" altLang="en-US" sz="2800" b="1" dirty="0">
                <a:solidFill>
                  <a:schemeClr val="bg1"/>
                </a:solidFill>
              </a:rPr>
              <a:t>作业的批改及统计分析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l="4876" t="13055" r="4975" b="13316"/>
          <a:stretch>
            <a:fillRect/>
          </a:stretch>
        </p:blipFill>
        <p:spPr bwMode="auto">
          <a:xfrm>
            <a:off x="232011" y="709684"/>
            <a:ext cx="11737076" cy="599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251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五、作业的批改及统计分析</a:t>
            </a:r>
            <a:endParaRPr lang="zh-CN" altLang="en-US" sz="2800" dirty="0"/>
          </a:p>
        </p:txBody>
      </p:sp>
      <p:sp>
        <p:nvSpPr>
          <p:cNvPr id="4" name="圆角矩形 3"/>
          <p:cNvSpPr/>
          <p:nvPr/>
        </p:nvSpPr>
        <p:spPr>
          <a:xfrm>
            <a:off x="11173465" y="1754259"/>
            <a:ext cx="723900" cy="37941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4677" t="13373" r="5672" b="16259"/>
          <a:stretch>
            <a:fillRect/>
          </a:stretch>
        </p:blipFill>
        <p:spPr bwMode="auto">
          <a:xfrm>
            <a:off x="136477" y="798394"/>
            <a:ext cx="11973635" cy="587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275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五、作业的批改及统计分析</a:t>
            </a:r>
            <a:endParaRPr lang="zh-CN" altLang="en-US" sz="2800"/>
          </a:p>
        </p:txBody>
      </p:sp>
      <p:sp>
        <p:nvSpPr>
          <p:cNvPr id="4" name="圆角矩形 3"/>
          <p:cNvSpPr/>
          <p:nvPr/>
        </p:nvSpPr>
        <p:spPr>
          <a:xfrm>
            <a:off x="477198" y="2753175"/>
            <a:ext cx="1436688" cy="37941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313993" y="3603104"/>
            <a:ext cx="973138" cy="37941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五、作业的批改及统计分析</a:t>
            </a:r>
            <a:endParaRPr lang="zh-CN" altLang="en-US" sz="280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5871" t="13214" r="4975" b="10219"/>
          <a:stretch>
            <a:fillRect/>
          </a:stretch>
        </p:blipFill>
        <p:spPr bwMode="auto">
          <a:xfrm>
            <a:off x="272957" y="655089"/>
            <a:ext cx="11696131" cy="627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圆角矩形 4"/>
          <p:cNvSpPr/>
          <p:nvPr/>
        </p:nvSpPr>
        <p:spPr>
          <a:xfrm>
            <a:off x="10877763" y="2368407"/>
            <a:ext cx="1314237" cy="37941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五、作业的批改及统计分析</a:t>
            </a:r>
            <a:endParaRPr lang="zh-CN" altLang="en-US" sz="280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/>
          <a:srcRect l="4362" t="13184" r="5556" b="7532"/>
          <a:stretch>
            <a:fillRect/>
          </a:stretch>
        </p:blipFill>
        <p:spPr bwMode="auto">
          <a:xfrm>
            <a:off x="532265" y="659068"/>
            <a:ext cx="11194842" cy="615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5871" t="13214" r="4975" b="10219"/>
          <a:stretch>
            <a:fillRect/>
          </a:stretch>
        </p:blipFill>
        <p:spPr bwMode="auto">
          <a:xfrm>
            <a:off x="272957" y="655089"/>
            <a:ext cx="11696131" cy="627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圆角矩形 25"/>
          <p:cNvSpPr/>
          <p:nvPr/>
        </p:nvSpPr>
        <p:spPr bwMode="auto">
          <a:xfrm>
            <a:off x="5090615" y="2395538"/>
            <a:ext cx="1276848" cy="34448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7" name="圆角右箭头 26"/>
          <p:cNvSpPr/>
          <p:nvPr/>
        </p:nvSpPr>
        <p:spPr bwMode="auto">
          <a:xfrm rot="5400000">
            <a:off x="6581775" y="2249488"/>
            <a:ext cx="527050" cy="946150"/>
          </a:xfrm>
          <a:prstGeom prst="bentArrow">
            <a:avLst/>
          </a:prstGeom>
          <a:solidFill>
            <a:srgbClr val="FF0000">
              <a:alpha val="7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6325" name="TextBox 7"/>
          <p:cNvSpPr txBox="1">
            <a:spLocks noChangeArrowheads="1"/>
          </p:cNvSpPr>
          <p:nvPr/>
        </p:nvSpPr>
        <p:spPr bwMode="auto">
          <a:xfrm>
            <a:off x="665163" y="71438"/>
            <a:ext cx="7802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五、作业的批改及统计分析</a:t>
            </a:r>
            <a:endParaRPr lang="zh-CN" altLang="en-US" sz="280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 l="19403" t="27224" r="19701" b="20000"/>
          <a:stretch>
            <a:fillRect/>
          </a:stretch>
        </p:blipFill>
        <p:spPr bwMode="auto">
          <a:xfrm>
            <a:off x="5513728" y="3032644"/>
            <a:ext cx="6344111" cy="3436394"/>
          </a:xfrm>
          <a:prstGeom prst="roundRect">
            <a:avLst>
              <a:gd name="adj" fmla="val 6109"/>
            </a:avLst>
          </a:prstGeom>
          <a:noFill/>
          <a:ln w="9525">
            <a:solidFill>
              <a:schemeClr val="tx1">
                <a:lumMod val="65000"/>
                <a:lumOff val="35000"/>
                <a:alpha val="78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9" descr="火狐截图_2016-12-03T07-36-46"/>
          <p:cNvPicPr>
            <a:picLocks noChangeAspect="1" noChangeArrowheads="1"/>
          </p:cNvPicPr>
          <p:nvPr/>
        </p:nvPicPr>
        <p:blipFill>
          <a:blip r:embed="rId2"/>
          <a:srcRect t="8966"/>
          <a:stretch>
            <a:fillRect/>
          </a:stretch>
        </p:blipFill>
        <p:spPr bwMode="auto">
          <a:xfrm>
            <a:off x="628982" y="791570"/>
            <a:ext cx="10930672" cy="5813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五、作业的批改及统计分析</a:t>
            </a:r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2"/>
          <p:cNvSpPr txBox="1">
            <a:spLocks noChangeArrowheads="1"/>
          </p:cNvSpPr>
          <p:nvPr/>
        </p:nvSpPr>
        <p:spPr bwMode="auto">
          <a:xfrm>
            <a:off x="665163" y="71438"/>
            <a:ext cx="7802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五、作业的批改及统计分析</a:t>
            </a:r>
            <a:endParaRPr lang="zh-CN" altLang="en-US" sz="2800"/>
          </a:p>
        </p:txBody>
      </p:sp>
      <p:sp>
        <p:nvSpPr>
          <p:cNvPr id="58371" name="TextBox 2"/>
          <p:cNvSpPr txBox="1">
            <a:spLocks noChangeArrowheads="1"/>
          </p:cNvSpPr>
          <p:nvPr/>
        </p:nvSpPr>
        <p:spPr bwMode="auto">
          <a:xfrm>
            <a:off x="735013" y="854075"/>
            <a:ext cx="7802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常见问题</a:t>
            </a:r>
            <a:endParaRPr lang="zh-CN" altLang="en-US" sz="2800"/>
          </a:p>
        </p:txBody>
      </p:sp>
      <p:sp>
        <p:nvSpPr>
          <p:cNvPr id="58372" name="TextBox 2"/>
          <p:cNvSpPr txBox="1">
            <a:spLocks noChangeArrowheads="1"/>
          </p:cNvSpPr>
          <p:nvPr/>
        </p:nvSpPr>
        <p:spPr bwMode="auto">
          <a:xfrm>
            <a:off x="815975" y="1658938"/>
            <a:ext cx="1096486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1.</a:t>
            </a:r>
            <a:r>
              <a:rPr lang="zh-CN" altLang="en-US" sz="2800" b="1">
                <a:solidFill>
                  <a:schemeClr val="bg1"/>
                </a:solidFill>
              </a:rPr>
              <a:t>填空题教师手动批改时，</a:t>
            </a:r>
            <a:r>
              <a:rPr lang="zh-CN" altLang="en-US" sz="2800" b="1">
                <a:solidFill>
                  <a:srgbClr val="92D050"/>
                </a:solidFill>
              </a:rPr>
              <a:t>可以手动给每道题打分</a:t>
            </a:r>
            <a:r>
              <a:rPr lang="zh-CN" altLang="en-US" sz="2800" b="1">
                <a:solidFill>
                  <a:schemeClr val="bg1"/>
                </a:solidFill>
              </a:rPr>
              <a:t>。</a:t>
            </a:r>
            <a:endParaRPr lang="en-US" altLang="zh-CN" sz="2800" b="1">
              <a:solidFill>
                <a:schemeClr val="bg1"/>
              </a:solidFill>
            </a:endParaRPr>
          </a:p>
          <a:p>
            <a:r>
              <a:rPr lang="en-US" altLang="zh-CN" sz="2800" b="1">
                <a:solidFill>
                  <a:schemeClr val="bg1"/>
                </a:solidFill>
              </a:rPr>
              <a:t>2.</a:t>
            </a:r>
            <a:r>
              <a:rPr lang="zh-CN" altLang="en-US" sz="2800" b="1">
                <a:solidFill>
                  <a:schemeClr val="bg1"/>
                </a:solidFill>
              </a:rPr>
              <a:t>不必给每一道题都批注。</a:t>
            </a:r>
            <a:r>
              <a:rPr lang="zh-CN" altLang="en-US" sz="2800" b="1">
                <a:solidFill>
                  <a:srgbClr val="92D050"/>
                </a:solidFill>
              </a:rPr>
              <a:t>可以不批注就提交。</a:t>
            </a:r>
            <a:endParaRPr lang="en-US" altLang="zh-CN" sz="2800" b="1">
              <a:solidFill>
                <a:srgbClr val="92D050"/>
              </a:solidFill>
            </a:endParaRPr>
          </a:p>
          <a:p>
            <a:r>
              <a:rPr lang="en-US" altLang="zh-CN" sz="2800" b="1">
                <a:solidFill>
                  <a:schemeClr val="bg1"/>
                </a:solidFill>
              </a:rPr>
              <a:t>3.</a:t>
            </a:r>
            <a:r>
              <a:rPr lang="zh-CN" altLang="en-US" sz="2800" b="1">
                <a:solidFill>
                  <a:schemeClr val="bg1"/>
                </a:solidFill>
              </a:rPr>
              <a:t>学生得分率可以</a:t>
            </a:r>
            <a:r>
              <a:rPr lang="zh-CN" altLang="en-US" sz="2800" b="1">
                <a:solidFill>
                  <a:srgbClr val="92D050"/>
                </a:solidFill>
              </a:rPr>
              <a:t>统计到每道小题</a:t>
            </a:r>
            <a:r>
              <a:rPr lang="zh-CN" altLang="en-US" sz="2800" b="1">
                <a:solidFill>
                  <a:schemeClr val="bg1"/>
                </a:solidFill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4"/>
          <p:cNvSpPr txBox="1">
            <a:spLocks noChangeArrowheads="1"/>
          </p:cNvSpPr>
          <p:nvPr/>
        </p:nvSpPr>
        <p:spPr bwMode="auto">
          <a:xfrm>
            <a:off x="1895475" y="379413"/>
            <a:ext cx="7842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4000" b="1">
                <a:solidFill>
                  <a:schemeClr val="bg1"/>
                </a:solidFill>
              </a:rPr>
              <a:t>上机操作 作业：</a:t>
            </a:r>
            <a:endParaRPr lang="en-US" altLang="zh-CN" sz="4000" b="1">
              <a:solidFill>
                <a:schemeClr val="bg1"/>
              </a:solidFill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852613" y="1520825"/>
            <a:ext cx="8086725" cy="604838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4276" name="TextBox 3"/>
          <p:cNvSpPr txBox="1">
            <a:spLocks noChangeArrowheads="1"/>
          </p:cNvSpPr>
          <p:nvPr/>
        </p:nvSpPr>
        <p:spPr bwMode="auto">
          <a:xfrm>
            <a:off x="2030413" y="1579563"/>
            <a:ext cx="78406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1.</a:t>
            </a:r>
            <a:r>
              <a:rPr lang="zh-CN" altLang="en-US" sz="2800" b="1">
                <a:solidFill>
                  <a:schemeClr val="bg1"/>
                </a:solidFill>
              </a:rPr>
              <a:t>在“我的题库”中创建两道不同类型的试题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851025" y="2574925"/>
            <a:ext cx="8086725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2028825" y="2633663"/>
            <a:ext cx="78406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2.</a:t>
            </a:r>
            <a:r>
              <a:rPr lang="zh-CN" altLang="en-US" sz="2800" b="1">
                <a:solidFill>
                  <a:schemeClr val="bg1"/>
                </a:solidFill>
              </a:rPr>
              <a:t>收藏</a:t>
            </a:r>
            <a:r>
              <a:rPr lang="en-US" altLang="zh-CN" sz="2800" b="1">
                <a:solidFill>
                  <a:schemeClr val="bg1"/>
                </a:solidFill>
              </a:rPr>
              <a:t>5</a:t>
            </a:r>
            <a:r>
              <a:rPr lang="zh-CN" altLang="en-US" sz="2800" b="1">
                <a:solidFill>
                  <a:schemeClr val="bg1"/>
                </a:solidFill>
              </a:rPr>
              <a:t>道公共题库中的试题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851025" y="3619500"/>
            <a:ext cx="8086725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4280" name="TextBox 8"/>
          <p:cNvSpPr txBox="1">
            <a:spLocks noChangeArrowheads="1"/>
          </p:cNvSpPr>
          <p:nvPr/>
        </p:nvSpPr>
        <p:spPr bwMode="auto">
          <a:xfrm>
            <a:off x="2028825" y="3679825"/>
            <a:ext cx="78406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3.</a:t>
            </a:r>
            <a:r>
              <a:rPr lang="zh-CN" altLang="en-US" sz="2800" b="1">
                <a:solidFill>
                  <a:schemeClr val="bg1"/>
                </a:solidFill>
              </a:rPr>
              <a:t>创建作业并下发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862138" y="4676775"/>
            <a:ext cx="8086725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4282" name="TextBox 10"/>
          <p:cNvSpPr txBox="1">
            <a:spLocks noChangeArrowheads="1"/>
          </p:cNvSpPr>
          <p:nvPr/>
        </p:nvSpPr>
        <p:spPr bwMode="auto">
          <a:xfrm>
            <a:off x="2039938" y="4735513"/>
            <a:ext cx="784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4.</a:t>
            </a:r>
            <a:r>
              <a:rPr lang="zh-CN" altLang="en-US" sz="2800" b="1">
                <a:solidFill>
                  <a:schemeClr val="bg1"/>
                </a:solidFill>
              </a:rPr>
              <a:t>登陆学生账号完成作业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847850" y="5648325"/>
            <a:ext cx="8086725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4284" name="TextBox 10"/>
          <p:cNvSpPr txBox="1">
            <a:spLocks noChangeArrowheads="1"/>
          </p:cNvSpPr>
          <p:nvPr/>
        </p:nvSpPr>
        <p:spPr bwMode="auto">
          <a:xfrm>
            <a:off x="2025650" y="5707063"/>
            <a:ext cx="784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5.</a:t>
            </a:r>
            <a:r>
              <a:rPr lang="zh-CN" altLang="en-US" sz="2800" b="1">
                <a:solidFill>
                  <a:schemeClr val="bg1"/>
                </a:solidFill>
              </a:rPr>
              <a:t>批改作业及统计分析</a:t>
            </a:r>
            <a:endParaRPr lang="en-US" altLang="zh-CN" sz="28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4"/>
          <p:cNvSpPr txBox="1">
            <a:spLocks noChangeArrowheads="1"/>
          </p:cNvSpPr>
          <p:nvPr/>
        </p:nvSpPr>
        <p:spPr bwMode="auto">
          <a:xfrm>
            <a:off x="1895475" y="379413"/>
            <a:ext cx="7842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4000" b="1">
                <a:solidFill>
                  <a:schemeClr val="bg1"/>
                </a:solidFill>
              </a:rPr>
              <a:t>讨论与思考：</a:t>
            </a:r>
            <a:endParaRPr lang="en-US" altLang="zh-CN" sz="4000" b="1">
              <a:solidFill>
                <a:schemeClr val="bg1"/>
              </a:solidFill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200150" y="1603375"/>
            <a:ext cx="9963150" cy="617538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5300" name="TextBox 3"/>
          <p:cNvSpPr txBox="1">
            <a:spLocks noChangeArrowheads="1"/>
          </p:cNvSpPr>
          <p:nvPr/>
        </p:nvSpPr>
        <p:spPr bwMode="auto">
          <a:xfrm>
            <a:off x="1377950" y="1662113"/>
            <a:ext cx="97964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</a:rPr>
              <a:t>1.</a:t>
            </a:r>
            <a:r>
              <a:rPr lang="zh-CN" altLang="en-US" sz="2400" b="1">
                <a:solidFill>
                  <a:schemeClr val="bg1"/>
                </a:solidFill>
              </a:rPr>
              <a:t>结合自己的经验，谈谈如何利用“作业中心”开展丰富的教学活动。</a:t>
            </a:r>
            <a:endParaRPr lang="en-US" altLang="zh-CN" sz="2400" b="1">
              <a:solidFill>
                <a:schemeClr val="bg1"/>
              </a:solidFill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257300" y="2741613"/>
            <a:ext cx="10036175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5302" name="TextBox 6"/>
          <p:cNvSpPr txBox="1">
            <a:spLocks noChangeArrowheads="1"/>
          </p:cNvSpPr>
          <p:nvPr/>
        </p:nvSpPr>
        <p:spPr bwMode="auto">
          <a:xfrm>
            <a:off x="1435100" y="2800350"/>
            <a:ext cx="10083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</a:rPr>
              <a:t>2.</a:t>
            </a:r>
            <a:r>
              <a:rPr lang="zh-CN" altLang="en-US" sz="2400" b="1">
                <a:solidFill>
                  <a:schemeClr val="bg1"/>
                </a:solidFill>
              </a:rPr>
              <a:t>如何通过“作业中心”加强师生互动，提高学生学习积极性。</a:t>
            </a:r>
            <a:endParaRPr lang="en-US" altLang="zh-CN" sz="2400" b="1">
              <a:solidFill>
                <a:schemeClr val="bg1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244600" y="3905250"/>
            <a:ext cx="10001250" cy="606425"/>
          </a:xfrm>
          <a:prstGeom prst="roundRect">
            <a:avLst/>
          </a:prstGeom>
          <a:solidFill>
            <a:schemeClr val="accent5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5304" name="TextBox 8"/>
          <p:cNvSpPr txBox="1">
            <a:spLocks noChangeArrowheads="1"/>
          </p:cNvSpPr>
          <p:nvPr/>
        </p:nvSpPr>
        <p:spPr bwMode="auto">
          <a:xfrm>
            <a:off x="1422400" y="3965575"/>
            <a:ext cx="97043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</a:rPr>
              <a:t>3.</a:t>
            </a:r>
            <a:r>
              <a:rPr lang="zh-CN" altLang="en-US" sz="2400" b="1">
                <a:solidFill>
                  <a:schemeClr val="bg1"/>
                </a:solidFill>
              </a:rPr>
              <a:t>对于“作业中心”模块，你有哪些意见建议。</a:t>
            </a:r>
            <a:endParaRPr lang="en-US" altLang="zh-CN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 cstate="print"/>
          <a:srcRect l="997" t="1145" r="3648" b="11036"/>
          <a:stretch>
            <a:fillRect/>
          </a:stretch>
        </p:blipFill>
        <p:spPr bwMode="auto">
          <a:xfrm>
            <a:off x="218365" y="700228"/>
            <a:ext cx="11746067" cy="589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圆角矩形 2"/>
          <p:cNvSpPr/>
          <p:nvPr/>
        </p:nvSpPr>
        <p:spPr>
          <a:xfrm>
            <a:off x="3774128" y="1122694"/>
            <a:ext cx="974725" cy="37941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665163" y="16668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一、建立自己的试题库</a:t>
            </a:r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5"/>
          <p:cNvSpPr txBox="1">
            <a:spLocks noChangeArrowheads="1"/>
          </p:cNvSpPr>
          <p:nvPr/>
        </p:nvSpPr>
        <p:spPr bwMode="auto">
          <a:xfrm>
            <a:off x="5218113" y="2914650"/>
            <a:ext cx="14160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480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谢谢</a:t>
            </a:r>
          </a:p>
        </p:txBody>
      </p:sp>
      <p:pic>
        <p:nvPicPr>
          <p:cNvPr id="56323" name="Picture 3" descr="E:\桌面\微门户\牡丹江服务号二维码\qrcode_for_gh_6a761d668e02_1280.jpg"/>
          <p:cNvPicPr>
            <a:picLocks noChangeAspect="1" noChangeArrowheads="1"/>
          </p:cNvPicPr>
          <p:nvPr/>
        </p:nvPicPr>
        <p:blipFill>
          <a:blip r:embed="rId2" cstate="print"/>
          <a:srcRect l="6705" t="7542" r="6145" b="6982"/>
          <a:stretch>
            <a:fillRect/>
          </a:stretch>
        </p:blipFill>
        <p:spPr bwMode="auto">
          <a:xfrm>
            <a:off x="11414125" y="6151563"/>
            <a:ext cx="5429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云形 17"/>
          <p:cNvSpPr/>
          <p:nvPr/>
        </p:nvSpPr>
        <p:spPr>
          <a:xfrm rot="10997137">
            <a:off x="2300288" y="1482725"/>
            <a:ext cx="7175500" cy="3352800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56325" name="TextBox 18"/>
          <p:cNvSpPr txBox="1">
            <a:spLocks noChangeArrowheads="1"/>
          </p:cNvSpPr>
          <p:nvPr/>
        </p:nvSpPr>
        <p:spPr bwMode="auto">
          <a:xfrm>
            <a:off x="4308475" y="2673350"/>
            <a:ext cx="297973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6600">
                <a:latin typeface="微软雅黑" pitchFamily="34" charset="-122"/>
                <a:ea typeface="微软雅黑" pitchFamily="34" charset="-122"/>
              </a:rPr>
              <a:t>谢谢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 cstate="print"/>
          <a:srcRect l="1410" r="3538" b="9408"/>
          <a:stretch>
            <a:fillRect/>
          </a:stretch>
        </p:blipFill>
        <p:spPr bwMode="auto">
          <a:xfrm>
            <a:off x="382138" y="703409"/>
            <a:ext cx="11423176" cy="592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圆角矩形 5"/>
          <p:cNvSpPr/>
          <p:nvPr/>
        </p:nvSpPr>
        <p:spPr>
          <a:xfrm>
            <a:off x="10986448" y="1627188"/>
            <a:ext cx="754394" cy="37941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665163" y="166688"/>
            <a:ext cx="780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一、建立自己的试题库</a:t>
            </a:r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5755</TotalTime>
  <Words>1072</Words>
  <Application>Microsoft Office PowerPoint</Application>
  <PresentationFormat>自定义</PresentationFormat>
  <Paragraphs>140</Paragraphs>
  <Slides>80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80</vt:i4>
      </vt:variant>
    </vt:vector>
  </HeadingPairs>
  <TitlesOfParts>
    <vt:vector size="81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  <vt:lpstr>幻灯片 58</vt:lpstr>
      <vt:lpstr>幻灯片 59</vt:lpstr>
      <vt:lpstr>幻灯片 60</vt:lpstr>
      <vt:lpstr>幻灯片 61</vt:lpstr>
      <vt:lpstr>幻灯片 62</vt:lpstr>
      <vt:lpstr>幻灯片 63</vt:lpstr>
      <vt:lpstr>幻灯片 64</vt:lpstr>
      <vt:lpstr>幻灯片 65</vt:lpstr>
      <vt:lpstr>幻灯片 66</vt:lpstr>
      <vt:lpstr>幻灯片 67</vt:lpstr>
      <vt:lpstr>幻灯片 68</vt:lpstr>
      <vt:lpstr>幻灯片 69</vt:lpstr>
      <vt:lpstr>幻灯片 70</vt:lpstr>
      <vt:lpstr>幻灯片 71</vt:lpstr>
      <vt:lpstr>幻灯片 72</vt:lpstr>
      <vt:lpstr>幻灯片 73</vt:lpstr>
      <vt:lpstr>幻灯片 74</vt:lpstr>
      <vt:lpstr>幻灯片 75</vt:lpstr>
      <vt:lpstr>幻灯片 76</vt:lpstr>
      <vt:lpstr>幻灯片 77</vt:lpstr>
      <vt:lpstr>幻灯片 78</vt:lpstr>
      <vt:lpstr>幻灯片 79</vt:lpstr>
      <vt:lpstr>幻灯片 80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YANGS-PC</dc:creator>
  <cp:lastModifiedBy>admin</cp:lastModifiedBy>
  <cp:revision>640</cp:revision>
  <dcterms:created xsi:type="dcterms:W3CDTF">2015-09-18T09:28:36Z</dcterms:created>
  <dcterms:modified xsi:type="dcterms:W3CDTF">2017-06-30T08:15:20Z</dcterms:modified>
</cp:coreProperties>
</file>